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08525"/>
  <p:notesSz cx="6858000" cy="9144000"/>
  <p:defaultText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CFF"/>
    <a:srgbClr val="C5F0FF"/>
    <a:srgbClr val="FDF9F9"/>
    <a:srgbClr val="ABE9FF"/>
    <a:srgbClr val="EFFBFF"/>
    <a:srgbClr val="9BE5FF"/>
    <a:srgbClr val="33CAFF"/>
    <a:srgbClr val="00B0EE"/>
    <a:srgbClr val="007F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3" d="100"/>
          <a:sy n="33" d="100"/>
        </p:scale>
        <p:origin x="-14" y="6912"/>
      </p:cViewPr>
      <p:guideLst>
        <p:guide orient="horz" pos="13483"/>
        <p:guide pos="9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0998" y="13298392"/>
            <a:ext cx="25737979" cy="917608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3353998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222314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698227" y="10702131"/>
            <a:ext cx="22557528" cy="227995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15123" y="10702131"/>
            <a:ext cx="67178439" cy="227995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4002017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40816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909" y="27508444"/>
            <a:ext cx="25737979" cy="8502249"/>
          </a:xfrm>
        </p:spPr>
        <p:txBody>
          <a:bodyPr anchor="t"/>
          <a:lstStyle>
            <a:lvl1pPr algn="l">
              <a:defRPr sz="183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2391909" y="18144082"/>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425612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015123" y="62349824"/>
            <a:ext cx="44867985"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87773" y="62349824"/>
            <a:ext cx="44867982"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344121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3999" y="1714326"/>
            <a:ext cx="27251978" cy="7134754"/>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3999" y="9582375"/>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5381808" y="9582375"/>
            <a:ext cx="13384170"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5381808"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190499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2715793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373204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4000" y="1704413"/>
            <a:ext cx="9961903" cy="7253667"/>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514000"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1596793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5087" y="29965968"/>
            <a:ext cx="18167985" cy="3537652"/>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kumimoji="1" lang="ja-JP" altLang="en-US"/>
          </a:p>
        </p:txBody>
      </p:sp>
      <p:sp>
        <p:nvSpPr>
          <p:cNvPr id="4" name="テキスト プレースホルダー 3"/>
          <p:cNvSpPr>
            <a:spLocks noGrp="1"/>
          </p:cNvSpPr>
          <p:nvPr>
            <p:ph type="body" sz="half" idx="2"/>
          </p:nvPr>
        </p:nvSpPr>
        <p:spPr>
          <a:xfrm>
            <a:off x="5935087" y="33503620"/>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3B4EF4B-72D6-49AA-92E7-D92A753668B6}" type="datetimeFigureOut">
              <a:rPr kumimoji="1" lang="ja-JP" altLang="en-US" smtClean="0"/>
              <a:t>2014/2/25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2932468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513999" y="39677164"/>
            <a:ext cx="7065328"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F3B4EF4B-72D6-49AA-92E7-D92A753668B6}" type="datetimeFigureOut">
              <a:rPr kumimoji="1" lang="ja-JP" altLang="en-US" smtClean="0"/>
              <a:t>2014/2/25</a:t>
            </a:fld>
            <a:endParaRPr kumimoji="1" lang="ja-JP" altLang="en-US"/>
          </a:p>
        </p:txBody>
      </p:sp>
      <p:sp>
        <p:nvSpPr>
          <p:cNvPr id="5" name="フッター プレースホルダー 4"/>
          <p:cNvSpPr>
            <a:spLocks noGrp="1"/>
          </p:cNvSpPr>
          <p:nvPr>
            <p:ph type="ftr" sz="quarter" idx="3"/>
          </p:nvPr>
        </p:nvSpPr>
        <p:spPr>
          <a:xfrm>
            <a:off x="10345658"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1700649" y="39677164"/>
            <a:ext cx="7065328"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2C8D6EAD-5973-4574-BD39-F5EF27D69A41}" type="slidenum">
              <a:rPr kumimoji="1" lang="ja-JP" altLang="en-US" smtClean="0"/>
              <a:t>‹#›</a:t>
            </a:fld>
            <a:endParaRPr kumimoji="1" lang="ja-JP" altLang="en-US"/>
          </a:p>
        </p:txBody>
      </p:sp>
    </p:spTree>
    <p:extLst>
      <p:ext uri="{BB962C8B-B14F-4D97-AF65-F5344CB8AC3E}">
        <p14:creationId xmlns:p14="http://schemas.microsoft.com/office/powerpoint/2010/main" val="3464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kumimoji="1"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anose="020B0604020202020204" pitchFamily="34" charset="0"/>
        <a:buChar char="•"/>
        <a:defRPr kumimoji="1"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anose="020B0604020202020204" pitchFamily="34" charset="0"/>
        <a:buChar char="–"/>
        <a:defRPr kumimoji="1"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anose="020B0604020202020204" pitchFamily="34" charset="0"/>
        <a:buChar char="•"/>
        <a:defRPr kumimoji="1"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anose="020B0604020202020204" pitchFamily="34" charset="0"/>
        <a:buChar char="•"/>
        <a:defRPr kumimoji="1" sz="9100" kern="1200">
          <a:solidFill>
            <a:schemeClr val="tx1"/>
          </a:solidFill>
          <a:latin typeface="+mn-lt"/>
          <a:ea typeface="+mn-ea"/>
          <a:cs typeface="+mn-cs"/>
        </a:defRPr>
      </a:lvl9pPr>
    </p:bodyStyle>
    <p:other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26" Type="http://schemas.openxmlformats.org/officeDocument/2006/relationships/image" Target="../media/image25.png"/><Relationship Id="rId39" Type="http://schemas.openxmlformats.org/officeDocument/2006/relationships/image" Target="../media/image15.png"/><Relationship Id="rId18" Type="http://schemas.openxmlformats.org/officeDocument/2006/relationships/image" Target="../media/image160.png"/><Relationship Id="rId3" Type="http://schemas.openxmlformats.org/officeDocument/2006/relationships/image" Target="../media/image2.png"/><Relationship Id="rId34" Type="http://schemas.openxmlformats.org/officeDocument/2006/relationships/image" Target="../media/image10.png"/><Relationship Id="rId42" Type="http://schemas.openxmlformats.org/officeDocument/2006/relationships/image" Target="../media/image8.png"/><Relationship Id="rId21" Type="http://schemas.openxmlformats.org/officeDocument/2006/relationships/image" Target="../media/image190.png"/><Relationship Id="rId47" Type="http://schemas.openxmlformats.org/officeDocument/2006/relationships/image" Target="../media/image22.png"/><Relationship Id="rId7" Type="http://schemas.openxmlformats.org/officeDocument/2006/relationships/image" Target="../media/image4.png"/><Relationship Id="rId33" Type="http://schemas.openxmlformats.org/officeDocument/2006/relationships/image" Target="../media/image9.png"/><Relationship Id="rId38" Type="http://schemas.openxmlformats.org/officeDocument/2006/relationships/image" Target="../media/image14.png"/><Relationship Id="rId17" Type="http://schemas.openxmlformats.org/officeDocument/2006/relationships/image" Target="../media/image150.png"/><Relationship Id="rId46" Type="http://schemas.openxmlformats.org/officeDocument/2006/relationships/image" Target="../media/image21.png"/><Relationship Id="rId2" Type="http://schemas.openxmlformats.org/officeDocument/2006/relationships/image" Target="../media/image1.png"/><Relationship Id="rId29" Type="http://schemas.openxmlformats.org/officeDocument/2006/relationships/image" Target="../media/image28.png"/><Relationship Id="rId41" Type="http://schemas.openxmlformats.org/officeDocument/2006/relationships/image" Target="../media/image16.png"/><Relationship Id="rId20" Type="http://schemas.openxmlformats.org/officeDocument/2006/relationships/image" Target="../media/image180.png"/><Relationship Id="rId1" Type="http://schemas.openxmlformats.org/officeDocument/2006/relationships/slideLayout" Target="../slideLayouts/slideLayout1.xml"/><Relationship Id="rId6" Type="http://schemas.openxmlformats.org/officeDocument/2006/relationships/image" Target="../media/image3.jpeg"/><Relationship Id="rId37" Type="http://schemas.openxmlformats.org/officeDocument/2006/relationships/image" Target="../media/image13.png"/><Relationship Id="rId40" Type="http://schemas.openxmlformats.org/officeDocument/2006/relationships/image" Target="../media/image7.png"/><Relationship Id="rId45" Type="http://schemas.openxmlformats.org/officeDocument/2006/relationships/image" Target="../media/image17.png"/><Relationship Id="rId5" Type="http://schemas.openxmlformats.org/officeDocument/2006/relationships/image" Target="../media/image23.png"/><Relationship Id="rId36" Type="http://schemas.openxmlformats.org/officeDocument/2006/relationships/image" Target="../media/image12.png"/><Relationship Id="rId44" Type="http://schemas.openxmlformats.org/officeDocument/2006/relationships/image" Target="../media/image20.png"/><Relationship Id="rId4" Type="http://schemas.openxmlformats.org/officeDocument/2006/relationships/image" Target="../media/image18.png"/><Relationship Id="rId9" Type="http://schemas.openxmlformats.org/officeDocument/2006/relationships/image" Target="../media/image3.png"/><Relationship Id="rId30" Type="http://schemas.openxmlformats.org/officeDocument/2006/relationships/image" Target="../media/image6.png"/><Relationship Id="rId35" Type="http://schemas.openxmlformats.org/officeDocument/2006/relationships/image" Target="../media/image11.png"/><Relationship Id="rId22" Type="http://schemas.openxmlformats.org/officeDocument/2006/relationships/image" Target="../media/image20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正方形/長方形 206"/>
          <p:cNvSpPr/>
          <p:nvPr/>
        </p:nvSpPr>
        <p:spPr>
          <a:xfrm>
            <a:off x="306339" y="41422486"/>
            <a:ext cx="14508000" cy="1080120"/>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5" name="正方形/長方形 164"/>
          <p:cNvSpPr/>
          <p:nvPr/>
        </p:nvSpPr>
        <p:spPr>
          <a:xfrm>
            <a:off x="306339" y="6703810"/>
            <a:ext cx="14518811" cy="34388912"/>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dirty="0"/>
          </a:p>
        </p:txBody>
      </p:sp>
      <p:sp>
        <p:nvSpPr>
          <p:cNvPr id="187" name="片側の 2 つの角を切り取った四角形 186"/>
          <p:cNvSpPr/>
          <p:nvPr/>
        </p:nvSpPr>
        <p:spPr>
          <a:xfrm rot="16200000">
            <a:off x="4462300" y="30918589"/>
            <a:ext cx="6136131" cy="14002373"/>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a:p>
        </p:txBody>
      </p:sp>
      <p:grpSp>
        <p:nvGrpSpPr>
          <p:cNvPr id="15" name="グループ化 14"/>
          <p:cNvGrpSpPr/>
          <p:nvPr/>
        </p:nvGrpSpPr>
        <p:grpSpPr>
          <a:xfrm>
            <a:off x="8083203" y="36441378"/>
            <a:ext cx="6133653" cy="4546463"/>
            <a:chOff x="8083203" y="36603165"/>
            <a:chExt cx="6133653" cy="4546463"/>
          </a:xfrm>
        </p:grpSpPr>
        <p:pic>
          <p:nvPicPr>
            <p:cNvPr id="195" name="図 19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51256" y="36603165"/>
              <a:ext cx="5565600" cy="4211897"/>
            </a:xfrm>
            <a:prstGeom prst="rect">
              <a:avLst/>
            </a:prstGeom>
          </p:spPr>
        </p:pic>
        <p:sp>
          <p:nvSpPr>
            <p:cNvPr id="204" name="テキスト ボックス 203"/>
            <p:cNvSpPr txBox="1"/>
            <p:nvPr/>
          </p:nvSpPr>
          <p:spPr>
            <a:xfrm>
              <a:off x="10819507" y="40558390"/>
              <a:ext cx="2146845" cy="591238"/>
            </a:xfrm>
            <a:prstGeom prst="rect">
              <a:avLst/>
            </a:prstGeom>
            <a:noFill/>
          </p:spPr>
          <p:txBody>
            <a:bodyPr wrap="none" lIns="97841" tIns="48920" rIns="97841" bIns="48920" rtlCol="0">
              <a:spAutoFit/>
            </a:bodyPr>
            <a:lstStyle/>
            <a:p>
              <a:r>
                <a:rPr lang="ja-JP" altLang="en-US" sz="3200" dirty="0"/>
                <a:t>エネルギー</a:t>
              </a:r>
            </a:p>
          </p:txBody>
        </p:sp>
        <p:sp>
          <p:nvSpPr>
            <p:cNvPr id="205" name="テキスト ボックス 204"/>
            <p:cNvSpPr txBox="1"/>
            <p:nvPr/>
          </p:nvSpPr>
          <p:spPr>
            <a:xfrm>
              <a:off x="8083203" y="36869161"/>
              <a:ext cx="690035" cy="3660668"/>
            </a:xfrm>
            <a:prstGeom prst="rect">
              <a:avLst/>
            </a:prstGeom>
            <a:noFill/>
          </p:spPr>
          <p:txBody>
            <a:bodyPr vert="vert270" wrap="none" lIns="97841" tIns="48920" rIns="97841" bIns="48920" rtlCol="0">
              <a:spAutoFit/>
            </a:bodyPr>
            <a:lstStyle/>
            <a:p>
              <a:r>
                <a:rPr lang="ja-JP" altLang="en-US" sz="3200" dirty="0" smtClean="0"/>
                <a:t>光子数</a:t>
              </a:r>
              <a:r>
                <a:rPr lang="en-US" altLang="ja-JP" sz="3200" dirty="0"/>
                <a:t>(</a:t>
              </a:r>
              <a:r>
                <a:rPr lang="en-US" altLang="ja-JP" sz="3200" dirty="0">
                  <a:latin typeface="Times New Roman" panose="02020603050405020304" pitchFamily="18" charset="0"/>
                  <a:cs typeface="Times New Roman" panose="02020603050405020304" pitchFamily="18" charset="0"/>
                </a:rPr>
                <a:t>log</a:t>
              </a:r>
              <a:r>
                <a:rPr lang="ja-JP" altLang="en-US" sz="3200" dirty="0"/>
                <a:t>スケール</a:t>
              </a:r>
              <a:r>
                <a:rPr lang="en-US" altLang="ja-JP" sz="3200" dirty="0" smtClean="0"/>
                <a:t>)</a:t>
              </a:r>
              <a:endParaRPr lang="ja-JP" altLang="en-US" sz="3200" dirty="0"/>
            </a:p>
          </p:txBody>
        </p:sp>
      </p:grpSp>
      <p:grpSp>
        <p:nvGrpSpPr>
          <p:cNvPr id="12" name="グループ化 11"/>
          <p:cNvGrpSpPr/>
          <p:nvPr/>
        </p:nvGrpSpPr>
        <p:grpSpPr>
          <a:xfrm>
            <a:off x="738387" y="36466783"/>
            <a:ext cx="6336704" cy="4521058"/>
            <a:chOff x="738387" y="36628570"/>
            <a:chExt cx="6336704" cy="4521058"/>
          </a:xfrm>
        </p:grpSpPr>
        <p:sp>
          <p:nvSpPr>
            <p:cNvPr id="194" name="テキスト ボックス 193"/>
            <p:cNvSpPr txBox="1"/>
            <p:nvPr/>
          </p:nvSpPr>
          <p:spPr>
            <a:xfrm>
              <a:off x="738387" y="36869161"/>
              <a:ext cx="690035" cy="3660668"/>
            </a:xfrm>
            <a:prstGeom prst="rect">
              <a:avLst/>
            </a:prstGeom>
            <a:noFill/>
          </p:spPr>
          <p:txBody>
            <a:bodyPr vert="vert270" wrap="none" lIns="97841" tIns="48920" rIns="97841" bIns="48920" rtlCol="0">
              <a:spAutoFit/>
            </a:bodyPr>
            <a:lstStyle/>
            <a:p>
              <a:r>
                <a:rPr lang="ja-JP" altLang="en-US" sz="3200" dirty="0" smtClean="0"/>
                <a:t>光子数</a:t>
              </a:r>
              <a:r>
                <a:rPr lang="en-US" altLang="ja-JP" sz="3200" dirty="0" smtClean="0"/>
                <a:t>(</a:t>
              </a:r>
              <a:r>
                <a:rPr lang="en-US" altLang="ja-JP" sz="3200" dirty="0" smtClean="0">
                  <a:latin typeface="Times New Roman" panose="02020603050405020304" pitchFamily="18" charset="0"/>
                  <a:cs typeface="Times New Roman" panose="02020603050405020304" pitchFamily="18" charset="0"/>
                </a:rPr>
                <a:t>log</a:t>
              </a:r>
              <a:r>
                <a:rPr lang="ja-JP" altLang="en-US" sz="3200" dirty="0" smtClean="0"/>
                <a:t>スケール</a:t>
              </a:r>
              <a:r>
                <a:rPr lang="en-US" altLang="ja-JP" sz="3200" dirty="0" smtClean="0"/>
                <a:t>)</a:t>
              </a:r>
              <a:endParaRPr lang="ja-JP" altLang="en-US" sz="3200" dirty="0"/>
            </a:p>
          </p:txBody>
        </p:sp>
        <p:pic>
          <p:nvPicPr>
            <p:cNvPr id="197" name="図 19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627" y="36628570"/>
              <a:ext cx="5609464" cy="4161087"/>
            </a:xfrm>
            <a:prstGeom prst="rect">
              <a:avLst/>
            </a:prstGeom>
          </p:spPr>
        </p:pic>
        <p:grpSp>
          <p:nvGrpSpPr>
            <p:cNvPr id="3" name="グループ化 2"/>
            <p:cNvGrpSpPr/>
            <p:nvPr/>
          </p:nvGrpSpPr>
          <p:grpSpPr>
            <a:xfrm>
              <a:off x="1999712" y="36775490"/>
              <a:ext cx="2376636" cy="3707722"/>
              <a:chOff x="1999712" y="36775490"/>
              <a:chExt cx="2376636" cy="3707722"/>
            </a:xfrm>
          </p:grpSpPr>
          <p:sp>
            <p:nvSpPr>
              <p:cNvPr id="199" name="フリーフォーム 198"/>
              <p:cNvSpPr/>
              <p:nvPr/>
            </p:nvSpPr>
            <p:spPr>
              <a:xfrm>
                <a:off x="1999712" y="36775490"/>
                <a:ext cx="425287" cy="3704335"/>
              </a:xfrm>
              <a:custGeom>
                <a:avLst/>
                <a:gdLst>
                  <a:gd name="connsiteX0" fmla="*/ 0 w 330200"/>
                  <a:gd name="connsiteY0" fmla="*/ 2692400 h 2692400"/>
                  <a:gd name="connsiteX1" fmla="*/ 177800 w 330200"/>
                  <a:gd name="connsiteY1" fmla="*/ 0 h 2692400"/>
                  <a:gd name="connsiteX2" fmla="*/ 330200 w 330200"/>
                  <a:gd name="connsiteY2" fmla="*/ 2692400 h 2692400"/>
                </a:gdLst>
                <a:ahLst/>
                <a:cxnLst>
                  <a:cxn ang="0">
                    <a:pos x="connsiteX0" y="connsiteY0"/>
                  </a:cxn>
                  <a:cxn ang="0">
                    <a:pos x="connsiteX1" y="connsiteY1"/>
                  </a:cxn>
                  <a:cxn ang="0">
                    <a:pos x="connsiteX2" y="connsiteY2"/>
                  </a:cxn>
                </a:cxnLst>
                <a:rect l="l" t="t" r="r" b="b"/>
                <a:pathLst>
                  <a:path w="330200" h="2692400">
                    <a:moveTo>
                      <a:pt x="0" y="2692400"/>
                    </a:moveTo>
                    <a:cubicBezTo>
                      <a:pt x="61383" y="1346200"/>
                      <a:pt x="122767" y="0"/>
                      <a:pt x="177800" y="0"/>
                    </a:cubicBezTo>
                    <a:cubicBezTo>
                      <a:pt x="232833" y="0"/>
                      <a:pt x="281516" y="1346200"/>
                      <a:pt x="330200" y="2692400"/>
                    </a:cubicBezTo>
                  </a:path>
                </a:pathLst>
              </a:custGeom>
              <a:noFill/>
              <a:ln>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a:p>
            </p:txBody>
          </p:sp>
          <p:sp>
            <p:nvSpPr>
              <p:cNvPr id="200" name="フリーフォーム 199"/>
              <p:cNvSpPr/>
              <p:nvPr/>
            </p:nvSpPr>
            <p:spPr>
              <a:xfrm>
                <a:off x="2290423" y="37050304"/>
                <a:ext cx="645625" cy="3429520"/>
              </a:xfrm>
              <a:custGeom>
                <a:avLst/>
                <a:gdLst>
                  <a:gd name="connsiteX0" fmla="*/ 0 w 330200"/>
                  <a:gd name="connsiteY0" fmla="*/ 2692400 h 2692400"/>
                  <a:gd name="connsiteX1" fmla="*/ 177800 w 330200"/>
                  <a:gd name="connsiteY1" fmla="*/ 0 h 2692400"/>
                  <a:gd name="connsiteX2" fmla="*/ 330200 w 330200"/>
                  <a:gd name="connsiteY2" fmla="*/ 2692400 h 2692400"/>
                </a:gdLst>
                <a:ahLst/>
                <a:cxnLst>
                  <a:cxn ang="0">
                    <a:pos x="connsiteX0" y="connsiteY0"/>
                  </a:cxn>
                  <a:cxn ang="0">
                    <a:pos x="connsiteX1" y="connsiteY1"/>
                  </a:cxn>
                  <a:cxn ang="0">
                    <a:pos x="connsiteX2" y="connsiteY2"/>
                  </a:cxn>
                </a:cxnLst>
                <a:rect l="l" t="t" r="r" b="b"/>
                <a:pathLst>
                  <a:path w="330200" h="2692400">
                    <a:moveTo>
                      <a:pt x="0" y="2692400"/>
                    </a:moveTo>
                    <a:cubicBezTo>
                      <a:pt x="61383" y="1346200"/>
                      <a:pt x="122767" y="0"/>
                      <a:pt x="177800" y="0"/>
                    </a:cubicBezTo>
                    <a:cubicBezTo>
                      <a:pt x="232833" y="0"/>
                      <a:pt x="281516" y="1346200"/>
                      <a:pt x="330200" y="2692400"/>
                    </a:cubicBezTo>
                  </a:path>
                </a:pathLst>
              </a:custGeom>
              <a:noFill/>
              <a:ln>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a:p>
            </p:txBody>
          </p:sp>
          <p:sp>
            <p:nvSpPr>
              <p:cNvPr id="201" name="フリーフォーム 200"/>
              <p:cNvSpPr/>
              <p:nvPr/>
            </p:nvSpPr>
            <p:spPr>
              <a:xfrm>
                <a:off x="2694151" y="37426486"/>
                <a:ext cx="971244" cy="3056726"/>
              </a:xfrm>
              <a:custGeom>
                <a:avLst/>
                <a:gdLst>
                  <a:gd name="connsiteX0" fmla="*/ 0 w 330200"/>
                  <a:gd name="connsiteY0" fmla="*/ 2692400 h 2692400"/>
                  <a:gd name="connsiteX1" fmla="*/ 177800 w 330200"/>
                  <a:gd name="connsiteY1" fmla="*/ 0 h 2692400"/>
                  <a:gd name="connsiteX2" fmla="*/ 330200 w 330200"/>
                  <a:gd name="connsiteY2" fmla="*/ 2692400 h 2692400"/>
                </a:gdLst>
                <a:ahLst/>
                <a:cxnLst>
                  <a:cxn ang="0">
                    <a:pos x="connsiteX0" y="connsiteY0"/>
                  </a:cxn>
                  <a:cxn ang="0">
                    <a:pos x="connsiteX1" y="connsiteY1"/>
                  </a:cxn>
                  <a:cxn ang="0">
                    <a:pos x="connsiteX2" y="connsiteY2"/>
                  </a:cxn>
                </a:cxnLst>
                <a:rect l="l" t="t" r="r" b="b"/>
                <a:pathLst>
                  <a:path w="330200" h="2692400">
                    <a:moveTo>
                      <a:pt x="0" y="2692400"/>
                    </a:moveTo>
                    <a:cubicBezTo>
                      <a:pt x="61383" y="1346200"/>
                      <a:pt x="122767" y="0"/>
                      <a:pt x="177800" y="0"/>
                    </a:cubicBezTo>
                    <a:cubicBezTo>
                      <a:pt x="232833" y="0"/>
                      <a:pt x="281516" y="1346200"/>
                      <a:pt x="330200" y="2692400"/>
                    </a:cubicBezTo>
                  </a:path>
                </a:pathLst>
              </a:custGeom>
              <a:noFill/>
              <a:ln>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sz="8800"/>
              </a:p>
            </p:txBody>
          </p:sp>
          <p:sp>
            <p:nvSpPr>
              <p:cNvPr id="202" name="フリーフォーム 201"/>
              <p:cNvSpPr/>
              <p:nvPr/>
            </p:nvSpPr>
            <p:spPr>
              <a:xfrm>
                <a:off x="3149555" y="37830126"/>
                <a:ext cx="1226793" cy="2653086"/>
              </a:xfrm>
              <a:custGeom>
                <a:avLst/>
                <a:gdLst>
                  <a:gd name="connsiteX0" fmla="*/ 0 w 330200"/>
                  <a:gd name="connsiteY0" fmla="*/ 2692400 h 2692400"/>
                  <a:gd name="connsiteX1" fmla="*/ 177800 w 330200"/>
                  <a:gd name="connsiteY1" fmla="*/ 0 h 2692400"/>
                  <a:gd name="connsiteX2" fmla="*/ 330200 w 330200"/>
                  <a:gd name="connsiteY2" fmla="*/ 2692400 h 2692400"/>
                </a:gdLst>
                <a:ahLst/>
                <a:cxnLst>
                  <a:cxn ang="0">
                    <a:pos x="connsiteX0" y="connsiteY0"/>
                  </a:cxn>
                  <a:cxn ang="0">
                    <a:pos x="connsiteX1" y="connsiteY1"/>
                  </a:cxn>
                  <a:cxn ang="0">
                    <a:pos x="connsiteX2" y="connsiteY2"/>
                  </a:cxn>
                </a:cxnLst>
                <a:rect l="l" t="t" r="r" b="b"/>
                <a:pathLst>
                  <a:path w="330200" h="2692400">
                    <a:moveTo>
                      <a:pt x="0" y="2692400"/>
                    </a:moveTo>
                    <a:cubicBezTo>
                      <a:pt x="61383" y="1346200"/>
                      <a:pt x="122767" y="0"/>
                      <a:pt x="177800" y="0"/>
                    </a:cubicBezTo>
                    <a:cubicBezTo>
                      <a:pt x="232833" y="0"/>
                      <a:pt x="281516" y="1346200"/>
                      <a:pt x="330200" y="2692400"/>
                    </a:cubicBezTo>
                  </a:path>
                </a:pathLst>
              </a:custGeom>
              <a:noFill/>
              <a:ln>
                <a:solidFill>
                  <a:schemeClr val="tx1">
                    <a:lumMod val="65000"/>
                    <a:lumOff val="3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sz="8800"/>
              </a:p>
            </p:txBody>
          </p:sp>
        </p:grpSp>
        <p:sp>
          <p:nvSpPr>
            <p:cNvPr id="203" name="テキスト ボックス 202"/>
            <p:cNvSpPr txBox="1"/>
            <p:nvPr/>
          </p:nvSpPr>
          <p:spPr>
            <a:xfrm>
              <a:off x="3704110" y="40558390"/>
              <a:ext cx="2146845" cy="591238"/>
            </a:xfrm>
            <a:prstGeom prst="rect">
              <a:avLst/>
            </a:prstGeom>
            <a:noFill/>
          </p:spPr>
          <p:txBody>
            <a:bodyPr wrap="none" lIns="97841" tIns="48920" rIns="97841" bIns="48920" rtlCol="0">
              <a:spAutoFit/>
            </a:bodyPr>
            <a:lstStyle/>
            <a:p>
              <a:r>
                <a:rPr lang="ja-JP" altLang="en-US" sz="3200" dirty="0"/>
                <a:t>エネルギー</a:t>
              </a:r>
            </a:p>
          </p:txBody>
        </p:sp>
      </p:grpSp>
      <p:sp>
        <p:nvSpPr>
          <p:cNvPr id="177" name="正方形/長方形 176"/>
          <p:cNvSpPr/>
          <p:nvPr/>
        </p:nvSpPr>
        <p:spPr>
          <a:xfrm>
            <a:off x="14825150" y="6703810"/>
            <a:ext cx="15173029" cy="8424000"/>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dirty="0"/>
          </a:p>
        </p:txBody>
      </p:sp>
      <p:sp>
        <p:nvSpPr>
          <p:cNvPr id="182" name="正方形/長方形 181"/>
          <p:cNvSpPr/>
          <p:nvPr/>
        </p:nvSpPr>
        <p:spPr>
          <a:xfrm>
            <a:off x="15058745" y="13443211"/>
            <a:ext cx="14748473" cy="1468717"/>
          </a:xfrm>
          <a:prstGeom prst="rect">
            <a:avLst/>
          </a:prstGeom>
          <a:solidFill>
            <a:srgbClr val="F3F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正方形/長方形 209"/>
          <p:cNvSpPr/>
          <p:nvPr/>
        </p:nvSpPr>
        <p:spPr>
          <a:xfrm>
            <a:off x="15058746" y="15473753"/>
            <a:ext cx="14986897" cy="2978181"/>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a:p>
        </p:txBody>
      </p:sp>
      <p:sp>
        <p:nvSpPr>
          <p:cNvPr id="7" name="正方形/長方形 6"/>
          <p:cNvSpPr/>
          <p:nvPr/>
        </p:nvSpPr>
        <p:spPr>
          <a:xfrm>
            <a:off x="15121732" y="38954849"/>
            <a:ext cx="14833647" cy="3547757"/>
          </a:xfrm>
          <a:prstGeom prst="rect">
            <a:avLst/>
          </a:prstGeom>
          <a:solidFill>
            <a:srgbClr val="F8EDEC"/>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片側の 2 つの角を切り取った四角形 7"/>
          <p:cNvSpPr/>
          <p:nvPr/>
        </p:nvSpPr>
        <p:spPr>
          <a:xfrm rot="16200000">
            <a:off x="3529773" y="4617459"/>
            <a:ext cx="8028796" cy="14023529"/>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15121731" y="19045942"/>
            <a:ext cx="14833647" cy="19245232"/>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タイトル 3"/>
          <p:cNvSpPr txBox="1">
            <a:spLocks/>
          </p:cNvSpPr>
          <p:nvPr/>
        </p:nvSpPr>
        <p:spPr>
          <a:xfrm>
            <a:off x="685594" y="161902"/>
            <a:ext cx="28908787" cy="1584176"/>
          </a:xfrm>
          <a:prstGeom prst="rect">
            <a:avLst/>
          </a:prstGeom>
          <a:ln w="9525" cap="flat" cmpd="sng" algn="ctr">
            <a:noFill/>
            <a:prstDash val="solid"/>
          </a:ln>
        </p:spPr>
        <p:style>
          <a:lnRef idx="1">
            <a:schemeClr val="accent5"/>
          </a:lnRef>
          <a:fillRef idx="2">
            <a:schemeClr val="accent5"/>
          </a:fillRef>
          <a:effectRef idx="1">
            <a:schemeClr val="accent5"/>
          </a:effectRef>
          <a:fontRef idx="minor">
            <a:schemeClr val="dk1"/>
          </a:fontRef>
        </p:style>
        <p:txBody>
          <a:bodyPr vert="horz" lIns="417643" tIns="208822" rIns="417643" bIns="208822" rtlCol="0" anchor="ctr">
            <a:noAutofit/>
          </a:bodyPr>
          <a:lstStyle>
            <a:lvl1pPr algn="ctr" defTabSz="4176431" rtl="0" eaLnBrk="1" latinLnBrk="0" hangingPunct="1">
              <a:spcBef>
                <a:spcPct val="0"/>
              </a:spcBef>
              <a:buNone/>
              <a:defRPr kumimoji="1" sz="20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9600" b="1" dirty="0" smtClean="0">
                <a:latin typeface="+mj-ea"/>
                <a:ea typeface="+mj-ea"/>
              </a:rPr>
              <a:t>超光度</a:t>
            </a:r>
            <a:r>
              <a:rPr lang="en-US" altLang="ja-JP" sz="9600" b="1" dirty="0" smtClean="0">
                <a:latin typeface="Times" panose="02020603050405020304" pitchFamily="18" charset="0"/>
                <a:ea typeface="+mj-ea"/>
                <a:cs typeface="Times" panose="02020603050405020304" pitchFamily="18" charset="0"/>
              </a:rPr>
              <a:t>X</a:t>
            </a:r>
            <a:r>
              <a:rPr lang="ja-JP" altLang="en-US" sz="9600" b="1" dirty="0" smtClean="0">
                <a:latin typeface="+mj-ea"/>
                <a:ea typeface="+mj-ea"/>
              </a:rPr>
              <a:t>線源</a:t>
            </a:r>
            <a:r>
              <a:rPr lang="en-US" altLang="ja-JP" sz="9600" b="1" dirty="0" smtClean="0">
                <a:latin typeface="Times" panose="02020603050405020304" pitchFamily="18" charset="0"/>
                <a:ea typeface="+mj-ea"/>
                <a:cs typeface="Times" panose="02020603050405020304" pitchFamily="18" charset="0"/>
              </a:rPr>
              <a:t>NGC6946 X-1</a:t>
            </a:r>
            <a:r>
              <a:rPr lang="ja-JP" altLang="en-US" sz="9600" b="1" dirty="0" smtClean="0"/>
              <a:t>はブラックホールなのか？</a:t>
            </a:r>
            <a:endParaRPr lang="ja-JP" altLang="en-US" sz="9600" b="1" dirty="0"/>
          </a:p>
        </p:txBody>
      </p:sp>
      <p:sp>
        <p:nvSpPr>
          <p:cNvPr id="14" name="テキスト ボックス 13"/>
          <p:cNvSpPr txBox="1"/>
          <p:nvPr/>
        </p:nvSpPr>
        <p:spPr>
          <a:xfrm>
            <a:off x="18407533" y="1830860"/>
            <a:ext cx="11259814" cy="923330"/>
          </a:xfrm>
          <a:prstGeom prst="rect">
            <a:avLst/>
          </a:prstGeom>
          <a:noFill/>
        </p:spPr>
        <p:txBody>
          <a:bodyPr wrap="none" rtlCol="0">
            <a:spAutoFit/>
          </a:bodyPr>
          <a:lstStyle/>
          <a:p>
            <a:r>
              <a:rPr kumimoji="1" lang="ja-JP" altLang="en-US" sz="5400" u="sng" dirty="0" smtClean="0"/>
              <a:t>東京理科大　松下研究室　桑原　啓介</a:t>
            </a:r>
            <a:endParaRPr kumimoji="1" lang="ja-JP" altLang="en-US" sz="5400" u="sng" dirty="0"/>
          </a:p>
        </p:txBody>
      </p:sp>
      <p:sp>
        <p:nvSpPr>
          <p:cNvPr id="16" name="片側の 2 つの角を切り取った四角形 15"/>
          <p:cNvSpPr/>
          <p:nvPr/>
        </p:nvSpPr>
        <p:spPr>
          <a:xfrm rot="16200000">
            <a:off x="2916918" y="22688936"/>
            <a:ext cx="9226907" cy="14002375"/>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 name="グループ化 17"/>
          <p:cNvGrpSpPr/>
          <p:nvPr/>
        </p:nvGrpSpPr>
        <p:grpSpPr>
          <a:xfrm>
            <a:off x="540471" y="25813460"/>
            <a:ext cx="13343817" cy="2265425"/>
            <a:chOff x="-1" y="1175086"/>
            <a:chExt cx="9101577" cy="1471843"/>
          </a:xfrm>
        </p:grpSpPr>
        <p:sp>
          <p:nvSpPr>
            <p:cNvPr id="19" name="円/楕円 18"/>
            <p:cNvSpPr/>
            <p:nvPr/>
          </p:nvSpPr>
          <p:spPr>
            <a:xfrm>
              <a:off x="4231759" y="1933456"/>
              <a:ext cx="1755845" cy="1530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弧 19"/>
            <p:cNvSpPr/>
            <p:nvPr/>
          </p:nvSpPr>
          <p:spPr>
            <a:xfrm rot="10800000">
              <a:off x="2866628" y="1834231"/>
              <a:ext cx="3373876" cy="282877"/>
            </a:xfrm>
            <a:prstGeom prst="arc">
              <a:avLst>
                <a:gd name="adj1" fmla="val 10783544"/>
                <a:gd name="adj2" fmla="val 0"/>
              </a:avLst>
            </a:prstGeom>
            <a:no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円/楕円 20"/>
            <p:cNvSpPr/>
            <p:nvPr/>
          </p:nvSpPr>
          <p:spPr>
            <a:xfrm>
              <a:off x="-1" y="1673212"/>
              <a:ext cx="9084491" cy="685122"/>
            </a:xfrm>
            <a:prstGeom prst="ellipse">
              <a:avLst/>
            </a:prstGeom>
            <a:solidFill>
              <a:srgbClr val="D9D4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4411101" y="1834231"/>
              <a:ext cx="237693" cy="23559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2882315" y="1881509"/>
              <a:ext cx="3366328" cy="18831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4098765" y="1522011"/>
              <a:ext cx="949115" cy="98752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円弧 24"/>
            <p:cNvSpPr/>
            <p:nvPr/>
          </p:nvSpPr>
          <p:spPr>
            <a:xfrm rot="10800000">
              <a:off x="29384" y="1721307"/>
              <a:ext cx="9072192" cy="637026"/>
            </a:xfrm>
            <a:prstGeom prst="arc">
              <a:avLst>
                <a:gd name="adj1" fmla="val 10783544"/>
                <a:gd name="adj2" fmla="val 0"/>
              </a:avLst>
            </a:prstGeom>
            <a:solidFill>
              <a:srgbClr val="D9D4BD"/>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円弧 25"/>
            <p:cNvSpPr/>
            <p:nvPr/>
          </p:nvSpPr>
          <p:spPr>
            <a:xfrm rot="10800000">
              <a:off x="2877159" y="1819373"/>
              <a:ext cx="3382016" cy="319910"/>
            </a:xfrm>
            <a:prstGeom prst="arc">
              <a:avLst>
                <a:gd name="adj1" fmla="val 10719743"/>
                <a:gd name="adj2" fmla="val 0"/>
              </a:avLst>
            </a:prstGeom>
            <a:solidFill>
              <a:schemeClr val="bg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27" name="テキスト ボックス 26"/>
                <p:cNvSpPr txBox="1"/>
                <p:nvPr/>
              </p:nvSpPr>
              <p:spPr>
                <a:xfrm>
                  <a:off x="4628852" y="2227008"/>
                  <a:ext cx="1702523" cy="419921"/>
                </a:xfrm>
                <a:prstGeom prst="rect">
                  <a:avLst/>
                </a:prstGeom>
                <a:solidFill>
                  <a:schemeClr val="bg1"/>
                </a:solidFill>
                <a:ln>
                  <a:solidFill>
                    <a:srgbClr val="FF0000"/>
                  </a:solidFill>
                </a:ln>
              </p:spPr>
              <p:txBody>
                <a:bodyPr wrap="none" rtlCol="0">
                  <a:spAutoFit/>
                </a:bodyPr>
                <a:lstStyle/>
                <a:p>
                  <a:r>
                    <a:rPr kumimoji="1" lang="ja-JP" altLang="en-US" sz="3200" b="1" dirty="0" smtClean="0">
                      <a:solidFill>
                        <a:srgbClr val="FF0000"/>
                      </a:solidFill>
                    </a:rPr>
                    <a:t>内縁半径</a:t>
                  </a:r>
                  <a14:m>
                    <m:oMath xmlns:m="http://schemas.openxmlformats.org/officeDocument/2006/math">
                      <m:sSub>
                        <m:sSubPr>
                          <m:ctrlPr>
                            <a:rPr kumimoji="1" lang="en-US" altLang="ja-JP" sz="3600" b="1" i="1" smtClean="0">
                              <a:solidFill>
                                <a:srgbClr val="FF0000"/>
                              </a:solidFill>
                              <a:latin typeface="Cambria Math"/>
                            </a:rPr>
                          </m:ctrlPr>
                        </m:sSubPr>
                        <m:e>
                          <m:r>
                            <a:rPr kumimoji="1" lang="en-US" altLang="ja-JP" sz="3600" b="1" i="1" smtClean="0">
                              <a:solidFill>
                                <a:srgbClr val="FF0000"/>
                              </a:solidFill>
                              <a:latin typeface="Cambria Math"/>
                            </a:rPr>
                            <m:t>𝑹</m:t>
                          </m:r>
                        </m:e>
                        <m:sub>
                          <m:r>
                            <a:rPr kumimoji="1" lang="en-US" altLang="ja-JP" sz="3600" b="1" i="1" smtClean="0">
                              <a:solidFill>
                                <a:srgbClr val="FF0000"/>
                              </a:solidFill>
                              <a:latin typeface="Cambria Math"/>
                            </a:rPr>
                            <m:t>𝒊𝒏</m:t>
                          </m:r>
                        </m:sub>
                      </m:sSub>
                    </m:oMath>
                  </a14:m>
                  <a:endParaRPr kumimoji="1" lang="ja-JP" altLang="en-US" sz="3200" b="1" dirty="0">
                    <a:solidFill>
                      <a:srgbClr val="FF0000"/>
                    </a:solidFill>
                  </a:endParaRPr>
                </a:p>
              </p:txBody>
            </p:sp>
          </mc:Choice>
          <mc:Fallback xmlns="">
            <p:sp>
              <p:nvSpPr>
                <p:cNvPr id="58" name="テキスト ボックス 57"/>
                <p:cNvSpPr txBox="1">
                  <a:spLocks noRot="1" noChangeAspect="1" noMove="1" noResize="1" noEditPoints="1" noAdjustHandles="1" noChangeArrowheads="1" noChangeShapeType="1" noTextEdit="1"/>
                </p:cNvSpPr>
                <p:nvPr/>
              </p:nvSpPr>
              <p:spPr>
                <a:xfrm>
                  <a:off x="4628852" y="2227008"/>
                  <a:ext cx="1702523" cy="419921"/>
                </a:xfrm>
                <a:prstGeom prst="rect">
                  <a:avLst/>
                </a:prstGeom>
                <a:blipFill rotWithShape="1">
                  <a:blip r:embed="rId4"/>
                  <a:stretch>
                    <a:fillRect l="-5825" t="-10185" b="-20370"/>
                  </a:stretch>
                </a:blipFill>
                <a:ln>
                  <a:solidFill>
                    <a:srgbClr val="FF0000"/>
                  </a:solidFill>
                </a:ln>
              </p:spPr>
              <p:txBody>
                <a:bodyPr/>
                <a:lstStyle/>
                <a:p>
                  <a:r>
                    <a:rPr lang="ja-JP" altLang="en-US">
                      <a:noFill/>
                    </a:rPr>
                    <a:t> </a:t>
                  </a:r>
                </a:p>
              </p:txBody>
            </p:sp>
          </mc:Fallback>
        </mc:AlternateContent>
        <p:sp>
          <p:nvSpPr>
            <p:cNvPr id="28" name="テキスト ボックス 27"/>
            <p:cNvSpPr txBox="1"/>
            <p:nvPr/>
          </p:nvSpPr>
          <p:spPr>
            <a:xfrm rot="21580991">
              <a:off x="2675914" y="1246323"/>
              <a:ext cx="402492" cy="699867"/>
            </a:xfrm>
            <a:prstGeom prst="rect">
              <a:avLst/>
            </a:prstGeom>
            <a:noFill/>
          </p:spPr>
          <p:txBody>
            <a:bodyPr wrap="none" rtlCol="0">
              <a:spAutoFit/>
            </a:bodyPr>
            <a:lstStyle/>
            <a:p>
              <a:r>
                <a:rPr kumimoji="1" lang="ja-JP" altLang="en-US" sz="3200" dirty="0" smtClean="0">
                  <a:solidFill>
                    <a:srgbClr val="7030A0"/>
                  </a:solidFill>
                </a:rPr>
                <a:t>高</a:t>
              </a:r>
              <a:endParaRPr kumimoji="1" lang="en-US" altLang="ja-JP" sz="3200" dirty="0" smtClean="0">
                <a:solidFill>
                  <a:srgbClr val="7030A0"/>
                </a:solidFill>
              </a:endParaRPr>
            </a:p>
            <a:p>
              <a:r>
                <a:rPr kumimoji="1" lang="ja-JP" altLang="en-US" sz="3200" dirty="0" smtClean="0">
                  <a:solidFill>
                    <a:srgbClr val="7030A0"/>
                  </a:solidFill>
                </a:rPr>
                <a:t>温</a:t>
              </a:r>
              <a:endParaRPr kumimoji="1" lang="ja-JP" altLang="en-US" sz="3200" dirty="0">
                <a:solidFill>
                  <a:srgbClr val="7030A0"/>
                </a:solidFill>
              </a:endParaRPr>
            </a:p>
          </p:txBody>
        </p:sp>
        <p:sp>
          <p:nvSpPr>
            <p:cNvPr id="29" name="テキスト ボックス 28"/>
            <p:cNvSpPr txBox="1"/>
            <p:nvPr/>
          </p:nvSpPr>
          <p:spPr>
            <a:xfrm rot="189">
              <a:off x="551699" y="1281829"/>
              <a:ext cx="402492" cy="699867"/>
            </a:xfrm>
            <a:prstGeom prst="rect">
              <a:avLst/>
            </a:prstGeom>
            <a:noFill/>
          </p:spPr>
          <p:txBody>
            <a:bodyPr wrap="none" rtlCol="0">
              <a:spAutoFit/>
            </a:bodyPr>
            <a:lstStyle/>
            <a:p>
              <a:r>
                <a:rPr kumimoji="1" lang="ja-JP" altLang="en-US" sz="3200" dirty="0" smtClean="0">
                  <a:solidFill>
                    <a:srgbClr val="FF0000"/>
                  </a:solidFill>
                </a:rPr>
                <a:t>低</a:t>
              </a:r>
              <a:endParaRPr kumimoji="1" lang="en-US" altLang="ja-JP" sz="3200" dirty="0" smtClean="0">
                <a:solidFill>
                  <a:srgbClr val="FF0000"/>
                </a:solidFill>
              </a:endParaRPr>
            </a:p>
            <a:p>
              <a:r>
                <a:rPr kumimoji="1" lang="ja-JP" altLang="en-US" sz="3200" dirty="0" smtClean="0">
                  <a:solidFill>
                    <a:srgbClr val="FF0000"/>
                  </a:solidFill>
                </a:rPr>
                <a:t>温</a:t>
              </a:r>
              <a:endParaRPr kumimoji="1" lang="ja-JP" altLang="en-US" sz="3200" dirty="0">
                <a:solidFill>
                  <a:srgbClr val="FF0000"/>
                </a:solidFill>
              </a:endParaRPr>
            </a:p>
          </p:txBody>
        </p:sp>
        <p:grpSp>
          <p:nvGrpSpPr>
            <p:cNvPr id="30" name="グループ化 29"/>
            <p:cNvGrpSpPr/>
            <p:nvPr/>
          </p:nvGrpSpPr>
          <p:grpSpPr>
            <a:xfrm>
              <a:off x="996519" y="1175086"/>
              <a:ext cx="1598465" cy="980519"/>
              <a:chOff x="1181627" y="943578"/>
              <a:chExt cx="1574390" cy="914328"/>
            </a:xfrm>
          </p:grpSpPr>
          <p:cxnSp>
            <p:nvCxnSpPr>
              <p:cNvPr id="37" name="直線矢印コネクタ 36"/>
              <p:cNvCxnSpPr/>
              <p:nvPr/>
            </p:nvCxnSpPr>
            <p:spPr>
              <a:xfrm flipH="1" flipV="1">
                <a:off x="1181627" y="943578"/>
                <a:ext cx="16776" cy="8786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H="1" flipV="1">
                <a:off x="2742400" y="943578"/>
                <a:ext cx="13617" cy="86207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flipV="1">
                <a:off x="1492641" y="943578"/>
                <a:ext cx="13617" cy="91432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flipV="1">
                <a:off x="2169899" y="943578"/>
                <a:ext cx="13617" cy="810961"/>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rot="9718744" flipH="1">
                <a:off x="1712357" y="959670"/>
                <a:ext cx="252303" cy="778776"/>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H="1" flipV="1">
                <a:off x="2478615" y="943578"/>
                <a:ext cx="13617" cy="85637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31" name="テキスト ボックス 30"/>
            <p:cNvSpPr txBox="1"/>
            <p:nvPr/>
          </p:nvSpPr>
          <p:spPr>
            <a:xfrm>
              <a:off x="1244940" y="2084186"/>
              <a:ext cx="1385530" cy="419920"/>
            </a:xfrm>
            <a:prstGeom prst="rect">
              <a:avLst/>
            </a:prstGeom>
            <a:solidFill>
              <a:schemeClr val="bg1"/>
            </a:solidFill>
            <a:ln>
              <a:solidFill>
                <a:schemeClr val="tx1"/>
              </a:solidFill>
            </a:ln>
          </p:spPr>
          <p:txBody>
            <a:bodyPr wrap="none" rtlCol="0">
              <a:spAutoFit/>
            </a:bodyPr>
            <a:lstStyle/>
            <a:p>
              <a:r>
                <a:rPr kumimoji="1" lang="ja-JP" altLang="en-US" sz="3600" dirty="0" smtClean="0"/>
                <a:t>黒体放射</a:t>
              </a:r>
              <a:endParaRPr kumimoji="1" lang="ja-JP" altLang="en-US" sz="3600" dirty="0"/>
            </a:p>
          </p:txBody>
        </p:sp>
        <p:sp>
          <p:nvSpPr>
            <p:cNvPr id="32" name="角丸四角形 31"/>
            <p:cNvSpPr/>
            <p:nvPr/>
          </p:nvSpPr>
          <p:spPr>
            <a:xfrm>
              <a:off x="4119108" y="1952029"/>
              <a:ext cx="895389" cy="19067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パイ 32"/>
            <p:cNvSpPr/>
            <p:nvPr/>
          </p:nvSpPr>
          <p:spPr>
            <a:xfrm>
              <a:off x="4086094" y="1521622"/>
              <a:ext cx="949114" cy="953490"/>
            </a:xfrm>
            <a:prstGeom prst="pie">
              <a:avLst>
                <a:gd name="adj1" fmla="val 21305242"/>
                <a:gd name="adj2" fmla="val 94520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パイ 33"/>
            <p:cNvSpPr/>
            <p:nvPr/>
          </p:nvSpPr>
          <p:spPr>
            <a:xfrm rot="10800000">
              <a:off x="4107604" y="1532961"/>
              <a:ext cx="949114" cy="953489"/>
            </a:xfrm>
            <a:prstGeom prst="pie">
              <a:avLst>
                <a:gd name="adj1" fmla="val 20665350"/>
                <a:gd name="adj2" fmla="val 20666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35" name="直線矢印コネクタ 34"/>
            <p:cNvCxnSpPr/>
            <p:nvPr/>
          </p:nvCxnSpPr>
          <p:spPr>
            <a:xfrm>
              <a:off x="4617285" y="2008827"/>
              <a:ext cx="1623219" cy="878"/>
            </a:xfrm>
            <a:prstGeom prst="straightConnector1">
              <a:avLst/>
            </a:prstGeom>
            <a:ln w="38100">
              <a:solidFill>
                <a:srgbClr val="FF0000"/>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36" name="円/楕円 35"/>
            <p:cNvSpPr/>
            <p:nvPr/>
          </p:nvSpPr>
          <p:spPr>
            <a:xfrm>
              <a:off x="4506708" y="1918992"/>
              <a:ext cx="150906" cy="162689"/>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 name="グループ化 42"/>
          <p:cNvGrpSpPr/>
          <p:nvPr/>
        </p:nvGrpSpPr>
        <p:grpSpPr>
          <a:xfrm rot="10954638" flipH="1">
            <a:off x="9639248" y="26857684"/>
            <a:ext cx="3194917" cy="566835"/>
            <a:chOff x="1619672" y="1926873"/>
            <a:chExt cx="2820778" cy="520803"/>
          </a:xfrm>
        </p:grpSpPr>
        <p:sp>
          <p:nvSpPr>
            <p:cNvPr id="44" name="左カーブ矢印 43"/>
            <p:cNvSpPr/>
            <p:nvPr/>
          </p:nvSpPr>
          <p:spPr>
            <a:xfrm flipV="1">
              <a:off x="1619672" y="1926873"/>
              <a:ext cx="555316" cy="520803"/>
            </a:xfrm>
            <a:prstGeom prst="curvedLeftArrow">
              <a:avLst>
                <a:gd name="adj1" fmla="val 24343"/>
                <a:gd name="adj2" fmla="val 50000"/>
                <a:gd name="adj3" fmla="val 55584"/>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左カーブ矢印 44"/>
            <p:cNvSpPr/>
            <p:nvPr/>
          </p:nvSpPr>
          <p:spPr>
            <a:xfrm flipV="1">
              <a:off x="2419862" y="1944126"/>
              <a:ext cx="762113" cy="503550"/>
            </a:xfrm>
            <a:prstGeom prst="curvedLeftArrow">
              <a:avLst>
                <a:gd name="adj1" fmla="val 24343"/>
                <a:gd name="adj2" fmla="val 50000"/>
                <a:gd name="adj3" fmla="val 52206"/>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左カーブ矢印 45"/>
            <p:cNvSpPr/>
            <p:nvPr/>
          </p:nvSpPr>
          <p:spPr>
            <a:xfrm flipV="1">
              <a:off x="3476740" y="1990427"/>
              <a:ext cx="963710" cy="435577"/>
            </a:xfrm>
            <a:prstGeom prst="curvedLeftArrow">
              <a:avLst>
                <a:gd name="adj1" fmla="val 24343"/>
                <a:gd name="adj2" fmla="val 50000"/>
                <a:gd name="adj3" fmla="val 76418"/>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7" name="テキスト ボックス 46"/>
          <p:cNvSpPr txBox="1"/>
          <p:nvPr/>
        </p:nvSpPr>
        <p:spPr>
          <a:xfrm>
            <a:off x="684487" y="28402768"/>
            <a:ext cx="11341566" cy="1754326"/>
          </a:xfrm>
          <a:prstGeom prst="rect">
            <a:avLst/>
          </a:prstGeom>
          <a:noFill/>
        </p:spPr>
        <p:txBody>
          <a:bodyPr wrap="none" rtlCol="0">
            <a:spAutoFit/>
          </a:bodyPr>
          <a:lstStyle/>
          <a:p>
            <a:r>
              <a:rPr lang="ja-JP" altLang="en-US" sz="3600" dirty="0" smtClean="0"/>
              <a:t>降着物が安定した円運動を保てる限界の半径を</a:t>
            </a:r>
            <a:r>
              <a:rPr lang="ja-JP" altLang="en-US" sz="3600" dirty="0" smtClean="0">
                <a:solidFill>
                  <a:srgbClr val="FF0000"/>
                </a:solidFill>
              </a:rPr>
              <a:t>内縁半径</a:t>
            </a:r>
            <a:endParaRPr lang="en-US" altLang="ja-JP" sz="3600" dirty="0">
              <a:solidFill>
                <a:srgbClr val="FF0000"/>
              </a:solidFill>
            </a:endParaRPr>
          </a:p>
          <a:p>
            <a:r>
              <a:rPr lang="ja-JP" altLang="en-US" sz="3600" dirty="0" smtClean="0"/>
              <a:t>内縁半径での円盤の温度を</a:t>
            </a:r>
            <a:r>
              <a:rPr lang="ja-JP" altLang="en-US" sz="3600" dirty="0" smtClean="0">
                <a:solidFill>
                  <a:srgbClr val="FF0000"/>
                </a:solidFill>
              </a:rPr>
              <a:t>内縁温度</a:t>
            </a:r>
            <a:r>
              <a:rPr lang="ja-JP" altLang="en-US" sz="3600" dirty="0" smtClean="0"/>
              <a:t>と呼ぶ。</a:t>
            </a:r>
            <a:endParaRPr lang="en-US" altLang="ja-JP" sz="3600" dirty="0" smtClean="0"/>
          </a:p>
          <a:p>
            <a:r>
              <a:rPr lang="ja-JP" altLang="en-US" sz="3600" dirty="0"/>
              <a:t>内縁半径</a:t>
            </a:r>
            <a:r>
              <a:rPr lang="ja-JP" altLang="en-US" sz="3600" dirty="0" smtClean="0"/>
              <a:t>は天体の質量に比例して大きくなる。</a:t>
            </a:r>
            <a:endParaRPr lang="en-US" altLang="ja-JP" sz="3600" dirty="0" smtClean="0"/>
          </a:p>
        </p:txBody>
      </p:sp>
      <mc:AlternateContent xmlns:mc="http://schemas.openxmlformats.org/markup-compatibility/2006" xmlns:a14="http://schemas.microsoft.com/office/drawing/2010/main">
        <mc:Choice Requires="a14">
          <p:sp>
            <p:nvSpPr>
              <p:cNvPr id="48" name="テキスト ボックス 47"/>
              <p:cNvSpPr txBox="1"/>
              <p:nvPr/>
            </p:nvSpPr>
            <p:spPr>
              <a:xfrm>
                <a:off x="5598222" y="29829198"/>
                <a:ext cx="8752717" cy="1420902"/>
              </a:xfrm>
              <a:prstGeom prst="rect">
                <a:avLst/>
              </a:prstGeom>
              <a:noFill/>
            </p:spPr>
            <p:txBody>
              <a:bodyPr wrap="none" rtlCol="0">
                <a:spAutoFit/>
              </a:bodyPr>
              <a:lstStyle/>
              <a:p>
                <a14:m>
                  <m:oMath xmlns:m="http://schemas.openxmlformats.org/officeDocument/2006/math">
                    <m:sSub>
                      <m:sSubPr>
                        <m:ctrlPr>
                          <a:rPr kumimoji="1" lang="en-US" altLang="ja-JP" sz="4800" b="1" i="1" smtClean="0">
                            <a:solidFill>
                              <a:srgbClr val="FF0000"/>
                            </a:solidFill>
                            <a:latin typeface="Cambria Math"/>
                          </a:rPr>
                        </m:ctrlPr>
                      </m:sSubPr>
                      <m:e>
                        <m:r>
                          <a:rPr kumimoji="1" lang="en-US" altLang="ja-JP" sz="4800" b="1" i="1" smtClean="0">
                            <a:solidFill>
                              <a:srgbClr val="FF0000"/>
                            </a:solidFill>
                            <a:latin typeface="Cambria Math"/>
                          </a:rPr>
                          <m:t>𝑹</m:t>
                        </m:r>
                      </m:e>
                      <m:sub>
                        <m:r>
                          <a:rPr kumimoji="1" lang="en-US" altLang="ja-JP" sz="4800" b="1" i="1" smtClean="0">
                            <a:solidFill>
                              <a:srgbClr val="FF0000"/>
                            </a:solidFill>
                            <a:latin typeface="Cambria Math"/>
                          </a:rPr>
                          <m:t>𝒊𝒏</m:t>
                        </m:r>
                      </m:sub>
                    </m:sSub>
                    <m:r>
                      <a:rPr kumimoji="1" lang="en-US" altLang="ja-JP" sz="4800" b="0" i="1" smtClean="0">
                        <a:solidFill>
                          <a:srgbClr val="FF0000"/>
                        </a:solidFill>
                        <a:latin typeface="Cambria Math"/>
                      </a:rPr>
                      <m:t>= 3</m:t>
                    </m:r>
                    <m:r>
                      <a:rPr kumimoji="1" lang="en-US" altLang="ja-JP" sz="4800" b="0" i="1" smtClean="0">
                        <a:solidFill>
                          <a:srgbClr val="FF0000"/>
                        </a:solidFill>
                        <a:latin typeface="Cambria Math"/>
                        <a:ea typeface="Cambria Math"/>
                      </a:rPr>
                      <m:t>×</m:t>
                    </m:r>
                    <m:sSub>
                      <m:sSubPr>
                        <m:ctrlPr>
                          <a:rPr kumimoji="1" lang="en-US" altLang="ja-JP" sz="4800" b="1" i="1" smtClean="0">
                            <a:solidFill>
                              <a:srgbClr val="FF0000"/>
                            </a:solidFill>
                            <a:latin typeface="Cambria Math"/>
                            <a:ea typeface="Cambria Math"/>
                          </a:rPr>
                        </m:ctrlPr>
                      </m:sSubPr>
                      <m:e>
                        <m:r>
                          <a:rPr kumimoji="1" lang="en-US" altLang="ja-JP" sz="4800" b="1" i="1" smtClean="0">
                            <a:solidFill>
                              <a:srgbClr val="FF0000"/>
                            </a:solidFill>
                            <a:latin typeface="Cambria Math"/>
                            <a:ea typeface="Cambria Math"/>
                          </a:rPr>
                          <m:t>𝑹</m:t>
                        </m:r>
                      </m:e>
                      <m:sub>
                        <m:r>
                          <a:rPr kumimoji="1" lang="en-US" altLang="ja-JP" sz="4800" b="1" i="1" smtClean="0">
                            <a:solidFill>
                              <a:srgbClr val="FF0000"/>
                            </a:solidFill>
                            <a:latin typeface="Cambria Math"/>
                            <a:ea typeface="Cambria Math"/>
                          </a:rPr>
                          <m:t>𝒔</m:t>
                        </m:r>
                      </m:sub>
                    </m:sSub>
                    <m:r>
                      <a:rPr kumimoji="1" lang="en-US" altLang="ja-JP" sz="4800" b="0" i="1" smtClean="0">
                        <a:solidFill>
                          <a:srgbClr val="FF0000"/>
                        </a:solidFill>
                        <a:latin typeface="Cambria Math"/>
                        <a:ea typeface="Cambria Math"/>
                      </a:rPr>
                      <m:t> ≅9×</m:t>
                    </m:r>
                    <m:d>
                      <m:dPr>
                        <m:ctrlPr>
                          <a:rPr kumimoji="1" lang="en-US" altLang="ja-JP" sz="4800" b="0" i="1" smtClean="0">
                            <a:solidFill>
                              <a:srgbClr val="FF0000"/>
                            </a:solidFill>
                            <a:latin typeface="Cambria Math"/>
                            <a:ea typeface="Cambria Math"/>
                          </a:rPr>
                        </m:ctrlPr>
                      </m:dPr>
                      <m:e>
                        <m:f>
                          <m:fPr>
                            <m:ctrlPr>
                              <a:rPr lang="en-US" altLang="ja-JP" sz="4800" i="1">
                                <a:solidFill>
                                  <a:srgbClr val="FF0000"/>
                                </a:solidFill>
                                <a:latin typeface="Cambria Math"/>
                                <a:ea typeface="Cambria Math"/>
                              </a:rPr>
                            </m:ctrlPr>
                          </m:fPr>
                          <m:num>
                            <m:r>
                              <a:rPr lang="en-US" altLang="ja-JP" sz="4800" b="1" i="1">
                                <a:solidFill>
                                  <a:srgbClr val="FF0000"/>
                                </a:solidFill>
                                <a:latin typeface="Cambria Math"/>
                                <a:ea typeface="Cambria Math"/>
                              </a:rPr>
                              <m:t>𝑴</m:t>
                            </m:r>
                          </m:num>
                          <m:den>
                            <m:sSub>
                              <m:sSubPr>
                                <m:ctrlPr>
                                  <a:rPr lang="en-US" altLang="ja-JP" sz="4800" i="1">
                                    <a:solidFill>
                                      <a:srgbClr val="FF0000"/>
                                    </a:solidFill>
                                    <a:latin typeface="Cambria Math"/>
                                    <a:ea typeface="Cambria Math"/>
                                  </a:rPr>
                                </m:ctrlPr>
                              </m:sSubPr>
                              <m:e>
                                <m:r>
                                  <a:rPr lang="en-US" altLang="ja-JP" sz="4800" i="1">
                                    <a:solidFill>
                                      <a:srgbClr val="FF0000"/>
                                    </a:solidFill>
                                    <a:latin typeface="Cambria Math"/>
                                    <a:ea typeface="Cambria Math"/>
                                  </a:rPr>
                                  <m:t>𝑀</m:t>
                                </m:r>
                              </m:e>
                              <m:sub>
                                <m:r>
                                  <a:rPr lang="ja-JP" altLang="en-US" sz="4800" i="1">
                                    <a:solidFill>
                                      <a:srgbClr val="FF0000"/>
                                    </a:solidFill>
                                    <a:latin typeface="Cambria Math"/>
                                    <a:ea typeface="Cambria Math"/>
                                  </a:rPr>
                                  <m:t>☉</m:t>
                                </m:r>
                              </m:sub>
                            </m:sSub>
                          </m:den>
                        </m:f>
                      </m:e>
                    </m:d>
                  </m:oMath>
                </a14:m>
                <a:r>
                  <a:rPr kumimoji="1" lang="ja-JP" altLang="en-US" sz="4800" dirty="0" smtClean="0">
                    <a:solidFill>
                      <a:srgbClr val="FF0000"/>
                    </a:solidFill>
                    <a:latin typeface="Times" panose="02020603050405020304" pitchFamily="18" charset="0"/>
                    <a:cs typeface="Times" panose="02020603050405020304" pitchFamily="18" charset="0"/>
                  </a:rPr>
                  <a:t> </a:t>
                </a:r>
                <a:r>
                  <a:rPr kumimoji="1" lang="en-US" altLang="ja-JP" sz="4800" dirty="0" smtClean="0">
                    <a:solidFill>
                      <a:srgbClr val="FF0000"/>
                    </a:solidFill>
                    <a:latin typeface="Times" panose="02020603050405020304" pitchFamily="18" charset="0"/>
                    <a:cs typeface="Times" panose="02020603050405020304" pitchFamily="18" charset="0"/>
                  </a:rPr>
                  <a:t>[km]</a:t>
                </a:r>
                <a:endParaRPr kumimoji="1" lang="ja-JP" altLang="en-US" sz="4800" dirty="0">
                  <a:solidFill>
                    <a:srgbClr val="FF0000"/>
                  </a:solidFill>
                  <a:latin typeface="Times" panose="02020603050405020304" pitchFamily="18" charset="0"/>
                  <a:cs typeface="Times" panose="02020603050405020304" pitchFamily="18" charset="0"/>
                </a:endParaRPr>
              </a:p>
            </p:txBody>
          </p:sp>
        </mc:Choice>
        <mc:Fallback xmlns="">
          <p:sp>
            <p:nvSpPr>
              <p:cNvPr id="48" name="テキスト ボックス 47"/>
              <p:cNvSpPr txBox="1">
                <a:spLocks noRot="1" noChangeAspect="1" noMove="1" noResize="1" noEditPoints="1" noAdjustHandles="1" noChangeArrowheads="1" noChangeShapeType="1" noTextEdit="1"/>
              </p:cNvSpPr>
              <p:nvPr/>
            </p:nvSpPr>
            <p:spPr>
              <a:xfrm>
                <a:off x="5598222" y="29829198"/>
                <a:ext cx="8752717" cy="1420902"/>
              </a:xfrm>
              <a:prstGeom prst="rect">
                <a:avLst/>
              </a:prstGeom>
              <a:blipFill rotWithShape="1">
                <a:blip r:embed="rId5"/>
                <a:stretch>
                  <a:fillRect r="-2298"/>
                </a:stretch>
              </a:blipFill>
            </p:spPr>
            <p:txBody>
              <a:bodyPr/>
              <a:lstStyle/>
              <a:p>
                <a:r>
                  <a:rPr lang="ja-JP" altLang="en-US">
                    <a:noFill/>
                  </a:rPr>
                  <a:t> </a:t>
                </a:r>
              </a:p>
            </p:txBody>
          </p:sp>
        </mc:Fallback>
      </mc:AlternateContent>
      <p:sp>
        <p:nvSpPr>
          <p:cNvPr id="49" name="テキスト ボックス 48"/>
          <p:cNvSpPr txBox="1"/>
          <p:nvPr/>
        </p:nvSpPr>
        <p:spPr>
          <a:xfrm>
            <a:off x="1656084" y="30252535"/>
            <a:ext cx="3906839" cy="584775"/>
          </a:xfrm>
          <a:prstGeom prst="rect">
            <a:avLst/>
          </a:prstGeom>
          <a:noFill/>
        </p:spPr>
        <p:txBody>
          <a:bodyPr wrap="none" rtlCol="0">
            <a:spAutoFit/>
          </a:bodyPr>
          <a:lstStyle/>
          <a:p>
            <a:r>
              <a:rPr kumimoji="1" lang="en-US" altLang="ja-JP" sz="3200" dirty="0" smtClean="0">
                <a:solidFill>
                  <a:srgbClr val="FF0000"/>
                </a:solidFill>
              </a:rPr>
              <a:t>(</a:t>
            </a:r>
            <a:r>
              <a:rPr kumimoji="1" lang="ja-JP" altLang="en-US" sz="3200" dirty="0" smtClean="0">
                <a:solidFill>
                  <a:srgbClr val="FF0000"/>
                </a:solidFill>
              </a:rPr>
              <a:t>自転していない場合</a:t>
            </a:r>
            <a:r>
              <a:rPr kumimoji="1" lang="en-US" altLang="ja-JP" sz="3200" dirty="0" smtClean="0">
                <a:solidFill>
                  <a:srgbClr val="FF0000"/>
                </a:solidFill>
              </a:rPr>
              <a:t>)</a:t>
            </a:r>
            <a:endParaRPr kumimoji="1" lang="ja-JP" altLang="en-US" sz="3200" dirty="0">
              <a:solidFill>
                <a:srgbClr val="FF0000"/>
              </a:solidFill>
            </a:endParaRPr>
          </a:p>
        </p:txBody>
      </p:sp>
      <p:sp>
        <p:nvSpPr>
          <p:cNvPr id="51" name="片側の 2 つの角を切り取った四角形 50"/>
          <p:cNvSpPr/>
          <p:nvPr/>
        </p:nvSpPr>
        <p:spPr>
          <a:xfrm rot="5400000">
            <a:off x="3272966" y="13386042"/>
            <a:ext cx="8514789" cy="14002373"/>
          </a:xfrm>
          <a:prstGeom prst="snip2SameRect">
            <a:avLst>
              <a:gd name="adj1" fmla="val 0"/>
              <a:gd name="adj2" fmla="val 0"/>
            </a:avLst>
          </a:prstGeom>
          <a:solidFill>
            <a:schemeClr val="tx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2" name="図 5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0332" y="16174277"/>
            <a:ext cx="13971218" cy="8254321"/>
          </a:xfrm>
          <a:prstGeom prst="rect">
            <a:avLst/>
          </a:prstGeom>
        </p:spPr>
      </p:pic>
      <p:sp>
        <p:nvSpPr>
          <p:cNvPr id="53" name="テキスト ボックス 52"/>
          <p:cNvSpPr txBox="1"/>
          <p:nvPr/>
        </p:nvSpPr>
        <p:spPr>
          <a:xfrm>
            <a:off x="585384" y="20674304"/>
            <a:ext cx="14356687" cy="3970318"/>
          </a:xfrm>
          <a:prstGeom prst="rect">
            <a:avLst/>
          </a:prstGeom>
          <a:noFill/>
        </p:spPr>
        <p:txBody>
          <a:bodyPr wrap="square" rtlCol="0">
            <a:spAutoFit/>
          </a:bodyPr>
          <a:lstStyle/>
          <a:p>
            <a:r>
              <a:rPr kumimoji="1" lang="ja-JP" altLang="en-US" sz="3600" dirty="0" smtClean="0">
                <a:solidFill>
                  <a:schemeClr val="bg1"/>
                </a:solidFill>
              </a:rPr>
              <a:t>　ブラックホールの重力に捕らわれた物質は</a:t>
            </a:r>
            <a:r>
              <a:rPr lang="ja-JP" altLang="en-US" sz="3600" dirty="0" smtClean="0">
                <a:solidFill>
                  <a:schemeClr val="bg1"/>
                </a:solidFill>
              </a:rPr>
              <a:t>円運動しながら徐々に</a:t>
            </a:r>
            <a:endParaRPr lang="en-US" altLang="ja-JP" sz="3600" dirty="0" smtClean="0">
              <a:solidFill>
                <a:schemeClr val="bg1"/>
              </a:solidFill>
            </a:endParaRPr>
          </a:p>
          <a:p>
            <a:r>
              <a:rPr lang="ja-JP" altLang="en-US" sz="3600" dirty="0" smtClean="0">
                <a:solidFill>
                  <a:schemeClr val="bg1"/>
                </a:solidFill>
              </a:rPr>
              <a:t>ブラックホール本体に落ちてゆき、中心に</a:t>
            </a:r>
            <a:r>
              <a:rPr lang="ja-JP" altLang="en-US" sz="3600" dirty="0">
                <a:solidFill>
                  <a:schemeClr val="bg1"/>
                </a:solidFill>
              </a:rPr>
              <a:t>近づく</a:t>
            </a:r>
            <a:r>
              <a:rPr lang="ja-JP" altLang="en-US" sz="3600" dirty="0" smtClean="0">
                <a:solidFill>
                  <a:schemeClr val="bg1"/>
                </a:solidFill>
              </a:rPr>
              <a:t>ほど</a:t>
            </a:r>
            <a:r>
              <a:rPr kumimoji="1" lang="ja-JP" altLang="en-US" sz="3600" dirty="0" smtClean="0">
                <a:solidFill>
                  <a:schemeClr val="bg1"/>
                </a:solidFill>
              </a:rPr>
              <a:t>重力エネルギーが</a:t>
            </a:r>
            <a:endParaRPr kumimoji="1" lang="en-US" altLang="ja-JP" sz="3600" dirty="0" smtClean="0">
              <a:solidFill>
                <a:schemeClr val="bg1"/>
              </a:solidFill>
            </a:endParaRPr>
          </a:p>
          <a:p>
            <a:r>
              <a:rPr kumimoji="1" lang="ja-JP" altLang="en-US" sz="3600" dirty="0" smtClean="0">
                <a:solidFill>
                  <a:schemeClr val="bg1"/>
                </a:solidFill>
              </a:rPr>
              <a:t>解放され速度が</a:t>
            </a:r>
            <a:r>
              <a:rPr lang="ja-JP" altLang="en-US" sz="3600" dirty="0">
                <a:solidFill>
                  <a:schemeClr val="bg1"/>
                </a:solidFill>
              </a:rPr>
              <a:t>上がる</a:t>
            </a:r>
            <a:endParaRPr kumimoji="1" lang="en-US" altLang="ja-JP" sz="3600" dirty="0" smtClean="0">
              <a:solidFill>
                <a:schemeClr val="bg1"/>
              </a:solidFill>
            </a:endParaRPr>
          </a:p>
          <a:p>
            <a:r>
              <a:rPr lang="ja-JP" altLang="en-US" sz="3600" dirty="0" smtClean="0">
                <a:solidFill>
                  <a:schemeClr val="bg1"/>
                </a:solidFill>
              </a:rPr>
              <a:t>　降着円盤には粘性があるため内側と外側の速度差から摩擦熱が生じ、</a:t>
            </a:r>
            <a:endParaRPr lang="en-US" altLang="ja-JP" sz="3600" dirty="0" smtClean="0">
              <a:solidFill>
                <a:schemeClr val="bg1"/>
              </a:solidFill>
            </a:endParaRPr>
          </a:p>
          <a:p>
            <a:r>
              <a:rPr lang="ja-JP" altLang="en-US" sz="3600" dirty="0">
                <a:solidFill>
                  <a:schemeClr val="bg1"/>
                </a:solidFill>
              </a:rPr>
              <a:t>内側へ行く</a:t>
            </a:r>
            <a:r>
              <a:rPr lang="ja-JP" altLang="en-US" sz="3600" dirty="0" smtClean="0">
                <a:solidFill>
                  <a:schemeClr val="bg1"/>
                </a:solidFill>
              </a:rPr>
              <a:t>ほど円盤の温度は高くなる</a:t>
            </a:r>
            <a:endParaRPr lang="en-US" altLang="ja-JP" sz="3600" dirty="0" smtClean="0">
              <a:solidFill>
                <a:schemeClr val="bg1"/>
              </a:solidFill>
            </a:endParaRPr>
          </a:p>
          <a:p>
            <a:r>
              <a:rPr kumimoji="1" lang="ja-JP" altLang="en-US" sz="3600" dirty="0" smtClean="0">
                <a:solidFill>
                  <a:schemeClr val="bg1"/>
                </a:solidFill>
              </a:rPr>
              <a:t>　生じた熱エネルギーに応じた波長の光が放射されるため様々な波長の黒体放射</a:t>
            </a:r>
            <a:r>
              <a:rPr lang="ja-JP" altLang="en-US" sz="3600" dirty="0">
                <a:solidFill>
                  <a:schemeClr val="bg1"/>
                </a:solidFill>
              </a:rPr>
              <a:t>の</a:t>
            </a:r>
            <a:r>
              <a:rPr kumimoji="1" lang="ja-JP" altLang="en-US" sz="3600" dirty="0" smtClean="0">
                <a:solidFill>
                  <a:schemeClr val="bg1"/>
                </a:solidFill>
              </a:rPr>
              <a:t>重ね合わせとなって</a:t>
            </a:r>
            <a:r>
              <a:rPr kumimoji="1" lang="ja-JP" altLang="en-US" sz="3600" b="1" dirty="0" smtClean="0">
                <a:solidFill>
                  <a:schemeClr val="bg1"/>
                </a:solidFill>
              </a:rPr>
              <a:t>多温度黒体放射</a:t>
            </a:r>
            <a:r>
              <a:rPr lang="ja-JP" altLang="en-US" sz="3600" dirty="0" smtClean="0">
                <a:solidFill>
                  <a:schemeClr val="bg1"/>
                </a:solidFill>
              </a:rPr>
              <a:t>を行う</a:t>
            </a:r>
            <a:endParaRPr lang="en-US" altLang="ja-JP" sz="3600" dirty="0" smtClean="0">
              <a:solidFill>
                <a:schemeClr val="bg1"/>
              </a:solidFill>
            </a:endParaRPr>
          </a:p>
        </p:txBody>
      </p:sp>
      <p:sp>
        <p:nvSpPr>
          <p:cNvPr id="54" name="角丸四角形 53"/>
          <p:cNvSpPr/>
          <p:nvPr/>
        </p:nvSpPr>
        <p:spPr>
          <a:xfrm>
            <a:off x="3420791" y="6318702"/>
            <a:ext cx="8352928" cy="1044000"/>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イントロダクション</a:t>
            </a:r>
            <a:endParaRPr kumimoji="1" lang="ja-JP" altLang="en-US" sz="7200" b="1" dirty="0">
              <a:solidFill>
                <a:schemeClr val="tx1"/>
              </a:solidFill>
            </a:endParaRPr>
          </a:p>
        </p:txBody>
      </p:sp>
      <p:sp>
        <p:nvSpPr>
          <p:cNvPr id="55" name="角丸四角形 54"/>
          <p:cNvSpPr/>
          <p:nvPr/>
        </p:nvSpPr>
        <p:spPr>
          <a:xfrm>
            <a:off x="468463" y="15787638"/>
            <a:ext cx="8417926" cy="828000"/>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smtClean="0">
                <a:solidFill>
                  <a:srgbClr val="FF0000"/>
                </a:solidFill>
              </a:rPr>
              <a:t>ブラックホールと降着円盤</a:t>
            </a:r>
            <a:endParaRPr kumimoji="1" lang="ja-JP" altLang="en-US" sz="5400" b="1" dirty="0">
              <a:solidFill>
                <a:srgbClr val="FF0000"/>
              </a:solidFill>
            </a:endParaRPr>
          </a:p>
        </p:txBody>
      </p:sp>
      <p:sp>
        <p:nvSpPr>
          <p:cNvPr id="56" name="テキスト ボックス 55"/>
          <p:cNvSpPr txBox="1"/>
          <p:nvPr/>
        </p:nvSpPr>
        <p:spPr>
          <a:xfrm>
            <a:off x="10156752" y="19682851"/>
            <a:ext cx="2031325" cy="646331"/>
          </a:xfrm>
          <a:prstGeom prst="rect">
            <a:avLst/>
          </a:prstGeom>
          <a:noFill/>
        </p:spPr>
        <p:txBody>
          <a:bodyPr wrap="none" rtlCol="0">
            <a:spAutoFit/>
          </a:bodyPr>
          <a:lstStyle/>
          <a:p>
            <a:r>
              <a:rPr kumimoji="1" lang="ja-JP" altLang="en-US" sz="3600" dirty="0" smtClean="0">
                <a:solidFill>
                  <a:schemeClr val="bg1"/>
                </a:solidFill>
              </a:rPr>
              <a:t>降着円盤</a:t>
            </a:r>
            <a:endParaRPr kumimoji="1" lang="ja-JP" altLang="en-US" sz="3600" dirty="0">
              <a:solidFill>
                <a:schemeClr val="bg1"/>
              </a:solidFill>
            </a:endParaRPr>
          </a:p>
        </p:txBody>
      </p:sp>
      <p:sp>
        <p:nvSpPr>
          <p:cNvPr id="57" name="円/楕円 56"/>
          <p:cNvSpPr/>
          <p:nvPr/>
        </p:nvSpPr>
        <p:spPr>
          <a:xfrm>
            <a:off x="5115163" y="18595950"/>
            <a:ext cx="4930364" cy="160876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8" name="直線矢印コネクタ 57"/>
          <p:cNvCxnSpPr/>
          <p:nvPr/>
        </p:nvCxnSpPr>
        <p:spPr>
          <a:xfrm flipH="1" flipV="1">
            <a:off x="9148448" y="19871469"/>
            <a:ext cx="1091002" cy="134548"/>
          </a:xfrm>
          <a:prstGeom prst="straightConnector1">
            <a:avLst/>
          </a:prstGeom>
          <a:ln w="19050">
            <a:solidFill>
              <a:schemeClr val="bg1"/>
            </a:solidFill>
            <a:tailEnd type="arrow" w="lg" len="lg"/>
          </a:ln>
        </p:spPr>
        <p:style>
          <a:lnRef idx="1">
            <a:schemeClr val="accent1"/>
          </a:lnRef>
          <a:fillRef idx="0">
            <a:schemeClr val="accent1"/>
          </a:fillRef>
          <a:effectRef idx="0">
            <a:schemeClr val="accent1"/>
          </a:effectRef>
          <a:fontRef idx="minor">
            <a:schemeClr val="tx1"/>
          </a:fontRef>
        </p:style>
      </p:cxnSp>
      <p:sp>
        <p:nvSpPr>
          <p:cNvPr id="59" name="右矢印 58"/>
          <p:cNvSpPr/>
          <p:nvPr/>
        </p:nvSpPr>
        <p:spPr>
          <a:xfrm rot="10452295">
            <a:off x="9177570" y="18412605"/>
            <a:ext cx="1502559" cy="652883"/>
          </a:xfrm>
          <a:prstGeom prst="rightArrow">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8886389" y="17699622"/>
            <a:ext cx="2031325" cy="646331"/>
          </a:xfrm>
          <a:prstGeom prst="rect">
            <a:avLst/>
          </a:prstGeom>
          <a:noFill/>
        </p:spPr>
        <p:txBody>
          <a:bodyPr wrap="none" rtlCol="0">
            <a:spAutoFit/>
          </a:bodyPr>
          <a:lstStyle/>
          <a:p>
            <a:r>
              <a:rPr kumimoji="1" lang="ja-JP" altLang="en-US" sz="3600" dirty="0" smtClean="0">
                <a:solidFill>
                  <a:schemeClr val="bg1"/>
                </a:solidFill>
              </a:rPr>
              <a:t>質量降着</a:t>
            </a:r>
            <a:endParaRPr kumimoji="1" lang="ja-JP" altLang="en-US" sz="3600" dirty="0">
              <a:solidFill>
                <a:schemeClr val="bg1"/>
              </a:solidFill>
            </a:endParaRPr>
          </a:p>
        </p:txBody>
      </p:sp>
      <p:sp>
        <p:nvSpPr>
          <p:cNvPr id="63" name="角丸四角形 62"/>
          <p:cNvSpPr/>
          <p:nvPr/>
        </p:nvSpPr>
        <p:spPr>
          <a:xfrm>
            <a:off x="468463" y="24752786"/>
            <a:ext cx="2909738" cy="828000"/>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b="1" dirty="0">
                <a:solidFill>
                  <a:srgbClr val="FF0000"/>
                </a:solidFill>
              </a:rPr>
              <a:t>模式図</a:t>
            </a:r>
          </a:p>
        </p:txBody>
      </p:sp>
      <p:sp>
        <p:nvSpPr>
          <p:cNvPr id="64" name="テキスト ボックス 63"/>
          <p:cNvSpPr txBox="1"/>
          <p:nvPr/>
        </p:nvSpPr>
        <p:spPr>
          <a:xfrm>
            <a:off x="12547699" y="16303888"/>
            <a:ext cx="1970411" cy="707886"/>
          </a:xfrm>
          <a:prstGeom prst="rect">
            <a:avLst/>
          </a:prstGeom>
          <a:noFill/>
        </p:spPr>
        <p:txBody>
          <a:bodyPr wrap="none" rtlCol="0">
            <a:spAutoFit/>
          </a:bodyPr>
          <a:lstStyle/>
          <a:p>
            <a:r>
              <a:rPr lang="en-US" altLang="ja-JP" sz="4000" dirty="0">
                <a:solidFill>
                  <a:schemeClr val="bg1"/>
                </a:solidFill>
                <a:latin typeface="Times New Roman" panose="02020603050405020304" pitchFamily="18" charset="0"/>
                <a:cs typeface="Times New Roman" panose="02020603050405020304" pitchFamily="18" charset="0"/>
              </a:rPr>
              <a:t>©</a:t>
            </a:r>
            <a:r>
              <a:rPr kumimoji="1" lang="en-US" altLang="ja-JP" sz="4000" dirty="0" smtClean="0">
                <a:solidFill>
                  <a:schemeClr val="bg1"/>
                </a:solidFill>
                <a:latin typeface="Times New Roman" panose="02020603050405020304" pitchFamily="18" charset="0"/>
                <a:cs typeface="Times New Roman" panose="02020603050405020304" pitchFamily="18" charset="0"/>
              </a:rPr>
              <a:t>NASA</a:t>
            </a:r>
            <a:endParaRPr kumimoji="1" lang="ja-JP" altLang="en-US" sz="4000" dirty="0">
              <a:solidFill>
                <a:schemeClr val="bg1"/>
              </a:solidFill>
              <a:latin typeface="Times New Roman" panose="02020603050405020304" pitchFamily="18" charset="0"/>
              <a:cs typeface="Times New Roman" panose="02020603050405020304" pitchFamily="18" charset="0"/>
            </a:endParaRPr>
          </a:p>
        </p:txBody>
      </p:sp>
      <p:cxnSp>
        <p:nvCxnSpPr>
          <p:cNvPr id="65" name="直線矢印コネクタ 64"/>
          <p:cNvCxnSpPr/>
          <p:nvPr/>
        </p:nvCxnSpPr>
        <p:spPr>
          <a:xfrm>
            <a:off x="6589143" y="27098520"/>
            <a:ext cx="654424" cy="0"/>
          </a:xfrm>
          <a:prstGeom prst="straightConnector1">
            <a:avLst/>
          </a:prstGeom>
          <a:ln w="38100">
            <a:solidFill>
              <a:schemeClr val="bg1"/>
            </a:solidFill>
            <a:headEnd type="arrow" w="med" len="sm"/>
            <a:tailEnd type="arrow" w="med"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テキスト ボックス 65"/>
              <p:cNvSpPr txBox="1"/>
              <p:nvPr/>
            </p:nvSpPr>
            <p:spPr>
              <a:xfrm>
                <a:off x="4927246" y="25225706"/>
                <a:ext cx="4439229" cy="584775"/>
              </a:xfrm>
              <a:prstGeom prst="rect">
                <a:avLst/>
              </a:prstGeom>
              <a:solidFill>
                <a:schemeClr val="bg1"/>
              </a:solidFill>
              <a:ln>
                <a:solidFill>
                  <a:schemeClr val="bg1"/>
                </a:solidFill>
              </a:ln>
            </p:spPr>
            <p:txBody>
              <a:bodyPr wrap="none" rtlCol="0">
                <a:spAutoFit/>
              </a:bodyPr>
              <a:lstStyle/>
              <a:p>
                <a:r>
                  <a:rPr lang="ja-JP" altLang="en-US" sz="3200" dirty="0" smtClean="0">
                    <a:solidFill>
                      <a:schemeClr val="tx1"/>
                    </a:solidFill>
                  </a:rPr>
                  <a:t>シュバルツシルト半径</a:t>
                </a:r>
                <a14:m>
                  <m:oMath xmlns:m="http://schemas.openxmlformats.org/officeDocument/2006/math">
                    <m:r>
                      <a:rPr lang="en-US" altLang="ja-JP" sz="3200" b="0" i="0" smtClean="0">
                        <a:solidFill>
                          <a:schemeClr val="tx1"/>
                        </a:solidFill>
                        <a:latin typeface="Cambria Math"/>
                      </a:rPr>
                      <m:t> </m:t>
                    </m:r>
                    <m:sSub>
                      <m:sSubPr>
                        <m:ctrlPr>
                          <a:rPr lang="en-US" altLang="ja-JP" sz="3200" i="1" smtClean="0">
                            <a:solidFill>
                              <a:schemeClr val="tx1"/>
                            </a:solidFill>
                            <a:latin typeface="Cambria Math"/>
                          </a:rPr>
                        </m:ctrlPr>
                      </m:sSubPr>
                      <m:e>
                        <m:r>
                          <a:rPr lang="en-US" altLang="ja-JP" sz="3200" b="0" i="1" smtClean="0">
                            <a:solidFill>
                              <a:schemeClr val="tx1"/>
                            </a:solidFill>
                            <a:latin typeface="Cambria Math"/>
                          </a:rPr>
                          <m:t>𝑅</m:t>
                        </m:r>
                      </m:e>
                      <m:sub>
                        <m:r>
                          <a:rPr lang="en-US" altLang="ja-JP" sz="3200" b="0" i="1" smtClean="0">
                            <a:solidFill>
                              <a:schemeClr val="tx1"/>
                            </a:solidFill>
                            <a:latin typeface="Cambria Math"/>
                          </a:rPr>
                          <m:t>𝑠</m:t>
                        </m:r>
                      </m:sub>
                    </m:sSub>
                  </m:oMath>
                </a14:m>
                <a:endParaRPr kumimoji="1" lang="ja-JP" altLang="en-US" sz="3200" dirty="0">
                  <a:solidFill>
                    <a:schemeClr val="tx1"/>
                  </a:solidFill>
                </a:endParaRPr>
              </a:p>
            </p:txBody>
          </p:sp>
        </mc:Choice>
        <mc:Fallback xmlns="">
          <p:sp>
            <p:nvSpPr>
              <p:cNvPr id="66" name="テキスト ボックス 65"/>
              <p:cNvSpPr txBox="1">
                <a:spLocks noRot="1" noChangeAspect="1" noMove="1" noResize="1" noEditPoints="1" noAdjustHandles="1" noChangeArrowheads="1" noChangeShapeType="1" noTextEdit="1"/>
              </p:cNvSpPr>
              <p:nvPr/>
            </p:nvSpPr>
            <p:spPr>
              <a:xfrm>
                <a:off x="4927246" y="25225706"/>
                <a:ext cx="4439229" cy="584775"/>
              </a:xfrm>
              <a:prstGeom prst="rect">
                <a:avLst/>
              </a:prstGeom>
              <a:blipFill rotWithShape="1">
                <a:blip r:embed="rId7"/>
                <a:stretch>
                  <a:fillRect l="-3288" t="-17347" b="-26531"/>
                </a:stretch>
              </a:blipFill>
              <a:ln>
                <a:solidFill>
                  <a:schemeClr val="bg1"/>
                </a:solidFill>
              </a:ln>
            </p:spPr>
            <p:txBody>
              <a:bodyPr/>
              <a:lstStyle/>
              <a:p>
                <a:r>
                  <a:rPr lang="ja-JP" altLang="en-US">
                    <a:noFill/>
                  </a:rPr>
                  <a:t> </a:t>
                </a:r>
              </a:p>
            </p:txBody>
          </p:sp>
        </mc:Fallback>
      </mc:AlternateContent>
      <p:sp>
        <p:nvSpPr>
          <p:cNvPr id="71" name="正方形/長方形 70"/>
          <p:cNvSpPr/>
          <p:nvPr/>
        </p:nvSpPr>
        <p:spPr>
          <a:xfrm>
            <a:off x="5056695" y="32519629"/>
            <a:ext cx="9165296"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72" name="テキスト ボックス 71"/>
              <p:cNvSpPr txBox="1"/>
              <p:nvPr/>
            </p:nvSpPr>
            <p:spPr>
              <a:xfrm>
                <a:off x="3143792" y="31137592"/>
                <a:ext cx="11150207" cy="1754326"/>
              </a:xfrm>
              <a:prstGeom prst="rect">
                <a:avLst/>
              </a:prstGeom>
              <a:noFill/>
            </p:spPr>
            <p:txBody>
              <a:bodyPr wrap="square" rtlCol="0">
                <a:spAutoFit/>
              </a:bodyPr>
              <a:lstStyle/>
              <a:p>
                <a:pPr algn="r"/>
                <a:r>
                  <a:rPr kumimoji="1" lang="ja-JP" altLang="en-US" sz="5400" dirty="0" smtClean="0"/>
                  <a:t>スペクトル解析</a:t>
                </a:r>
                <a:r>
                  <a:rPr lang="ja-JP" altLang="en-US" sz="5400" dirty="0" smtClean="0"/>
                  <a:t>から</a:t>
                </a:r>
                <a14:m>
                  <m:oMath xmlns:m="http://schemas.openxmlformats.org/officeDocument/2006/math">
                    <m:sSub>
                      <m:sSubPr>
                        <m:ctrlPr>
                          <a:rPr lang="en-US" altLang="ja-JP" sz="5400" b="1" i="1">
                            <a:solidFill>
                              <a:srgbClr val="FF0000"/>
                            </a:solidFill>
                            <a:latin typeface="Cambria Math"/>
                          </a:rPr>
                        </m:ctrlPr>
                      </m:sSubPr>
                      <m:e>
                        <m:r>
                          <a:rPr lang="en-US" altLang="ja-JP" sz="5400" b="1" i="1">
                            <a:solidFill>
                              <a:srgbClr val="FF0000"/>
                            </a:solidFill>
                            <a:latin typeface="Cambria Math"/>
                          </a:rPr>
                          <m:t>𝑹</m:t>
                        </m:r>
                      </m:e>
                      <m:sub>
                        <m:r>
                          <a:rPr lang="en-US" altLang="ja-JP" sz="5400" b="1" i="1">
                            <a:solidFill>
                              <a:srgbClr val="FF0000"/>
                            </a:solidFill>
                            <a:latin typeface="Cambria Math"/>
                          </a:rPr>
                          <m:t>𝒊𝒏</m:t>
                        </m:r>
                      </m:sub>
                    </m:sSub>
                  </m:oMath>
                </a14:m>
                <a:r>
                  <a:rPr kumimoji="1" lang="ja-JP" altLang="en-US" sz="5400" dirty="0" smtClean="0"/>
                  <a:t>を求めることで</a:t>
                </a:r>
                <a:endParaRPr kumimoji="1" lang="en-US" altLang="ja-JP" sz="5400" dirty="0" smtClean="0"/>
              </a:p>
              <a:p>
                <a:pPr algn="r"/>
                <a:r>
                  <a:rPr kumimoji="1" lang="ja-JP" altLang="en-US" sz="5400" dirty="0" smtClean="0"/>
                  <a:t>対象天体の質量</a:t>
                </a:r>
                <a:r>
                  <a:rPr kumimoji="1" lang="en-US" altLang="ja-JP" sz="5400" dirty="0" smtClean="0"/>
                  <a:t>M</a:t>
                </a:r>
                <a:r>
                  <a:rPr kumimoji="1" lang="ja-JP" altLang="en-US" sz="5400" dirty="0" smtClean="0"/>
                  <a:t>を計算できる</a:t>
                </a:r>
                <a:endParaRPr kumimoji="1" lang="ja-JP" altLang="en-US" sz="5400" dirty="0"/>
              </a:p>
            </p:txBody>
          </p:sp>
        </mc:Choice>
        <mc:Fallback xmlns="">
          <p:sp>
            <p:nvSpPr>
              <p:cNvPr id="72" name="テキスト ボックス 71"/>
              <p:cNvSpPr txBox="1">
                <a:spLocks noRot="1" noChangeAspect="1" noMove="1" noResize="1" noEditPoints="1" noAdjustHandles="1" noChangeArrowheads="1" noChangeShapeType="1" noTextEdit="1"/>
              </p:cNvSpPr>
              <p:nvPr/>
            </p:nvSpPr>
            <p:spPr>
              <a:xfrm>
                <a:off x="3143792" y="31137592"/>
                <a:ext cx="11150207" cy="1754326"/>
              </a:xfrm>
              <a:prstGeom prst="rect">
                <a:avLst/>
              </a:prstGeom>
              <a:blipFill rotWithShape="1">
                <a:blip r:embed="rId8"/>
                <a:stretch>
                  <a:fillRect l="-1695" t="-12847" r="-2898" b="-20833"/>
                </a:stretch>
              </a:blipFill>
            </p:spPr>
            <p:txBody>
              <a:bodyPr/>
              <a:lstStyle/>
              <a:p>
                <a:r>
                  <a:rPr lang="ja-JP" altLang="en-US">
                    <a:noFill/>
                  </a:rPr>
                  <a:t> </a:t>
                </a:r>
              </a:p>
            </p:txBody>
          </p:sp>
        </mc:Fallback>
      </mc:AlternateContent>
      <p:sp>
        <p:nvSpPr>
          <p:cNvPr id="73" name="正方形/長方形 72"/>
          <p:cNvSpPr/>
          <p:nvPr/>
        </p:nvSpPr>
        <p:spPr>
          <a:xfrm>
            <a:off x="3348783" y="31768397"/>
            <a:ext cx="10873208" cy="198715"/>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コネクタ 73"/>
          <p:cNvCxnSpPr/>
          <p:nvPr/>
        </p:nvCxnSpPr>
        <p:spPr>
          <a:xfrm>
            <a:off x="6916355" y="25810481"/>
            <a:ext cx="18768" cy="9231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片側の 2 つの角を切り取った四角形 78"/>
          <p:cNvSpPr/>
          <p:nvPr/>
        </p:nvSpPr>
        <p:spPr>
          <a:xfrm rot="16200000" flipH="1">
            <a:off x="19891027" y="15005000"/>
            <a:ext cx="5249801" cy="14605505"/>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graphicFrame>
            <p:nvGraphicFramePr>
              <p:cNvPr id="80" name="表 79"/>
              <p:cNvGraphicFramePr>
                <a:graphicFrameLocks noGrp="1"/>
              </p:cNvGraphicFramePr>
              <p:nvPr>
                <p:extLst>
                  <p:ext uri="{D42A27DB-BD31-4B8C-83A1-F6EECF244321}">
                    <p14:modId xmlns:p14="http://schemas.microsoft.com/office/powerpoint/2010/main" val="3282087109"/>
                  </p:ext>
                </p:extLst>
              </p:nvPr>
            </p:nvGraphicFramePr>
            <p:xfrm>
              <a:off x="15348776" y="21368638"/>
              <a:ext cx="6804000" cy="3420000"/>
            </p:xfrm>
            <a:graphic>
              <a:graphicData uri="http://schemas.openxmlformats.org/drawingml/2006/table">
                <a:tbl>
                  <a:tblPr firstRow="1" bandRow="1">
                    <a:tableStyleId>{5940675A-B579-460E-94D1-54222C63F5DA}</a:tableStyleId>
                  </a:tblPr>
                  <a:tblGrid>
                    <a:gridCol w="3060000"/>
                    <a:gridCol w="3744000"/>
                  </a:tblGrid>
                  <a:tr h="114717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t>光度</a:t>
                          </a:r>
                          <a:r>
                            <a:rPr kumimoji="1" lang="en-US" altLang="ja-JP" sz="3200" dirty="0" smtClean="0">
                              <a:latin typeface="Times" panose="02020603050405020304" pitchFamily="18" charset="0"/>
                              <a:cs typeface="Times" panose="02020603050405020304" pitchFamily="18" charset="0"/>
                            </a:rPr>
                            <a:t>[erg/s]</a:t>
                          </a: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Times" panose="02020603050405020304" pitchFamily="18" charset="0"/>
                              <a:cs typeface="Times" panose="02020603050405020304" pitchFamily="18" charset="0"/>
                            </a:rPr>
                            <a:t>(</a:t>
                          </a:r>
                          <a:r>
                            <a:rPr kumimoji="1" lang="ja-JP" altLang="en-US" sz="2400" b="0" i="0" dirty="0" smtClean="0">
                              <a:latin typeface="Times" panose="02020603050405020304" pitchFamily="18" charset="0"/>
                              <a:cs typeface="Times" panose="02020603050405020304" pitchFamily="18" charset="0"/>
                            </a:rPr>
                            <a:t>円盤と周辺ガス</a:t>
                          </a:r>
                          <a:r>
                            <a:rPr kumimoji="1" lang="en-US" altLang="ja-JP" sz="2400" b="0" i="0" dirty="0" smtClean="0">
                              <a:latin typeface="Times" panose="02020603050405020304" pitchFamily="18" charset="0"/>
                              <a:cs typeface="Times" panose="02020603050405020304" pitchFamily="18" charset="0"/>
                            </a:rPr>
                            <a:t>)</a:t>
                          </a: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dirty="0" smtClean="0">
                              <a:latin typeface="Times" panose="02020603050405020304" pitchFamily="18" charset="0"/>
                              <a:cs typeface="Times" panose="02020603050405020304" pitchFamily="18" charset="0"/>
                            </a:rPr>
                            <a:t>1.28</a:t>
                          </a:r>
                          <a14:m>
                            <m:oMath xmlns:m="http://schemas.openxmlformats.org/officeDocument/2006/math">
                              <m:r>
                                <a:rPr kumimoji="1" lang="en-US" altLang="ja-JP" sz="3600" dirty="0" smtClean="0">
                                  <a:latin typeface="Cambria Math"/>
                                </a:rPr>
                                <m:t>×</m:t>
                              </m:r>
                              <m:sSup>
                                <m:sSupPr>
                                  <m:ctrlPr>
                                    <a:rPr kumimoji="1" lang="en-US" altLang="ja-JP" sz="3600" i="1" dirty="0" smtClean="0">
                                      <a:latin typeface="Cambria Math"/>
                                    </a:rPr>
                                  </m:ctrlPr>
                                </m:sSupPr>
                                <m:e>
                                  <m:r>
                                    <a:rPr kumimoji="1" lang="en-US" altLang="ja-JP" sz="3600" b="0" i="1" dirty="0" smtClean="0">
                                      <a:latin typeface="Cambria Math"/>
                                    </a:rPr>
                                    <m:t>10</m:t>
                                  </m:r>
                                </m:e>
                                <m:sup>
                                  <m:r>
                                    <a:rPr kumimoji="1" lang="en-US" altLang="ja-JP" sz="3600" b="0" i="1" dirty="0" smtClean="0">
                                      <a:latin typeface="Cambria Math"/>
                                    </a:rPr>
                                    <m:t>38</m:t>
                                  </m:r>
                                </m:sup>
                              </m:sSup>
                            </m:oMath>
                          </a14:m>
                          <a:endParaRPr kumimoji="1" lang="en-US" altLang="ja-JP" sz="3600" b="0" i="0" dirty="0" smtClean="0">
                            <a:latin typeface="Times" panose="02020603050405020304" pitchFamily="18" charset="0"/>
                            <a:cs typeface="Times" panose="02020603050405020304" pitchFamily="18" charset="0"/>
                          </a:endParaRP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Times" panose="02020603050405020304" pitchFamily="18" charset="0"/>
                              <a:cs typeface="Times" panose="02020603050405020304" pitchFamily="18" charset="0"/>
                            </a:rPr>
                            <a:t>(0.3~10 </a:t>
                          </a:r>
                          <a:r>
                            <a:rPr kumimoji="1" lang="en-US" altLang="ja-JP" sz="2400" b="0" i="0" dirty="0" err="1" smtClean="0">
                              <a:latin typeface="Times" panose="02020603050405020304" pitchFamily="18" charset="0"/>
                              <a:cs typeface="Times" panose="02020603050405020304" pitchFamily="18" charset="0"/>
                            </a:rPr>
                            <a:t>keV</a:t>
                          </a:r>
                          <a:r>
                            <a:rPr kumimoji="1" lang="en-US" altLang="ja-JP" sz="2400" b="0" i="0" dirty="0" smtClean="0">
                              <a:latin typeface="Times" panose="02020603050405020304" pitchFamily="18" charset="0"/>
                              <a:cs typeface="Times" panose="02020603050405020304" pitchFamily="18" charset="0"/>
                            </a:rPr>
                            <a:t>)</a:t>
                          </a:r>
                        </a:p>
                      </a:txBody>
                      <a:tcPr anchor="ctr"/>
                    </a:tc>
                  </a:tr>
                  <a:tr h="75761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t>内縁温度</a:t>
                          </a:r>
                          <a:r>
                            <a:rPr kumimoji="1" lang="en-US" altLang="ja-JP" sz="3200" baseline="0" dirty="0" smtClean="0"/>
                            <a:t>[</a:t>
                          </a:r>
                          <a:r>
                            <a:rPr kumimoji="1" lang="en-US" altLang="ja-JP" sz="3200" baseline="0" dirty="0" smtClean="0">
                              <a:latin typeface="Times New Roman" panose="02020603050405020304" pitchFamily="18" charset="0"/>
                              <a:cs typeface="Times New Roman" panose="02020603050405020304" pitchFamily="18" charset="0"/>
                            </a:rPr>
                            <a:t>K</a:t>
                          </a:r>
                          <a:r>
                            <a:rPr kumimoji="1" lang="en-US" altLang="ja-JP" sz="3200" baseline="0" dirty="0" smtClean="0"/>
                            <a:t>]</a:t>
                          </a:r>
                          <a:endParaRPr kumimoji="1" lang="ja-JP" altLang="en-US" sz="3200" b="0" dirty="0" smtClean="0"/>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dirty="0" smtClean="0">
                              <a:latin typeface="Times" panose="02020603050405020304" pitchFamily="18" charset="0"/>
                              <a:cs typeface="Times" panose="02020603050405020304" pitchFamily="18" charset="0"/>
                            </a:rPr>
                            <a:t>970(±13)</a:t>
                          </a:r>
                          <a:r>
                            <a:rPr kumimoji="1" lang="en-US" altLang="ja-JP" sz="3600" b="0" i="0" kern="1200" dirty="0" smtClean="0">
                              <a:solidFill>
                                <a:schemeClr val="tx1"/>
                              </a:solidFill>
                              <a:effectLst/>
                              <a:latin typeface="Times" panose="02020603050405020304" pitchFamily="18" charset="0"/>
                              <a:ea typeface="+mn-ea"/>
                              <a:cs typeface="Times" panose="02020603050405020304" pitchFamily="18" charset="0"/>
                            </a:rPr>
                            <a:t> </a:t>
                          </a:r>
                          <a14:m>
                            <m:oMath xmlns:m="http://schemas.openxmlformats.org/officeDocument/2006/math">
                              <m:r>
                                <a:rPr kumimoji="1" lang="en-US" altLang="ja-JP" sz="3600" b="0" i="0"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4</m:t>
                                  </m:r>
                                </m:sup>
                              </m:sSup>
                            </m:oMath>
                          </a14:m>
                          <a:endParaRPr kumimoji="1" lang="ja-JP" altLang="en-US" sz="3600" b="0" dirty="0" smtClean="0"/>
                        </a:p>
                      </a:txBody>
                      <a:tcPr anchor="ctr"/>
                    </a:tc>
                  </a:tr>
                  <a:tr h="75761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t>内縁半径</a:t>
                          </a:r>
                          <a:r>
                            <a:rPr kumimoji="1" lang="en-US" altLang="ja-JP" sz="3200" dirty="0" smtClean="0">
                              <a:latin typeface="Times" panose="02020603050405020304" pitchFamily="18" charset="0"/>
                              <a:cs typeface="Times" panose="02020603050405020304" pitchFamily="18" charset="0"/>
                            </a:rPr>
                            <a:t>[km]</a:t>
                          </a:r>
                          <a:endParaRPr kumimoji="1" lang="ja-JP" altLang="en-US" sz="3200" b="0" dirty="0" smtClean="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dirty="0" smtClean="0">
                              <a:latin typeface="Times" panose="02020603050405020304" pitchFamily="18" charset="0"/>
                              <a:cs typeface="Times" panose="02020603050405020304" pitchFamily="18" charset="0"/>
                            </a:rPr>
                            <a:t>39.9</a:t>
                          </a:r>
                          <a14:m>
                            <m:oMath xmlns:m="http://schemas.openxmlformats.org/officeDocument/2006/math">
                              <m:d>
                                <m:dPr>
                                  <m:ctrlPr>
                                    <a:rPr kumimoji="1" lang="en-US" altLang="ja-JP" sz="3600" b="0" i="1" kern="1200" smtClean="0">
                                      <a:solidFill>
                                        <a:schemeClr val="tx1"/>
                                      </a:solidFill>
                                      <a:effectLst/>
                                      <a:latin typeface="Cambria Math"/>
                                      <a:ea typeface="+mn-ea"/>
                                      <a:cs typeface="+mn-cs"/>
                                    </a:rPr>
                                  </m:ctrlPr>
                                </m:dPr>
                                <m:e>
                                  <m:f>
                                    <m:fPr>
                                      <m:type m:val="noBar"/>
                                      <m:ctrlPr>
                                        <a:rPr kumimoji="1" lang="en-US" altLang="ja-JP" sz="3600" b="0" i="1" kern="1200" smtClean="0">
                                          <a:solidFill>
                                            <a:schemeClr val="tx1"/>
                                          </a:solidFill>
                                          <a:effectLst/>
                                          <a:latin typeface="Cambria Math"/>
                                          <a:ea typeface="+mn-ea"/>
                                          <a:cs typeface="+mn-cs"/>
                                        </a:rPr>
                                      </m:ctrlPr>
                                    </m:fPr>
                                    <m:num>
                                      <m:r>
                                        <a:rPr kumimoji="1" lang="en-US" altLang="ja-JP" sz="3600" b="0" i="1" kern="1200" smtClean="0">
                                          <a:solidFill>
                                            <a:schemeClr val="tx1"/>
                                          </a:solidFill>
                                          <a:effectLst/>
                                          <a:latin typeface="Cambria Math"/>
                                          <a:ea typeface="+mn-ea"/>
                                          <a:cs typeface="+mn-cs"/>
                                        </a:rPr>
                                        <m:t>+1.8</m:t>
                                      </m:r>
                                    </m:num>
                                    <m:den>
                                      <m:r>
                                        <a:rPr kumimoji="1" lang="en-US" altLang="ja-JP" sz="3600" b="0" i="1" kern="1200" smtClean="0">
                                          <a:solidFill>
                                            <a:schemeClr val="tx1"/>
                                          </a:solidFill>
                                          <a:effectLst/>
                                          <a:latin typeface="Cambria Math"/>
                                          <a:ea typeface="+mn-ea"/>
                                          <a:cs typeface="+mn-cs"/>
                                        </a:rPr>
                                        <m:t>−1.8</m:t>
                                      </m:r>
                                    </m:den>
                                  </m:f>
                                </m:e>
                              </m:d>
                            </m:oMath>
                          </a14:m>
                          <a:endParaRPr kumimoji="1" lang="ja-JP" altLang="en-US" sz="3600" b="0" dirty="0" smtClean="0"/>
                        </a:p>
                      </a:txBody>
                      <a:tcPr anchor="ctr"/>
                    </a:tc>
                  </a:tr>
                  <a:tr h="75761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t>質量</a:t>
                          </a:r>
                          <a:r>
                            <a:rPr kumimoji="1" lang="en-US" altLang="ja-JP" sz="3200" dirty="0" smtClean="0">
                              <a:solidFill>
                                <a:schemeClr val="tx1"/>
                              </a:solidFill>
                            </a:rPr>
                            <a:t>(</a:t>
                          </a:r>
                          <a14:m>
                            <m:oMath xmlns:m="http://schemas.openxmlformats.org/officeDocument/2006/math">
                              <m:sSub>
                                <m:sSubPr>
                                  <m:ctrlPr>
                                    <a:rPr kumimoji="1" lang="en-US" altLang="ja-JP" sz="3200" i="1" baseline="0" smtClean="0">
                                      <a:solidFill>
                                        <a:schemeClr val="tx1"/>
                                      </a:solidFill>
                                      <a:latin typeface="Cambria Math"/>
                                    </a:rPr>
                                  </m:ctrlPr>
                                </m:sSubPr>
                                <m:e>
                                  <m:r>
                                    <a:rPr kumimoji="1" lang="en-US" altLang="ja-JP" sz="3200" b="0" i="1" baseline="0" smtClean="0">
                                      <a:solidFill>
                                        <a:schemeClr val="tx1"/>
                                      </a:solidFill>
                                      <a:latin typeface="Cambria Math"/>
                                    </a:rPr>
                                    <m:t>×</m:t>
                                  </m:r>
                                  <m:r>
                                    <a:rPr kumimoji="1" lang="en-US" altLang="ja-JP" sz="3200" baseline="0" smtClean="0">
                                      <a:solidFill>
                                        <a:schemeClr val="tx1"/>
                                      </a:solidFill>
                                      <a:latin typeface="Cambria Math"/>
                                    </a:rPr>
                                    <m:t>𝑀</m:t>
                                  </m:r>
                                </m:e>
                                <m:sub>
                                  <m:r>
                                    <a:rPr kumimoji="1" lang="ja-JP" altLang="en-US" sz="3200" baseline="0" smtClean="0">
                                      <a:solidFill>
                                        <a:schemeClr val="tx1"/>
                                      </a:solidFill>
                                      <a:latin typeface="Cambria Math"/>
                                    </a:rPr>
                                    <m:t>☉</m:t>
                                  </m:r>
                                </m:sub>
                              </m:sSub>
                            </m:oMath>
                          </a14:m>
                          <a:r>
                            <a:rPr kumimoji="1" lang="en-US" altLang="ja-JP" sz="3200" dirty="0" smtClean="0">
                              <a:solidFill>
                                <a:schemeClr val="tx1"/>
                              </a:solidFill>
                            </a:rPr>
                            <a:t>)</a:t>
                          </a:r>
                          <a:endParaRPr kumimoji="1" lang="ja-JP" altLang="en-US" sz="3200" b="0" dirty="0">
                            <a:solidFill>
                              <a:schemeClr val="tx1"/>
                            </a:solidFill>
                          </a:endParaRPr>
                        </a:p>
                      </a:txBody>
                      <a:tcPr anchor="ctr"/>
                    </a:tc>
                    <a:tc>
                      <a:txBody>
                        <a:bodyPr/>
                        <a:lstStyle/>
                        <a:p>
                          <a:pPr algn="ctr"/>
                          <a:r>
                            <a:rPr kumimoji="1" lang="en-US" altLang="ja-JP" sz="3600" dirty="0" smtClean="0">
                              <a:solidFill>
                                <a:srgbClr val="FF0000"/>
                              </a:solidFill>
                              <a:latin typeface="Times" panose="02020603050405020304" pitchFamily="18" charset="0"/>
                              <a:cs typeface="Times" panose="02020603050405020304" pitchFamily="18" charset="0"/>
                            </a:rPr>
                            <a:t>4.43</a:t>
                          </a:r>
                          <a14:m>
                            <m:oMath xmlns:m="http://schemas.openxmlformats.org/officeDocument/2006/math">
                              <m:d>
                                <m:dPr>
                                  <m:ctrlPr>
                                    <a:rPr kumimoji="1" lang="en-US" altLang="ja-JP" sz="3600" b="0" i="1" kern="1200" smtClean="0">
                                      <a:solidFill>
                                        <a:schemeClr val="tx1"/>
                                      </a:solidFill>
                                      <a:effectLst/>
                                      <a:latin typeface="Cambria Math"/>
                                      <a:ea typeface="+mn-ea"/>
                                      <a:cs typeface="+mn-cs"/>
                                    </a:rPr>
                                  </m:ctrlPr>
                                </m:dPr>
                                <m:e>
                                  <m:f>
                                    <m:fPr>
                                      <m:type m:val="noBar"/>
                                      <m:ctrlPr>
                                        <a:rPr kumimoji="1" lang="en-US" altLang="ja-JP" sz="3600" b="0" i="1" kern="1200" smtClean="0">
                                          <a:solidFill>
                                            <a:schemeClr val="tx1"/>
                                          </a:solidFill>
                                          <a:effectLst/>
                                          <a:latin typeface="Cambria Math"/>
                                          <a:ea typeface="+mn-ea"/>
                                          <a:cs typeface="+mn-cs"/>
                                        </a:rPr>
                                      </m:ctrlPr>
                                    </m:fPr>
                                    <m:num>
                                      <m:r>
                                        <a:rPr kumimoji="1" lang="en-US" altLang="ja-JP" sz="3600" b="0" i="1" kern="1200" smtClean="0">
                                          <a:solidFill>
                                            <a:schemeClr val="tx1"/>
                                          </a:solidFill>
                                          <a:effectLst/>
                                          <a:latin typeface="Cambria Math"/>
                                          <a:ea typeface="+mn-ea"/>
                                          <a:cs typeface="+mn-cs"/>
                                        </a:rPr>
                                        <m:t>+0.20</m:t>
                                      </m:r>
                                    </m:num>
                                    <m:den>
                                      <m:r>
                                        <a:rPr kumimoji="1" lang="en-US" altLang="ja-JP" sz="3600" b="0" i="1" kern="1200" smtClean="0">
                                          <a:solidFill>
                                            <a:schemeClr val="tx1"/>
                                          </a:solidFill>
                                          <a:effectLst/>
                                          <a:latin typeface="Cambria Math"/>
                                          <a:ea typeface="+mn-ea"/>
                                          <a:cs typeface="+mn-cs"/>
                                        </a:rPr>
                                        <m:t>−0.20</m:t>
                                      </m:r>
                                    </m:den>
                                  </m:f>
                                </m:e>
                              </m:d>
                            </m:oMath>
                          </a14:m>
                          <a:endParaRPr kumimoji="1" lang="en-US" altLang="ja-JP" sz="3600" b="0" baseline="0" dirty="0" smtClean="0">
                            <a:latin typeface="Times" panose="02020603050405020304" pitchFamily="18" charset="0"/>
                            <a:cs typeface="Times" panose="02020603050405020304" pitchFamily="18" charset="0"/>
                          </a:endParaRPr>
                        </a:p>
                      </a:txBody>
                      <a:tcPr anchor="ctr"/>
                    </a:tc>
                  </a:tr>
                </a:tbl>
              </a:graphicData>
            </a:graphic>
          </p:graphicFrame>
        </mc:Choice>
        <mc:Fallback xmlns="">
          <p:graphicFrame>
            <p:nvGraphicFramePr>
              <p:cNvPr id="80" name="表 79"/>
              <p:cNvGraphicFramePr>
                <a:graphicFrameLocks noGrp="1"/>
              </p:cNvGraphicFramePr>
              <p:nvPr>
                <p:extLst>
                  <p:ext uri="{D42A27DB-BD31-4B8C-83A1-F6EECF244321}">
                    <p14:modId xmlns:p14="http://schemas.microsoft.com/office/powerpoint/2010/main" val="3282087109"/>
                  </p:ext>
                </p:extLst>
              </p:nvPr>
            </p:nvGraphicFramePr>
            <p:xfrm>
              <a:off x="15348776" y="21368638"/>
              <a:ext cx="6804000" cy="3420000"/>
            </p:xfrm>
            <a:graphic>
              <a:graphicData uri="http://schemas.openxmlformats.org/drawingml/2006/table">
                <a:tbl>
                  <a:tblPr firstRow="1" bandRow="1">
                    <a:tableStyleId>{5940675A-B579-460E-94D1-54222C63F5DA}</a:tableStyleId>
                  </a:tblPr>
                  <a:tblGrid>
                    <a:gridCol w="3060000"/>
                    <a:gridCol w="3744000"/>
                  </a:tblGrid>
                  <a:tr h="114717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t>光度</a:t>
                          </a:r>
                          <a:r>
                            <a:rPr kumimoji="1" lang="en-US" altLang="ja-JP" sz="3200" dirty="0" smtClean="0">
                              <a:latin typeface="Times" panose="02020603050405020304" pitchFamily="18" charset="0"/>
                              <a:cs typeface="Times" panose="02020603050405020304" pitchFamily="18" charset="0"/>
                            </a:rPr>
                            <a:t>[erg/s</a:t>
                          </a:r>
                          <a:r>
                            <a:rPr kumimoji="1" lang="en-US" altLang="ja-JP" sz="3200" dirty="0" smtClean="0">
                              <a:latin typeface="Times" panose="02020603050405020304" pitchFamily="18" charset="0"/>
                              <a:cs typeface="Times" panose="02020603050405020304" pitchFamily="18" charset="0"/>
                            </a:rPr>
                            <a:t>]</a:t>
                          </a: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Times" panose="02020603050405020304" pitchFamily="18" charset="0"/>
                              <a:cs typeface="Times" panose="02020603050405020304" pitchFamily="18" charset="0"/>
                            </a:rPr>
                            <a:t>(</a:t>
                          </a:r>
                          <a:r>
                            <a:rPr kumimoji="1" lang="ja-JP" altLang="en-US" sz="2400" b="0" i="0" dirty="0" smtClean="0">
                              <a:latin typeface="Times" panose="02020603050405020304" pitchFamily="18" charset="0"/>
                              <a:cs typeface="Times" panose="02020603050405020304" pitchFamily="18" charset="0"/>
                            </a:rPr>
                            <a:t>円盤と周辺ガス</a:t>
                          </a:r>
                          <a:r>
                            <a:rPr kumimoji="1" lang="en-US" altLang="ja-JP" sz="2400" b="0" i="0" dirty="0" smtClean="0">
                              <a:latin typeface="Times" panose="02020603050405020304" pitchFamily="18" charset="0"/>
                              <a:cs typeface="Times" panose="02020603050405020304" pitchFamily="18" charset="0"/>
                            </a:rPr>
                            <a:t>)</a:t>
                          </a:r>
                          <a:endParaRPr kumimoji="1" lang="en-US" altLang="ja-JP" sz="2400" b="0" i="0" dirty="0" smtClean="0">
                            <a:latin typeface="Times" panose="02020603050405020304" pitchFamily="18" charset="0"/>
                            <a:cs typeface="Times" panose="02020603050405020304" pitchFamily="18" charset="0"/>
                          </a:endParaRPr>
                        </a:p>
                      </a:txBody>
                      <a:tcPr anchor="ctr"/>
                    </a:tc>
                    <a:tc>
                      <a:txBody>
                        <a:bodyPr/>
                        <a:lstStyle/>
                        <a:p>
                          <a:endParaRPr lang="ja-JP"/>
                        </a:p>
                      </a:txBody>
                      <a:tcPr anchor="ctr">
                        <a:blipFill rotWithShape="1">
                          <a:blip r:embed="rId9"/>
                          <a:stretch>
                            <a:fillRect l="-81922" t="-2660" b="-212234"/>
                          </a:stretch>
                        </a:blipFill>
                      </a:tcPr>
                    </a:tc>
                  </a:tr>
                  <a:tr h="75761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t>内縁温度</a:t>
                          </a:r>
                          <a:r>
                            <a:rPr kumimoji="1" lang="en-US" altLang="ja-JP" sz="3200" baseline="0" dirty="0" smtClean="0"/>
                            <a:t>[</a:t>
                          </a:r>
                          <a:r>
                            <a:rPr kumimoji="1" lang="en-US" altLang="ja-JP" sz="3200" baseline="0" dirty="0" smtClean="0">
                              <a:latin typeface="Times New Roman" panose="02020603050405020304" pitchFamily="18" charset="0"/>
                              <a:cs typeface="Times New Roman" panose="02020603050405020304" pitchFamily="18" charset="0"/>
                            </a:rPr>
                            <a:t>K</a:t>
                          </a:r>
                          <a:r>
                            <a:rPr kumimoji="1" lang="en-US" altLang="ja-JP" sz="3200" baseline="0" dirty="0" smtClean="0"/>
                            <a:t>]</a:t>
                          </a:r>
                          <a:endParaRPr kumimoji="1" lang="ja-JP" altLang="en-US" sz="3200" b="0" dirty="0" smtClean="0"/>
                        </a:p>
                      </a:txBody>
                      <a:tcPr anchor="ctr"/>
                    </a:tc>
                    <a:tc>
                      <a:txBody>
                        <a:bodyPr/>
                        <a:lstStyle/>
                        <a:p>
                          <a:endParaRPr lang="ja-JP"/>
                        </a:p>
                      </a:txBody>
                      <a:tcPr anchor="ctr">
                        <a:blipFill rotWithShape="1">
                          <a:blip r:embed="rId9"/>
                          <a:stretch>
                            <a:fillRect l="-81922" t="-155645" b="-221774"/>
                          </a:stretch>
                        </a:blipFill>
                      </a:tcPr>
                    </a:tc>
                  </a:tr>
                  <a:tr h="75761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t>内縁半径</a:t>
                          </a:r>
                          <a:r>
                            <a:rPr kumimoji="1" lang="en-US" altLang="ja-JP" sz="3200" dirty="0" smtClean="0">
                              <a:latin typeface="Times" panose="02020603050405020304" pitchFamily="18" charset="0"/>
                              <a:cs typeface="Times" panose="02020603050405020304" pitchFamily="18" charset="0"/>
                            </a:rPr>
                            <a:t>[km]</a:t>
                          </a:r>
                          <a:endParaRPr kumimoji="1" lang="ja-JP" altLang="en-US" sz="3200" b="0" dirty="0" smtClean="0">
                            <a:latin typeface="Times" panose="02020603050405020304" pitchFamily="18" charset="0"/>
                            <a:cs typeface="Times" panose="02020603050405020304" pitchFamily="18" charset="0"/>
                          </a:endParaRPr>
                        </a:p>
                      </a:txBody>
                      <a:tcPr anchor="ctr"/>
                    </a:tc>
                    <a:tc>
                      <a:txBody>
                        <a:bodyPr/>
                        <a:lstStyle/>
                        <a:p>
                          <a:endParaRPr lang="ja-JP"/>
                        </a:p>
                      </a:txBody>
                      <a:tcPr anchor="ctr">
                        <a:blipFill rotWithShape="1">
                          <a:blip r:embed="rId9"/>
                          <a:stretch>
                            <a:fillRect l="-81922" t="-253600" b="-120000"/>
                          </a:stretch>
                        </a:blipFill>
                      </a:tcPr>
                    </a:tc>
                  </a:tr>
                  <a:tr h="757610">
                    <a:tc>
                      <a:txBody>
                        <a:bodyPr/>
                        <a:lstStyle/>
                        <a:p>
                          <a:endParaRPr lang="ja-JP"/>
                        </a:p>
                      </a:txBody>
                      <a:tcPr anchor="ctr">
                        <a:blipFill rotWithShape="1">
                          <a:blip r:embed="rId9"/>
                          <a:stretch>
                            <a:fillRect l="-199" t="-356452" r="-122311" b="-20968"/>
                          </a:stretch>
                        </a:blipFill>
                      </a:tcPr>
                    </a:tc>
                    <a:tc>
                      <a:txBody>
                        <a:bodyPr/>
                        <a:lstStyle/>
                        <a:p>
                          <a:endParaRPr lang="ja-JP"/>
                        </a:p>
                      </a:txBody>
                      <a:tcPr anchor="ctr">
                        <a:blipFill rotWithShape="1">
                          <a:blip r:embed="rId9"/>
                          <a:stretch>
                            <a:fillRect l="-81922" t="-356452" b="-20968"/>
                          </a:stretch>
                        </a:blipFill>
                      </a:tcPr>
                    </a:tc>
                  </a:tr>
                </a:tbl>
              </a:graphicData>
            </a:graphic>
          </p:graphicFrame>
        </mc:Fallback>
      </mc:AlternateContent>
      <p:sp>
        <p:nvSpPr>
          <p:cNvPr id="81" name="角丸四角形 80"/>
          <p:cNvSpPr/>
          <p:nvPr/>
        </p:nvSpPr>
        <p:spPr>
          <a:xfrm>
            <a:off x="15377597" y="19208110"/>
            <a:ext cx="3991543" cy="828000"/>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600" b="1" dirty="0">
                <a:solidFill>
                  <a:srgbClr val="FF0000"/>
                </a:solidFill>
                <a:latin typeface="Times New Roman" panose="02020603050405020304" pitchFamily="18" charset="0"/>
                <a:cs typeface="Times New Roman" panose="02020603050405020304" pitchFamily="18" charset="0"/>
              </a:rPr>
              <a:t>LMC X-3</a:t>
            </a:r>
            <a:endParaRPr lang="ja-JP" altLang="en-US" sz="6600" b="1" dirty="0">
              <a:solidFill>
                <a:srgbClr val="FF0000"/>
              </a:solidFill>
              <a:latin typeface="Times New Roman" panose="02020603050405020304" pitchFamily="18" charset="0"/>
              <a:cs typeface="Times New Roman" panose="02020603050405020304" pitchFamily="18" charset="0"/>
            </a:endParaRPr>
          </a:p>
        </p:txBody>
      </p:sp>
      <p:sp>
        <p:nvSpPr>
          <p:cNvPr id="93" name="片側の 2 つの角を切り取った四角形 92"/>
          <p:cNvSpPr/>
          <p:nvPr/>
        </p:nvSpPr>
        <p:spPr>
          <a:xfrm rot="16200000" flipH="1">
            <a:off x="17769181" y="22628591"/>
            <a:ext cx="9504000" cy="14616000"/>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角丸四角形 93"/>
          <p:cNvSpPr/>
          <p:nvPr/>
        </p:nvSpPr>
        <p:spPr>
          <a:xfrm>
            <a:off x="15348776" y="25076670"/>
            <a:ext cx="5335827" cy="828000"/>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6600" b="1" dirty="0">
                <a:solidFill>
                  <a:srgbClr val="FF0000"/>
                </a:solidFill>
                <a:latin typeface="Times New Roman" panose="02020603050405020304" pitchFamily="18" charset="0"/>
                <a:cs typeface="Times New Roman" panose="02020603050405020304" pitchFamily="18" charset="0"/>
              </a:rPr>
              <a:t>NGC6946 X-1</a:t>
            </a:r>
            <a:endParaRPr lang="ja-JP" altLang="en-US" sz="6600" b="1" dirty="0">
              <a:solidFill>
                <a:srgbClr val="FF0000"/>
              </a:solidFill>
              <a:latin typeface="Times New Roman" panose="02020603050405020304" pitchFamily="18" charset="0"/>
              <a:cs typeface="Times New Roman" panose="02020603050405020304" pitchFamily="18" charset="0"/>
            </a:endParaRPr>
          </a:p>
        </p:txBody>
      </p:sp>
      <p:sp>
        <p:nvSpPr>
          <p:cNvPr id="96" name="左カーブ矢印 95"/>
          <p:cNvSpPr/>
          <p:nvPr/>
        </p:nvSpPr>
        <p:spPr>
          <a:xfrm rot="15640762" flipH="1" flipV="1">
            <a:off x="12341403" y="26461824"/>
            <a:ext cx="754393" cy="2399832"/>
          </a:xfrm>
          <a:prstGeom prst="curvedLeftArrow">
            <a:avLst>
              <a:gd name="adj1" fmla="val 24343"/>
              <a:gd name="adj2" fmla="val 50000"/>
              <a:gd name="adj3" fmla="val 55584"/>
            </a:avLst>
          </a:prstGeom>
          <a:solidFill>
            <a:schemeClr val="bg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7" name="パイ 96"/>
          <p:cNvSpPr/>
          <p:nvPr/>
        </p:nvSpPr>
        <p:spPr>
          <a:xfrm rot="10800000">
            <a:off x="13315428" y="26518933"/>
            <a:ext cx="2400623" cy="2518176"/>
          </a:xfrm>
          <a:prstGeom prst="pie">
            <a:avLst>
              <a:gd name="adj1" fmla="val 16202379"/>
              <a:gd name="adj2" fmla="val 5382325"/>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8" name="テキスト ボックス 97"/>
          <p:cNvSpPr txBox="1"/>
          <p:nvPr/>
        </p:nvSpPr>
        <p:spPr>
          <a:xfrm>
            <a:off x="13670984" y="27092894"/>
            <a:ext cx="748923" cy="1446550"/>
          </a:xfrm>
          <a:prstGeom prst="rect">
            <a:avLst/>
          </a:prstGeom>
          <a:noFill/>
        </p:spPr>
        <p:txBody>
          <a:bodyPr wrap="none" rtlCol="0">
            <a:spAutoFit/>
          </a:bodyPr>
          <a:lstStyle/>
          <a:p>
            <a:r>
              <a:rPr kumimoji="1" lang="ja-JP" altLang="en-US" sz="4400" b="1" dirty="0" smtClean="0">
                <a:solidFill>
                  <a:schemeClr val="bg1"/>
                </a:solidFill>
              </a:rPr>
              <a:t>伴</a:t>
            </a:r>
            <a:endParaRPr kumimoji="1" lang="en-US" altLang="ja-JP" sz="4400" b="1" dirty="0" smtClean="0">
              <a:solidFill>
                <a:schemeClr val="bg1"/>
              </a:solidFill>
            </a:endParaRPr>
          </a:p>
          <a:p>
            <a:r>
              <a:rPr kumimoji="1" lang="ja-JP" altLang="en-US" sz="4400" b="1" dirty="0" smtClean="0">
                <a:solidFill>
                  <a:schemeClr val="bg1"/>
                </a:solidFill>
              </a:rPr>
              <a:t>星</a:t>
            </a:r>
            <a:endParaRPr kumimoji="1" lang="ja-JP" altLang="en-US" sz="4400" b="1" dirty="0">
              <a:solidFill>
                <a:schemeClr val="bg1"/>
              </a:solidFill>
            </a:endParaRPr>
          </a:p>
        </p:txBody>
      </p:sp>
      <p:sp>
        <p:nvSpPr>
          <p:cNvPr id="114" name="正方形/長方形 113"/>
          <p:cNvSpPr/>
          <p:nvPr/>
        </p:nvSpPr>
        <p:spPr>
          <a:xfrm>
            <a:off x="15645938" y="20131925"/>
            <a:ext cx="6172274" cy="1200329"/>
          </a:xfrm>
          <a:prstGeom prst="rect">
            <a:avLst/>
          </a:prstGeom>
        </p:spPr>
        <p:txBody>
          <a:bodyPr wrap="square">
            <a:spAutoFit/>
          </a:bodyPr>
          <a:lstStyle/>
          <a:p>
            <a:r>
              <a:rPr lang="ja-JP" altLang="en-US" sz="3600" dirty="0"/>
              <a:t>標準的なブラックホール</a:t>
            </a:r>
            <a:r>
              <a:rPr lang="ja-JP" altLang="en-US" sz="3600" dirty="0" smtClean="0"/>
              <a:t>の</a:t>
            </a:r>
            <a:endParaRPr lang="en-US" altLang="ja-JP" sz="3600" dirty="0" smtClean="0"/>
          </a:p>
          <a:p>
            <a:r>
              <a:rPr lang="ja-JP" altLang="en-US" sz="3600" dirty="0" smtClean="0"/>
              <a:t>放射</a:t>
            </a:r>
            <a:r>
              <a:rPr lang="ja-JP" altLang="en-US" sz="3600" dirty="0"/>
              <a:t>モデルで</a:t>
            </a:r>
            <a:r>
              <a:rPr lang="ja-JP" altLang="en-US" sz="3600" dirty="0" smtClean="0"/>
              <a:t>再現</a:t>
            </a:r>
            <a:endParaRPr lang="ja-JP" altLang="en-US" sz="3600" dirty="0"/>
          </a:p>
        </p:txBody>
      </p:sp>
      <p:sp>
        <p:nvSpPr>
          <p:cNvPr id="122" name="正方形/長方形 121"/>
          <p:cNvSpPr/>
          <p:nvPr/>
        </p:nvSpPr>
        <p:spPr>
          <a:xfrm>
            <a:off x="15377597" y="26159332"/>
            <a:ext cx="6710679" cy="1200329"/>
          </a:xfrm>
          <a:prstGeom prst="rect">
            <a:avLst/>
          </a:prstGeom>
        </p:spPr>
        <p:txBody>
          <a:bodyPr wrap="square">
            <a:spAutoFit/>
          </a:bodyPr>
          <a:lstStyle/>
          <a:p>
            <a:pPr lvl="0"/>
            <a:r>
              <a:rPr lang="ja-JP" altLang="en-US" sz="3600" dirty="0" smtClean="0">
                <a:solidFill>
                  <a:prstClr val="black"/>
                </a:solidFill>
              </a:rPr>
              <a:t>同様に標準的</a:t>
            </a:r>
            <a:r>
              <a:rPr lang="ja-JP" altLang="en-US" sz="3600" dirty="0">
                <a:solidFill>
                  <a:prstClr val="black"/>
                </a:solidFill>
              </a:rPr>
              <a:t>なブラックホール</a:t>
            </a:r>
            <a:r>
              <a:rPr lang="ja-JP" altLang="en-US" sz="3600" dirty="0" smtClean="0">
                <a:solidFill>
                  <a:prstClr val="black"/>
                </a:solidFill>
              </a:rPr>
              <a:t>の</a:t>
            </a:r>
            <a:endParaRPr lang="en-US" altLang="ja-JP" sz="3600" dirty="0" smtClean="0">
              <a:solidFill>
                <a:prstClr val="black"/>
              </a:solidFill>
            </a:endParaRPr>
          </a:p>
          <a:p>
            <a:pPr lvl="0"/>
            <a:r>
              <a:rPr lang="ja-JP" altLang="en-US" sz="3600" dirty="0" smtClean="0">
                <a:solidFill>
                  <a:prstClr val="black"/>
                </a:solidFill>
              </a:rPr>
              <a:t>放射</a:t>
            </a:r>
            <a:r>
              <a:rPr lang="ja-JP" altLang="en-US" sz="3600" dirty="0">
                <a:solidFill>
                  <a:prstClr val="black"/>
                </a:solidFill>
              </a:rPr>
              <a:t>モデル</a:t>
            </a:r>
            <a:r>
              <a:rPr lang="ja-JP" altLang="en-US" sz="3600" dirty="0" smtClean="0">
                <a:solidFill>
                  <a:prstClr val="black"/>
                </a:solidFill>
              </a:rPr>
              <a:t>で再現</a:t>
            </a:r>
            <a:endParaRPr lang="en-US" altLang="ja-JP" sz="3600" dirty="0">
              <a:solidFill>
                <a:prstClr val="black"/>
              </a:solidFill>
            </a:endParaRPr>
          </a:p>
        </p:txBody>
      </p:sp>
      <p:sp>
        <p:nvSpPr>
          <p:cNvPr id="127" name="角丸四角形 126"/>
          <p:cNvSpPr/>
          <p:nvPr/>
        </p:nvSpPr>
        <p:spPr>
          <a:xfrm>
            <a:off x="19819957" y="18523942"/>
            <a:ext cx="5646225" cy="1044000"/>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結果と考察</a:t>
            </a:r>
            <a:endParaRPr kumimoji="1" lang="en-US" altLang="ja-JP" sz="7200" b="1" dirty="0" smtClean="0">
              <a:solidFill>
                <a:schemeClr val="tx1"/>
              </a:solidFill>
            </a:endParaRPr>
          </a:p>
        </p:txBody>
      </p:sp>
      <p:sp>
        <p:nvSpPr>
          <p:cNvPr id="128" name="角丸四角形 127"/>
          <p:cNvSpPr/>
          <p:nvPr/>
        </p:nvSpPr>
        <p:spPr>
          <a:xfrm>
            <a:off x="19567509" y="38434270"/>
            <a:ext cx="5646225" cy="1044000"/>
          </a:xfrm>
          <a:prstGeom prst="roundRect">
            <a:avLst/>
          </a:prstGeom>
          <a:solidFill>
            <a:srgbClr val="F8EDEC"/>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200" b="1" dirty="0">
                <a:solidFill>
                  <a:schemeClr val="tx1"/>
                </a:solidFill>
              </a:rPr>
              <a:t>結論</a:t>
            </a:r>
            <a:endParaRPr kumimoji="1" lang="en-US" altLang="ja-JP" sz="7200" b="1" dirty="0" smtClean="0">
              <a:solidFill>
                <a:schemeClr val="tx1"/>
              </a:solidFill>
            </a:endParaRPr>
          </a:p>
        </p:txBody>
      </p:sp>
      <p:sp>
        <p:nvSpPr>
          <p:cNvPr id="129" name="正方形/長方形 128"/>
          <p:cNvSpPr/>
          <p:nvPr/>
        </p:nvSpPr>
        <p:spPr>
          <a:xfrm>
            <a:off x="15440182" y="39670233"/>
            <a:ext cx="14231476" cy="1193860"/>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角丸四角形 129"/>
          <p:cNvSpPr/>
          <p:nvPr/>
        </p:nvSpPr>
        <p:spPr>
          <a:xfrm>
            <a:off x="468464" y="7434710"/>
            <a:ext cx="3692124" cy="828000"/>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400" b="1" dirty="0" smtClean="0">
                <a:solidFill>
                  <a:srgbClr val="FF0000"/>
                </a:solidFill>
                <a:latin typeface="Times New Roman" panose="02020603050405020304" pitchFamily="18" charset="0"/>
                <a:cs typeface="Times New Roman" panose="02020603050405020304" pitchFamily="18" charset="0"/>
              </a:rPr>
              <a:t>X</a:t>
            </a:r>
            <a:r>
              <a:rPr kumimoji="1" lang="ja-JP" altLang="en-US" sz="5400" b="1" dirty="0" smtClean="0">
                <a:solidFill>
                  <a:srgbClr val="FF0000"/>
                </a:solidFill>
              </a:rPr>
              <a:t>線天文</a:t>
            </a:r>
            <a:endParaRPr kumimoji="1" lang="ja-JP" altLang="en-US" sz="5400" b="1" dirty="0">
              <a:solidFill>
                <a:srgbClr val="FF0000"/>
              </a:solidFill>
            </a:endParaRPr>
          </a:p>
        </p:txBody>
      </p:sp>
      <p:sp>
        <p:nvSpPr>
          <p:cNvPr id="131" name="正方形/長方形 130"/>
          <p:cNvSpPr/>
          <p:nvPr/>
        </p:nvSpPr>
        <p:spPr>
          <a:xfrm>
            <a:off x="15428019" y="41092722"/>
            <a:ext cx="13920972" cy="1193860"/>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テキスト ボックス 131"/>
          <p:cNvSpPr txBox="1"/>
          <p:nvPr/>
        </p:nvSpPr>
        <p:spPr>
          <a:xfrm>
            <a:off x="15356011" y="39543888"/>
            <a:ext cx="14384066" cy="1446550"/>
          </a:xfrm>
          <a:prstGeom prst="rect">
            <a:avLst/>
          </a:prstGeom>
          <a:noFill/>
        </p:spPr>
        <p:txBody>
          <a:bodyPr wrap="none" rtlCol="0">
            <a:spAutoFit/>
          </a:bodyPr>
          <a:lstStyle/>
          <a:p>
            <a:r>
              <a:rPr lang="ja-JP" altLang="en-US" sz="4400" b="1" dirty="0" smtClean="0"/>
              <a:t>恒星質量ブラックホールと同じモデルで再現できたことから</a:t>
            </a:r>
            <a:endParaRPr lang="en-US" altLang="ja-JP" sz="4400" b="1" dirty="0" smtClean="0"/>
          </a:p>
          <a:p>
            <a:r>
              <a:rPr kumimoji="1" lang="ja-JP" altLang="en-US" sz="4400" b="1" dirty="0" smtClean="0"/>
              <a:t>超大光度</a:t>
            </a:r>
            <a:r>
              <a:rPr kumimoji="1" lang="en-US" altLang="ja-JP" sz="4400" b="1" dirty="0" smtClean="0">
                <a:latin typeface="Times New Roman" panose="02020603050405020304" pitchFamily="18" charset="0"/>
                <a:cs typeface="Times New Roman" panose="02020603050405020304" pitchFamily="18" charset="0"/>
              </a:rPr>
              <a:t>X</a:t>
            </a:r>
            <a:r>
              <a:rPr kumimoji="1" lang="ja-JP" altLang="en-US" sz="4400" b="1" dirty="0" smtClean="0"/>
              <a:t>線源もブラックホールの一つである可能性が高い</a:t>
            </a:r>
            <a:endParaRPr kumimoji="1" lang="ja-JP" altLang="en-US" sz="4400" b="1" dirty="0"/>
          </a:p>
        </p:txBody>
      </p:sp>
      <p:sp>
        <p:nvSpPr>
          <p:cNvPr id="133" name="テキスト ボックス 132"/>
          <p:cNvSpPr txBox="1"/>
          <p:nvPr/>
        </p:nvSpPr>
        <p:spPr>
          <a:xfrm>
            <a:off x="15356011" y="40988700"/>
            <a:ext cx="14007361" cy="1446550"/>
          </a:xfrm>
          <a:prstGeom prst="rect">
            <a:avLst/>
          </a:prstGeom>
          <a:noFill/>
        </p:spPr>
        <p:txBody>
          <a:bodyPr wrap="none" rtlCol="0">
            <a:spAutoFit/>
          </a:bodyPr>
          <a:lstStyle/>
          <a:p>
            <a:r>
              <a:rPr kumimoji="1" lang="ja-JP" altLang="en-US" sz="4400" b="1" dirty="0" smtClean="0"/>
              <a:t>恒星質量ブラックホールと大質量ブラックホール</a:t>
            </a:r>
            <a:r>
              <a:rPr lang="ja-JP" altLang="en-US" sz="4400" b="1" dirty="0" smtClean="0"/>
              <a:t>の質量の</a:t>
            </a:r>
            <a:endParaRPr lang="en-US" altLang="ja-JP" sz="4400" b="1" dirty="0" smtClean="0"/>
          </a:p>
          <a:p>
            <a:r>
              <a:rPr lang="ja-JP" altLang="en-US" sz="4400" b="1" dirty="0" smtClean="0"/>
              <a:t>間を埋める存在が超大光度</a:t>
            </a:r>
            <a:r>
              <a:rPr lang="en-US" altLang="ja-JP" sz="4400" b="1" dirty="0" smtClean="0">
                <a:latin typeface="Times New Roman" panose="02020603050405020304" pitchFamily="18" charset="0"/>
                <a:cs typeface="Times New Roman" panose="02020603050405020304" pitchFamily="18" charset="0"/>
              </a:rPr>
              <a:t>X</a:t>
            </a:r>
            <a:r>
              <a:rPr lang="ja-JP" altLang="en-US" sz="4400" b="1" dirty="0" smtClean="0"/>
              <a:t>線源で</a:t>
            </a:r>
            <a:r>
              <a:rPr lang="ja-JP" altLang="en-US" sz="4400" b="1" dirty="0"/>
              <a:t>はないか</a:t>
            </a:r>
            <a:r>
              <a:rPr lang="ja-JP" altLang="en-US" sz="4400" b="1" dirty="0" smtClean="0"/>
              <a:t>と考えられる</a:t>
            </a:r>
            <a:endParaRPr kumimoji="1" lang="en-US" altLang="ja-JP" sz="4400" b="1" dirty="0" smtClean="0"/>
          </a:p>
        </p:txBody>
      </p:sp>
      <p:sp>
        <p:nvSpPr>
          <p:cNvPr id="134" name="テキスト ボックス 133"/>
          <p:cNvSpPr txBox="1"/>
          <p:nvPr/>
        </p:nvSpPr>
        <p:spPr>
          <a:xfrm>
            <a:off x="734584" y="8730854"/>
            <a:ext cx="6397905" cy="1200329"/>
          </a:xfrm>
          <a:prstGeom prst="rect">
            <a:avLst/>
          </a:prstGeom>
          <a:noFill/>
        </p:spPr>
        <p:txBody>
          <a:bodyPr wrap="none" rtlCol="0">
            <a:spAutoFit/>
          </a:bodyPr>
          <a:lstStyle/>
          <a:p>
            <a:r>
              <a:rPr kumimoji="1" lang="ja-JP" altLang="en-US" sz="3600" dirty="0" smtClean="0"/>
              <a:t>全ての物質はその温度に応じた</a:t>
            </a:r>
            <a:endParaRPr kumimoji="1" lang="en-US" altLang="ja-JP" sz="3600" dirty="0" smtClean="0"/>
          </a:p>
          <a:p>
            <a:r>
              <a:rPr kumimoji="1" lang="ja-JP" altLang="en-US" sz="3600" dirty="0" smtClean="0"/>
              <a:t>エネルギーを持っており、</a:t>
            </a:r>
            <a:endParaRPr kumimoji="1" lang="en-US" altLang="ja-JP" sz="3600" dirty="0" smtClean="0"/>
          </a:p>
        </p:txBody>
      </p:sp>
      <p:sp>
        <p:nvSpPr>
          <p:cNvPr id="135" name="正方形/長方形 134"/>
          <p:cNvSpPr/>
          <p:nvPr/>
        </p:nvSpPr>
        <p:spPr>
          <a:xfrm>
            <a:off x="684487" y="10914901"/>
            <a:ext cx="7207736" cy="1200329"/>
          </a:xfrm>
          <a:prstGeom prst="rect">
            <a:avLst/>
          </a:prstGeom>
        </p:spPr>
        <p:txBody>
          <a:bodyPr wrap="square">
            <a:spAutoFit/>
          </a:bodyPr>
          <a:lstStyle/>
          <a:p>
            <a:pPr lvl="0"/>
            <a:r>
              <a:rPr lang="ja-JP" altLang="en-US" sz="3600" dirty="0">
                <a:solidFill>
                  <a:prstClr val="black"/>
                </a:solidFill>
              </a:rPr>
              <a:t>黒体放射に</a:t>
            </a:r>
            <a:r>
              <a:rPr lang="ja-JP" altLang="en-US" sz="3600" dirty="0" smtClean="0">
                <a:solidFill>
                  <a:prstClr val="black"/>
                </a:solidFill>
              </a:rPr>
              <a:t>よって</a:t>
            </a:r>
            <a:r>
              <a:rPr lang="ja-JP" altLang="en-US" sz="3600" dirty="0">
                <a:solidFill>
                  <a:prstClr val="black"/>
                </a:solidFill>
              </a:rPr>
              <a:t>その</a:t>
            </a:r>
            <a:r>
              <a:rPr lang="ja-JP" altLang="en-US" sz="3600" dirty="0" smtClean="0">
                <a:solidFill>
                  <a:prstClr val="black"/>
                </a:solidFill>
              </a:rPr>
              <a:t>エネルギー</a:t>
            </a:r>
            <a:r>
              <a:rPr lang="ja-JP" altLang="en-US" sz="3600" dirty="0">
                <a:solidFill>
                  <a:prstClr val="black"/>
                </a:solidFill>
              </a:rPr>
              <a:t>に</a:t>
            </a:r>
            <a:endParaRPr lang="en-US" altLang="ja-JP" sz="3600" dirty="0">
              <a:solidFill>
                <a:prstClr val="black"/>
              </a:solidFill>
            </a:endParaRPr>
          </a:p>
          <a:p>
            <a:pPr lvl="0"/>
            <a:r>
              <a:rPr lang="ja-JP" altLang="en-US" sz="3600" dirty="0">
                <a:solidFill>
                  <a:prstClr val="black"/>
                </a:solidFill>
              </a:rPr>
              <a:t>対応した波長の光を出す</a:t>
            </a:r>
          </a:p>
        </p:txBody>
      </p:sp>
      <mc:AlternateContent xmlns:mc="http://schemas.openxmlformats.org/markup-compatibility/2006" xmlns:a14="http://schemas.microsoft.com/office/drawing/2010/main">
        <mc:Choice Requires="a14">
          <p:sp>
            <p:nvSpPr>
              <p:cNvPr id="136" name="テキスト ボックス 135"/>
              <p:cNvSpPr txBox="1"/>
              <p:nvPr/>
            </p:nvSpPr>
            <p:spPr>
              <a:xfrm>
                <a:off x="4500911" y="12187238"/>
                <a:ext cx="2207014" cy="8309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800" b="0" i="1" smtClean="0">
                          <a:latin typeface="Cambria Math"/>
                        </a:rPr>
                        <m:t>𝐸</m:t>
                      </m:r>
                      <m:r>
                        <a:rPr lang="en-US" altLang="ja-JP" sz="4800" b="0" i="1" smtClean="0">
                          <a:latin typeface="Cambria Math"/>
                        </a:rPr>
                        <m:t>=</m:t>
                      </m:r>
                      <m:r>
                        <a:rPr lang="en-US" altLang="ja-JP" sz="4800" b="0" i="1" smtClean="0">
                          <a:latin typeface="Cambria Math"/>
                        </a:rPr>
                        <m:t>h</m:t>
                      </m:r>
                      <m:r>
                        <a:rPr lang="en-US" altLang="ja-JP" sz="4800" b="0" i="1" smtClean="0">
                          <a:latin typeface="Cambria Math"/>
                        </a:rPr>
                        <m:t>𝜈</m:t>
                      </m:r>
                    </m:oMath>
                  </m:oMathPara>
                </a14:m>
                <a:endParaRPr kumimoji="1" lang="ja-JP" altLang="en-US" sz="4800" dirty="0"/>
              </a:p>
            </p:txBody>
          </p:sp>
        </mc:Choice>
        <mc:Fallback xmlns="">
          <p:sp>
            <p:nvSpPr>
              <p:cNvPr id="136" name="テキスト ボックス 135"/>
              <p:cNvSpPr txBox="1">
                <a:spLocks noRot="1" noChangeAspect="1" noMove="1" noResize="1" noEditPoints="1" noAdjustHandles="1" noChangeArrowheads="1" noChangeShapeType="1" noTextEdit="1"/>
              </p:cNvSpPr>
              <p:nvPr/>
            </p:nvSpPr>
            <p:spPr>
              <a:xfrm>
                <a:off x="4500911" y="12187238"/>
                <a:ext cx="2207014" cy="830997"/>
              </a:xfrm>
              <a:prstGeom prst="rect">
                <a:avLst/>
              </a:prstGeom>
              <a:blipFill rotWithShape="1">
                <a:blip r:embed="rId26"/>
                <a:stretch>
                  <a:fillRect/>
                </a:stretch>
              </a:blipFill>
            </p:spPr>
            <p:txBody>
              <a:bodyPr/>
              <a:lstStyle/>
              <a:p>
                <a:r>
                  <a:rPr lang="ja-JP" altLang="en-US">
                    <a:noFill/>
                  </a:rPr>
                  <a:t> </a:t>
                </a:r>
              </a:p>
            </p:txBody>
          </p:sp>
        </mc:Fallback>
      </mc:AlternateContent>
      <p:sp>
        <p:nvSpPr>
          <p:cNvPr id="137" name="テキスト ボックス 136"/>
          <p:cNvSpPr txBox="1"/>
          <p:nvPr/>
        </p:nvSpPr>
        <p:spPr>
          <a:xfrm>
            <a:off x="684487" y="13047266"/>
            <a:ext cx="7220246" cy="2369880"/>
          </a:xfrm>
          <a:prstGeom prst="rect">
            <a:avLst/>
          </a:prstGeom>
          <a:noFill/>
        </p:spPr>
        <p:txBody>
          <a:bodyPr wrap="none" rtlCol="0">
            <a:spAutoFit/>
          </a:bodyPr>
          <a:lstStyle/>
          <a:p>
            <a:r>
              <a:rPr kumimoji="1" lang="ja-JP" altLang="en-US" sz="3600" dirty="0" smtClean="0">
                <a:latin typeface="+mn-ea"/>
              </a:rPr>
              <a:t>ブラックホールの降着円盤の温度は</a:t>
            </a:r>
            <a:endParaRPr kumimoji="1" lang="en-US" altLang="ja-JP" sz="3600" dirty="0" smtClean="0">
              <a:latin typeface="+mn-ea"/>
            </a:endParaRPr>
          </a:p>
          <a:p>
            <a:r>
              <a:rPr kumimoji="1" lang="ja-JP" altLang="en-US" sz="3600" dirty="0" smtClean="0">
                <a:latin typeface="+mn-ea"/>
              </a:rPr>
              <a:t>数百万～</a:t>
            </a:r>
            <a:r>
              <a:rPr lang="ja-JP" altLang="en-US" sz="3600" dirty="0">
                <a:latin typeface="+mn-ea"/>
              </a:rPr>
              <a:t>数千</a:t>
            </a:r>
            <a:r>
              <a:rPr kumimoji="1" lang="ja-JP" altLang="en-US" sz="3600" dirty="0" smtClean="0">
                <a:latin typeface="+mn-ea"/>
              </a:rPr>
              <a:t>万 </a:t>
            </a:r>
            <a:r>
              <a:rPr kumimoji="1" lang="en-US" altLang="ja-JP" sz="3600" dirty="0" smtClean="0">
                <a:latin typeface="Times New Roman" panose="02020603050405020304" pitchFamily="18" charset="0"/>
                <a:cs typeface="Times New Roman" panose="02020603050405020304" pitchFamily="18" charset="0"/>
              </a:rPr>
              <a:t>K</a:t>
            </a:r>
            <a:r>
              <a:rPr kumimoji="1" lang="ja-JP" altLang="en-US" sz="3600" dirty="0" smtClean="0">
                <a:latin typeface="+mn-ea"/>
              </a:rPr>
              <a:t>を超えるので</a:t>
            </a:r>
            <a:endParaRPr kumimoji="1" lang="en-US" altLang="ja-JP" sz="3600" dirty="0" smtClean="0">
              <a:latin typeface="+mn-ea"/>
            </a:endParaRPr>
          </a:p>
          <a:p>
            <a:r>
              <a:rPr kumimoji="1" lang="ja-JP" altLang="en-US" sz="3600" dirty="0" smtClean="0">
                <a:latin typeface="+mn-ea"/>
              </a:rPr>
              <a:t>ブラックホールを観測・研究するには</a:t>
            </a:r>
            <a:endParaRPr kumimoji="1" lang="en-US" altLang="ja-JP" sz="3600" dirty="0" smtClean="0">
              <a:latin typeface="+mn-ea"/>
            </a:endParaRPr>
          </a:p>
          <a:p>
            <a:r>
              <a:rPr lang="en-US" altLang="ja-JP" sz="3600" dirty="0" smtClean="0">
                <a:latin typeface="Times" panose="02020603050405020304" pitchFamily="18" charset="0"/>
                <a:cs typeface="Times" panose="02020603050405020304" pitchFamily="18" charset="0"/>
              </a:rPr>
              <a:t>X</a:t>
            </a:r>
            <a:r>
              <a:rPr lang="ja-JP" altLang="en-US" sz="3600" dirty="0" smtClean="0">
                <a:latin typeface="+mn-ea"/>
              </a:rPr>
              <a:t>線を用いるのがよい</a:t>
            </a:r>
            <a:endParaRPr kumimoji="1" lang="ja-JP" altLang="en-US" sz="3600" dirty="0">
              <a:latin typeface="+mn-ea"/>
            </a:endParaRPr>
          </a:p>
        </p:txBody>
      </p:sp>
      <p:grpSp>
        <p:nvGrpSpPr>
          <p:cNvPr id="144" name="グループ化 143"/>
          <p:cNvGrpSpPr/>
          <p:nvPr/>
        </p:nvGrpSpPr>
        <p:grpSpPr>
          <a:xfrm>
            <a:off x="7813279" y="7815064"/>
            <a:ext cx="6732276" cy="7755969"/>
            <a:chOff x="7812447" y="8389071"/>
            <a:chExt cx="6732276" cy="7755969"/>
          </a:xfrm>
        </p:grpSpPr>
        <p:sp>
          <p:nvSpPr>
            <p:cNvPr id="145" name="正方形/長方形 144"/>
            <p:cNvSpPr/>
            <p:nvPr/>
          </p:nvSpPr>
          <p:spPr>
            <a:xfrm>
              <a:off x="7812447" y="11810072"/>
              <a:ext cx="6718272" cy="627234"/>
            </a:xfrm>
            <a:prstGeom prst="rect">
              <a:avLst/>
            </a:prstGeom>
            <a:gradFill flip="none" rotWithShape="1">
              <a:gsLst>
                <a:gs pos="0">
                  <a:srgbClr val="FF0000">
                    <a:lumMod val="90000"/>
                    <a:lumOff val="10000"/>
                    <a:alpha val="70000"/>
                  </a:srgbClr>
                </a:gs>
                <a:gs pos="20000">
                  <a:srgbClr val="FF6633">
                    <a:lumMod val="90000"/>
                    <a:lumOff val="10000"/>
                    <a:alpha val="70000"/>
                  </a:srgbClr>
                </a:gs>
                <a:gs pos="40000">
                  <a:srgbClr val="FFFF00">
                    <a:lumMod val="90000"/>
                    <a:lumOff val="10000"/>
                    <a:alpha val="70000"/>
                  </a:srgbClr>
                </a:gs>
                <a:gs pos="80000">
                  <a:srgbClr val="0070C0">
                    <a:lumMod val="90000"/>
                    <a:lumOff val="10000"/>
                    <a:alpha val="70000"/>
                  </a:srgbClr>
                </a:gs>
                <a:gs pos="60000">
                  <a:srgbClr val="01A78F">
                    <a:lumMod val="90000"/>
                    <a:lumOff val="10000"/>
                    <a:alpha val="70000"/>
                  </a:srgbClr>
                </a:gs>
                <a:gs pos="100000">
                  <a:srgbClr val="7030A0">
                    <a:lumMod val="90000"/>
                    <a:lumOff val="10000"/>
                    <a:alpha val="7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テキスト ボックス 145"/>
            <p:cNvSpPr txBox="1"/>
            <p:nvPr/>
          </p:nvSpPr>
          <p:spPr>
            <a:xfrm>
              <a:off x="10908791" y="8389071"/>
              <a:ext cx="3635932" cy="6955750"/>
            </a:xfrm>
            <a:prstGeom prst="rect">
              <a:avLst/>
            </a:prstGeom>
            <a:noFill/>
          </p:spPr>
          <p:txBody>
            <a:bodyPr wrap="none" rtlCol="0">
              <a:spAutoFit/>
            </a:bodyPr>
            <a:lstStyle/>
            <a:p>
              <a:pPr algn="ctr"/>
              <a:r>
                <a:rPr kumimoji="1" lang="ja-JP" altLang="en-US" sz="4400" dirty="0" smtClean="0">
                  <a:effectLst>
                    <a:outerShdw blurRad="38100" dist="38100" dir="2700000" algn="tl">
                      <a:srgbClr val="000000">
                        <a:alpha val="43137"/>
                      </a:srgbClr>
                    </a:outerShdw>
                  </a:effectLst>
                </a:rPr>
                <a:t>天体</a:t>
              </a:r>
              <a:endParaRPr kumimoji="1" lang="en-US" altLang="ja-JP" sz="4400" dirty="0" smtClean="0">
                <a:effectLst>
                  <a:outerShdw blurRad="38100" dist="38100" dir="2700000" algn="tl">
                    <a:srgbClr val="000000">
                      <a:alpha val="43137"/>
                    </a:srgbClr>
                  </a:outerShdw>
                </a:effectLst>
              </a:endParaRPr>
            </a:p>
            <a:p>
              <a:pPr algn="ctr"/>
              <a:endParaRPr lang="en-US" altLang="ja-JP" sz="4400" dirty="0"/>
            </a:p>
            <a:p>
              <a:pPr algn="ctr"/>
              <a:r>
                <a:rPr kumimoji="1" lang="ja-JP" altLang="en-US" sz="4400" dirty="0" smtClean="0"/>
                <a:t>宇宙背景放射</a:t>
              </a:r>
              <a:endParaRPr kumimoji="1" lang="en-US" altLang="ja-JP" sz="4400" dirty="0" smtClean="0"/>
            </a:p>
            <a:p>
              <a:pPr algn="ctr"/>
              <a:r>
                <a:rPr lang="ja-JP" altLang="en-US" sz="2800" dirty="0" smtClean="0"/>
                <a:t>             </a:t>
              </a:r>
              <a:r>
                <a:rPr lang="en-US" altLang="ja-JP" sz="2800" dirty="0" smtClean="0">
                  <a:latin typeface="+mn-ea"/>
                </a:rPr>
                <a:t>(</a:t>
              </a:r>
              <a:r>
                <a:rPr lang="ja-JP" altLang="en-US" sz="2800" dirty="0" smtClean="0">
                  <a:latin typeface="+mn-ea"/>
                </a:rPr>
                <a:t>約 </a:t>
              </a:r>
              <a:r>
                <a:rPr lang="en-US" altLang="ja-JP" sz="2800" dirty="0" smtClean="0">
                  <a:latin typeface="Times" panose="02020603050405020304" pitchFamily="18" charset="0"/>
                  <a:cs typeface="Times" panose="02020603050405020304" pitchFamily="18" charset="0"/>
                </a:rPr>
                <a:t>3</a:t>
              </a:r>
              <a:r>
                <a:rPr lang="en-US" altLang="ja-JP" sz="2800" dirty="0" smtClean="0">
                  <a:latin typeface="+mn-ea"/>
                </a:rPr>
                <a:t> </a:t>
              </a:r>
              <a:r>
                <a:rPr lang="en-US" altLang="ja-JP" sz="2800" dirty="0" smtClean="0">
                  <a:latin typeface="Times New Roman" panose="02020603050405020304" pitchFamily="18" charset="0"/>
                  <a:cs typeface="Times New Roman" panose="02020603050405020304" pitchFamily="18" charset="0"/>
                </a:rPr>
                <a:t>K</a:t>
              </a:r>
              <a:r>
                <a:rPr lang="en-US" altLang="ja-JP" sz="2800" dirty="0" smtClean="0"/>
                <a:t>)</a:t>
              </a:r>
            </a:p>
            <a:p>
              <a:pPr algn="ctr"/>
              <a:r>
                <a:rPr lang="en-US" altLang="ja-JP" sz="1200" dirty="0"/>
                <a:t> </a:t>
              </a:r>
              <a:r>
                <a:rPr lang="en-US" altLang="ja-JP" sz="1200" dirty="0" smtClean="0"/>
                <a:t> </a:t>
              </a:r>
              <a:endParaRPr lang="en-US" altLang="ja-JP" sz="1200" dirty="0"/>
            </a:p>
            <a:p>
              <a:pPr algn="ctr"/>
              <a:r>
                <a:rPr kumimoji="1" lang="ja-JP" altLang="en-US" sz="4400" dirty="0" smtClean="0">
                  <a:latin typeface="+mn-ea"/>
                </a:rPr>
                <a:t>地球  </a:t>
              </a:r>
              <a:r>
                <a:rPr kumimoji="1" lang="en-US" altLang="ja-JP" sz="3200" dirty="0" smtClean="0">
                  <a:latin typeface="+mn-ea"/>
                </a:rPr>
                <a:t>(</a:t>
              </a:r>
              <a:r>
                <a:rPr kumimoji="1" lang="ja-JP" altLang="en-US" sz="3200" dirty="0" smtClean="0">
                  <a:latin typeface="+mn-ea"/>
                </a:rPr>
                <a:t>～</a:t>
              </a:r>
              <a:r>
                <a:rPr lang="en-US" altLang="ja-JP" sz="3200" dirty="0" smtClean="0">
                  <a:latin typeface="Times" panose="02020603050405020304" pitchFamily="18" charset="0"/>
                  <a:cs typeface="Times" panose="02020603050405020304" pitchFamily="18" charset="0"/>
                </a:rPr>
                <a:t>300 </a:t>
              </a:r>
              <a:r>
                <a:rPr lang="en-US" altLang="ja-JP" sz="3200" dirty="0" smtClean="0">
                  <a:latin typeface="Times New Roman" panose="02020603050405020304" pitchFamily="18" charset="0"/>
                  <a:cs typeface="Times New Roman" panose="02020603050405020304" pitchFamily="18" charset="0"/>
                </a:rPr>
                <a:t>K</a:t>
              </a:r>
              <a:r>
                <a:rPr kumimoji="1" lang="en-US" altLang="ja-JP" sz="3200" dirty="0" smtClean="0">
                  <a:latin typeface="+mn-ea"/>
                </a:rPr>
                <a:t>) </a:t>
              </a:r>
            </a:p>
            <a:p>
              <a:pPr algn="ctr"/>
              <a:r>
                <a:rPr lang="ja-JP" altLang="en-US" sz="4400" dirty="0" smtClean="0">
                  <a:latin typeface="+mn-ea"/>
                </a:rPr>
                <a:t>太陽 </a:t>
              </a:r>
              <a:r>
                <a:rPr lang="en-US" altLang="ja-JP" sz="3200" dirty="0" smtClean="0">
                  <a:latin typeface="Times" panose="02020603050405020304" pitchFamily="18" charset="0"/>
                  <a:cs typeface="Times" panose="02020603050405020304" pitchFamily="18" charset="0"/>
                </a:rPr>
                <a:t>(5800</a:t>
              </a:r>
              <a:r>
                <a:rPr lang="ja-JP" altLang="en-US" sz="3200" dirty="0" smtClean="0">
                  <a:latin typeface="Times" panose="02020603050405020304" pitchFamily="18" charset="0"/>
                  <a:cs typeface="Times" panose="02020603050405020304" pitchFamily="18" charset="0"/>
                </a:rPr>
                <a:t> </a:t>
              </a:r>
              <a:r>
                <a:rPr lang="en-US" altLang="ja-JP" sz="3200" dirty="0" smtClean="0">
                  <a:latin typeface="Times" panose="02020603050405020304" pitchFamily="18" charset="0"/>
                  <a:cs typeface="Times" panose="02020603050405020304" pitchFamily="18" charset="0"/>
                </a:rPr>
                <a:t>K)</a:t>
              </a:r>
            </a:p>
            <a:p>
              <a:pPr algn="ctr"/>
              <a:endParaRPr lang="en-US" altLang="ja-JP" sz="2400" dirty="0" smtClean="0"/>
            </a:p>
            <a:p>
              <a:pPr algn="ctr"/>
              <a:r>
                <a:rPr lang="ja-JP" altLang="en-US" sz="1800" dirty="0" smtClean="0"/>
                <a:t> </a:t>
              </a:r>
              <a:endParaRPr lang="en-US" altLang="ja-JP" sz="1800" dirty="0" smtClean="0"/>
            </a:p>
            <a:p>
              <a:pPr algn="ctr"/>
              <a:r>
                <a:rPr kumimoji="1" lang="ja-JP" altLang="en-US" sz="4400" dirty="0"/>
                <a:t>超新星</a:t>
              </a:r>
              <a:r>
                <a:rPr kumimoji="1" lang="ja-JP" altLang="en-US" sz="4400" dirty="0" smtClean="0"/>
                <a:t>爆発</a:t>
              </a:r>
              <a:endParaRPr kumimoji="1" lang="en-US" altLang="ja-JP" sz="4400" dirty="0" smtClean="0"/>
            </a:p>
            <a:p>
              <a:pPr algn="ctr"/>
              <a:r>
                <a:rPr lang="ja-JP" altLang="en-US" sz="4400" dirty="0" smtClean="0"/>
                <a:t>ブラックホール</a:t>
              </a:r>
              <a:endParaRPr lang="en-US" altLang="ja-JP" sz="4400" dirty="0" smtClean="0"/>
            </a:p>
            <a:p>
              <a:pPr algn="ctr"/>
              <a:r>
                <a:rPr kumimoji="1" lang="ja-JP" altLang="en-US" sz="4400" dirty="0" smtClean="0"/>
                <a:t>中性子星</a:t>
              </a:r>
              <a:endParaRPr kumimoji="1" lang="ja-JP" altLang="en-US" sz="4400" dirty="0"/>
            </a:p>
          </p:txBody>
        </p:sp>
        <p:sp>
          <p:nvSpPr>
            <p:cNvPr id="147" name="テキスト ボックス 146"/>
            <p:cNvSpPr txBox="1"/>
            <p:nvPr/>
          </p:nvSpPr>
          <p:spPr>
            <a:xfrm>
              <a:off x="7812447" y="8389071"/>
              <a:ext cx="3122971" cy="7755969"/>
            </a:xfrm>
            <a:prstGeom prst="rect">
              <a:avLst/>
            </a:prstGeom>
            <a:noFill/>
          </p:spPr>
          <p:txBody>
            <a:bodyPr wrap="none" rtlCol="0">
              <a:spAutoFit/>
            </a:bodyPr>
            <a:lstStyle/>
            <a:p>
              <a:pPr algn="ctr"/>
              <a:r>
                <a:rPr kumimoji="1" lang="ja-JP" altLang="en-US" sz="4400" dirty="0" smtClean="0">
                  <a:effectLst>
                    <a:outerShdw blurRad="38100" dist="38100" dir="2700000" algn="tl">
                      <a:srgbClr val="000000">
                        <a:alpha val="43137"/>
                      </a:srgbClr>
                    </a:outerShdw>
                  </a:effectLst>
                </a:rPr>
                <a:t>光の種類</a:t>
              </a:r>
              <a:endParaRPr kumimoji="1" lang="en-US" altLang="ja-JP" sz="4400" dirty="0" smtClean="0">
                <a:effectLst>
                  <a:outerShdw blurRad="38100" dist="38100" dir="2700000" algn="tl">
                    <a:srgbClr val="000000">
                      <a:alpha val="43137"/>
                    </a:srgbClr>
                  </a:outerShdw>
                </a:effectLst>
              </a:endParaRPr>
            </a:p>
            <a:p>
              <a:pPr algn="ctr"/>
              <a:endParaRPr lang="en-US" altLang="ja-JP" sz="4400" dirty="0"/>
            </a:p>
            <a:p>
              <a:pPr algn="ctr"/>
              <a:r>
                <a:rPr kumimoji="1" lang="ja-JP" altLang="en-US" sz="4400" dirty="0" smtClean="0"/>
                <a:t>電波</a:t>
              </a:r>
              <a:endParaRPr kumimoji="1" lang="en-US" altLang="ja-JP" sz="4400" dirty="0" smtClean="0"/>
            </a:p>
            <a:p>
              <a:pPr algn="ctr"/>
              <a:endParaRPr kumimoji="1" lang="en-US" altLang="ja-JP" sz="4400" dirty="0" smtClean="0"/>
            </a:p>
            <a:p>
              <a:pPr algn="ctr"/>
              <a:r>
                <a:rPr lang="ja-JP" altLang="en-US" sz="4400" dirty="0" smtClean="0"/>
                <a:t>赤外線</a:t>
              </a:r>
              <a:endParaRPr lang="en-US" altLang="ja-JP" sz="4400" dirty="0" smtClean="0"/>
            </a:p>
            <a:p>
              <a:pPr algn="ctr"/>
              <a:r>
                <a:rPr kumimoji="1" lang="ja-JP" altLang="en-US" sz="4400" dirty="0" smtClean="0"/>
                <a:t>可視光</a:t>
              </a:r>
              <a:endParaRPr kumimoji="1" lang="en-US" altLang="ja-JP" sz="4400" dirty="0" smtClean="0"/>
            </a:p>
            <a:p>
              <a:pPr algn="ctr"/>
              <a:r>
                <a:rPr lang="ja-JP" altLang="en-US" sz="4400" dirty="0" smtClean="0"/>
                <a:t>紫外線</a:t>
              </a:r>
              <a:endParaRPr lang="en-US" altLang="ja-JP" sz="4400" dirty="0" smtClean="0"/>
            </a:p>
            <a:p>
              <a:pPr algn="ctr"/>
              <a:r>
                <a:rPr lang="ja-JP" altLang="en-US" sz="2000" dirty="0" smtClean="0"/>
                <a:t>　</a:t>
              </a:r>
              <a:endParaRPr lang="en-US" altLang="ja-JP" sz="2000" dirty="0" smtClean="0"/>
            </a:p>
            <a:p>
              <a:pPr algn="ctr"/>
              <a:r>
                <a:rPr kumimoji="1" lang="en-US" altLang="ja-JP" sz="4400" dirty="0" smtClean="0">
                  <a:latin typeface="Times New Roman" panose="02020603050405020304" pitchFamily="18" charset="0"/>
                  <a:cs typeface="Times New Roman" panose="02020603050405020304" pitchFamily="18" charset="0"/>
                </a:rPr>
                <a:t>X</a:t>
              </a:r>
              <a:r>
                <a:rPr kumimoji="1" lang="ja-JP" altLang="en-US" sz="4400" dirty="0" smtClean="0"/>
                <a:t>線</a:t>
              </a:r>
              <a:endParaRPr kumimoji="1" lang="en-US" altLang="ja-JP" sz="4400" dirty="0" smtClean="0"/>
            </a:p>
            <a:p>
              <a:pPr algn="ctr"/>
              <a:r>
                <a:rPr kumimoji="1" lang="en-US" altLang="ja-JP" sz="3200" dirty="0" smtClean="0"/>
                <a:t>(</a:t>
              </a:r>
              <a:r>
                <a:rPr kumimoji="1" lang="ja-JP" altLang="en-US" sz="3200" dirty="0" smtClean="0"/>
                <a:t>数百万～</a:t>
              </a:r>
              <a:endParaRPr kumimoji="1" lang="en-US" altLang="ja-JP" sz="3200" dirty="0" smtClean="0"/>
            </a:p>
            <a:p>
              <a:pPr algn="ctr"/>
              <a:r>
                <a:rPr lang="ja-JP" altLang="en-US" sz="3200" dirty="0"/>
                <a:t> </a:t>
              </a:r>
              <a:r>
                <a:rPr lang="ja-JP" altLang="en-US" sz="3200" dirty="0" smtClean="0"/>
                <a:t>         </a:t>
              </a:r>
              <a:r>
                <a:rPr kumimoji="1" lang="ja-JP" altLang="en-US" sz="3200" dirty="0" smtClean="0"/>
                <a:t>数千万 </a:t>
              </a:r>
              <a:r>
                <a:rPr kumimoji="1" lang="en-US" altLang="ja-JP" sz="3200" dirty="0" smtClean="0">
                  <a:latin typeface="Times" panose="02020603050405020304" pitchFamily="18" charset="0"/>
                  <a:cs typeface="Times" panose="02020603050405020304" pitchFamily="18" charset="0"/>
                </a:rPr>
                <a:t>[K]</a:t>
              </a:r>
              <a:r>
                <a:rPr kumimoji="1" lang="en-US" altLang="ja-JP" sz="3200" dirty="0" smtClean="0"/>
                <a:t>)</a:t>
              </a:r>
            </a:p>
            <a:p>
              <a:pPr algn="ctr"/>
              <a:r>
                <a:rPr kumimoji="1" lang="ja-JP" altLang="en-US" sz="1800" dirty="0" smtClean="0"/>
                <a:t> 　</a:t>
              </a:r>
              <a:endParaRPr kumimoji="1" lang="en-US" altLang="ja-JP" sz="1800" dirty="0" smtClean="0"/>
            </a:p>
            <a:p>
              <a:pPr algn="ctr"/>
              <a:r>
                <a:rPr lang="ja-JP" altLang="en-US" sz="4400" dirty="0" smtClean="0"/>
                <a:t>ガンマ線</a:t>
              </a:r>
              <a:endParaRPr kumimoji="1" lang="ja-JP" altLang="en-US" sz="4400" dirty="0"/>
            </a:p>
          </p:txBody>
        </p:sp>
      </p:grpSp>
      <p:sp>
        <p:nvSpPr>
          <p:cNvPr id="148" name="テキスト ボックス 147"/>
          <p:cNvSpPr txBox="1"/>
          <p:nvPr/>
        </p:nvSpPr>
        <p:spPr>
          <a:xfrm>
            <a:off x="1188543" y="12310348"/>
            <a:ext cx="3365024" cy="584775"/>
          </a:xfrm>
          <a:prstGeom prst="rect">
            <a:avLst/>
          </a:prstGeom>
          <a:noFill/>
        </p:spPr>
        <p:txBody>
          <a:bodyPr wrap="none" rtlCol="0">
            <a:spAutoFit/>
          </a:bodyPr>
          <a:lstStyle/>
          <a:p>
            <a:r>
              <a:rPr kumimoji="1" lang="ja-JP" altLang="en-US" sz="3200" dirty="0" smtClean="0"/>
              <a:t>光子のエネルギー</a:t>
            </a:r>
            <a:endParaRPr kumimoji="1" lang="ja-JP" altLang="en-US" sz="3200" dirty="0"/>
          </a:p>
        </p:txBody>
      </p:sp>
      <mc:AlternateContent xmlns:mc="http://schemas.openxmlformats.org/markup-compatibility/2006" xmlns:a14="http://schemas.microsoft.com/office/drawing/2010/main">
        <mc:Choice Requires="a14">
          <p:sp>
            <p:nvSpPr>
              <p:cNvPr id="149" name="テキスト ボックス 148"/>
              <p:cNvSpPr txBox="1"/>
              <p:nvPr/>
            </p:nvSpPr>
            <p:spPr>
              <a:xfrm>
                <a:off x="4500911" y="9950677"/>
                <a:ext cx="2255426" cy="8309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4800" b="0" i="1" smtClean="0">
                          <a:latin typeface="Cambria Math"/>
                        </a:rPr>
                        <m:t>𝐸</m:t>
                      </m:r>
                      <m:r>
                        <a:rPr lang="en-US" altLang="ja-JP" sz="4800" b="0" i="1" smtClean="0">
                          <a:latin typeface="Cambria Math"/>
                        </a:rPr>
                        <m:t>=</m:t>
                      </m:r>
                      <m:r>
                        <a:rPr lang="en-US" altLang="ja-JP" sz="4800" b="0" i="1" smtClean="0">
                          <a:latin typeface="Cambria Math"/>
                        </a:rPr>
                        <m:t>𝑘𝑇</m:t>
                      </m:r>
                    </m:oMath>
                  </m:oMathPara>
                </a14:m>
                <a:endParaRPr kumimoji="1" lang="ja-JP" altLang="en-US" sz="4800" dirty="0"/>
              </a:p>
            </p:txBody>
          </p:sp>
        </mc:Choice>
        <mc:Fallback xmlns="">
          <p:sp>
            <p:nvSpPr>
              <p:cNvPr id="149" name="テキスト ボックス 148"/>
              <p:cNvSpPr txBox="1">
                <a:spLocks noRot="1" noChangeAspect="1" noMove="1" noResize="1" noEditPoints="1" noAdjustHandles="1" noChangeArrowheads="1" noChangeShapeType="1" noTextEdit="1"/>
              </p:cNvSpPr>
              <p:nvPr/>
            </p:nvSpPr>
            <p:spPr>
              <a:xfrm>
                <a:off x="4500911" y="9950677"/>
                <a:ext cx="2255426" cy="830997"/>
              </a:xfrm>
              <a:prstGeom prst="rect">
                <a:avLst/>
              </a:prstGeom>
              <a:blipFill rotWithShape="1">
                <a:blip r:embed="rId29"/>
                <a:stretch>
                  <a:fillRect/>
                </a:stretch>
              </a:blipFill>
            </p:spPr>
            <p:txBody>
              <a:bodyPr/>
              <a:lstStyle/>
              <a:p>
                <a:r>
                  <a:rPr lang="ja-JP" altLang="en-US">
                    <a:noFill/>
                  </a:rPr>
                  <a:t> </a:t>
                </a:r>
              </a:p>
            </p:txBody>
          </p:sp>
        </mc:Fallback>
      </mc:AlternateContent>
      <p:sp>
        <p:nvSpPr>
          <p:cNvPr id="150" name="テキスト ボックス 149"/>
          <p:cNvSpPr txBox="1"/>
          <p:nvPr/>
        </p:nvSpPr>
        <p:spPr>
          <a:xfrm>
            <a:off x="1188543" y="10073787"/>
            <a:ext cx="3573414" cy="584775"/>
          </a:xfrm>
          <a:prstGeom prst="rect">
            <a:avLst/>
          </a:prstGeom>
          <a:noFill/>
        </p:spPr>
        <p:txBody>
          <a:bodyPr wrap="none" rtlCol="0">
            <a:spAutoFit/>
          </a:bodyPr>
          <a:lstStyle/>
          <a:p>
            <a:r>
              <a:rPr lang="en-US" altLang="ja-JP" sz="3200" dirty="0">
                <a:latin typeface="Times" panose="02020603050405020304" pitchFamily="18" charset="0"/>
                <a:cs typeface="Times" panose="02020603050405020304" pitchFamily="18" charset="0"/>
              </a:rPr>
              <a:t>1</a:t>
            </a:r>
            <a:r>
              <a:rPr lang="ja-JP" altLang="en-US" sz="3200" dirty="0"/>
              <a:t>粒子</a:t>
            </a:r>
            <a:r>
              <a:rPr kumimoji="1" lang="ja-JP" altLang="en-US" sz="3200" dirty="0" smtClean="0"/>
              <a:t>のエネルギー</a:t>
            </a:r>
            <a:endParaRPr kumimoji="1" lang="ja-JP" altLang="en-US" sz="3200" dirty="0"/>
          </a:p>
        </p:txBody>
      </p:sp>
      <p:cxnSp>
        <p:nvCxnSpPr>
          <p:cNvPr id="151" name="直線コネクタ 150"/>
          <p:cNvCxnSpPr/>
          <p:nvPr/>
        </p:nvCxnSpPr>
        <p:spPr>
          <a:xfrm>
            <a:off x="7813278" y="7614826"/>
            <a:ext cx="1" cy="80287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p:cNvCxnSpPr/>
          <p:nvPr/>
        </p:nvCxnSpPr>
        <p:spPr>
          <a:xfrm>
            <a:off x="10909623" y="7614826"/>
            <a:ext cx="0" cy="7986985"/>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60" name="右カーブ矢印 159"/>
          <p:cNvSpPr/>
          <p:nvPr/>
        </p:nvSpPr>
        <p:spPr>
          <a:xfrm>
            <a:off x="5685867" y="18901015"/>
            <a:ext cx="975284" cy="967396"/>
          </a:xfrm>
          <a:prstGeom prst="curvedRightArrow">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1" name="右カーブ矢印 160"/>
          <p:cNvSpPr/>
          <p:nvPr/>
        </p:nvSpPr>
        <p:spPr>
          <a:xfrm rot="11016336">
            <a:off x="8314157" y="18901015"/>
            <a:ext cx="975284" cy="967396"/>
          </a:xfrm>
          <a:prstGeom prst="curvedRightArrow">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3" name="正方形/長方形 162"/>
          <p:cNvSpPr/>
          <p:nvPr/>
        </p:nvSpPr>
        <p:spPr>
          <a:xfrm>
            <a:off x="144215" y="2764212"/>
            <a:ext cx="29991544" cy="3302346"/>
          </a:xfrm>
          <a:prstGeom prst="rect">
            <a:avLst/>
          </a:prstGeom>
          <a:solidFill>
            <a:srgbClr val="D1F3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dirty="0"/>
          </a:p>
        </p:txBody>
      </p:sp>
      <p:sp>
        <p:nvSpPr>
          <p:cNvPr id="164" name="テキスト ボックス 163"/>
          <p:cNvSpPr txBox="1"/>
          <p:nvPr/>
        </p:nvSpPr>
        <p:spPr>
          <a:xfrm>
            <a:off x="341265" y="3053757"/>
            <a:ext cx="29650279" cy="2868785"/>
          </a:xfrm>
          <a:prstGeom prst="rect">
            <a:avLst/>
          </a:prstGeom>
          <a:solidFill>
            <a:srgbClr val="F3FCFF"/>
          </a:solidFill>
        </p:spPr>
        <p:txBody>
          <a:bodyPr wrap="square" lIns="97841" tIns="48920" rIns="97841" bIns="48920" rtlCol="0">
            <a:spAutoFit/>
          </a:bodyPr>
          <a:lstStyle/>
          <a:p>
            <a:r>
              <a:rPr lang="ja-JP" altLang="en-US" sz="3600" dirty="0"/>
              <a:t>　ブラックホールとは光さえも脱出することの出来ない強力な重力を持つ天体のことである。情報を持ったものが何一つ外に出られない</a:t>
            </a:r>
            <a:r>
              <a:rPr lang="ja-JP" altLang="en-US" sz="3600" dirty="0" smtClean="0"/>
              <a:t>ためブラックホール</a:t>
            </a:r>
            <a:r>
              <a:rPr lang="ja-JP" altLang="en-US" sz="3600" dirty="0"/>
              <a:t>そのものを観測することは出来ない。そこ</a:t>
            </a:r>
            <a:r>
              <a:rPr lang="ja-JP" altLang="en-US" sz="3600" dirty="0" smtClean="0"/>
              <a:t>でブラックホールに</a:t>
            </a:r>
            <a:r>
              <a:rPr lang="ja-JP" altLang="en-US" sz="3600" dirty="0"/>
              <a:t>落ちる物質から発せられる</a:t>
            </a:r>
            <a:r>
              <a:rPr lang="en-US" altLang="ja-JP" sz="3600" dirty="0">
                <a:latin typeface="Times New Roman" panose="02020603050405020304" pitchFamily="18" charset="0"/>
                <a:cs typeface="Times New Roman" panose="02020603050405020304" pitchFamily="18" charset="0"/>
              </a:rPr>
              <a:t>X</a:t>
            </a:r>
            <a:r>
              <a:rPr lang="ja-JP" altLang="en-US" sz="3600" dirty="0"/>
              <a:t>線を捉えること</a:t>
            </a:r>
            <a:r>
              <a:rPr lang="ja-JP" altLang="en-US" sz="3600" dirty="0" smtClean="0"/>
              <a:t>で研究</a:t>
            </a:r>
            <a:r>
              <a:rPr lang="ja-JP" altLang="en-US" sz="3600" dirty="0"/>
              <a:t>が行われている。すなわち、</a:t>
            </a:r>
            <a:r>
              <a:rPr lang="en-US" altLang="ja-JP" sz="3600" dirty="0">
                <a:latin typeface="Times New Roman" panose="02020603050405020304" pitchFamily="18" charset="0"/>
                <a:cs typeface="Times New Roman" panose="02020603050405020304" pitchFamily="18" charset="0"/>
              </a:rPr>
              <a:t>X</a:t>
            </a:r>
            <a:r>
              <a:rPr lang="ja-JP" altLang="en-US" sz="3600" dirty="0"/>
              <a:t>線のスペクトルを解析すること</a:t>
            </a:r>
            <a:r>
              <a:rPr lang="ja-JP" altLang="en-US" sz="3600" dirty="0" smtClean="0"/>
              <a:t>でブラックホール周辺に出来る降着円盤の内縁温度・内縁</a:t>
            </a:r>
            <a:r>
              <a:rPr lang="ja-JP" altLang="en-US" sz="3600" dirty="0"/>
              <a:t>半径・シュバルツシルト半径</a:t>
            </a:r>
            <a:r>
              <a:rPr lang="ja-JP" altLang="en-US" sz="3600" dirty="0" smtClean="0"/>
              <a:t>・質量</a:t>
            </a:r>
            <a:r>
              <a:rPr lang="ja-JP" altLang="en-US" sz="3600" dirty="0"/>
              <a:t>を求めることができる。</a:t>
            </a:r>
            <a:endParaRPr lang="en-US" altLang="ja-JP" sz="3600" dirty="0"/>
          </a:p>
          <a:p>
            <a:r>
              <a:rPr lang="ja-JP" altLang="en-US" sz="3600" dirty="0"/>
              <a:t>　</a:t>
            </a:r>
            <a:r>
              <a:rPr lang="ja-JP" altLang="en-US" sz="3600" dirty="0" smtClean="0"/>
              <a:t>本研究では</a:t>
            </a:r>
            <a:r>
              <a:rPr lang="en-US" altLang="ja-JP" sz="3600" dirty="0" smtClean="0">
                <a:latin typeface="Times New Roman" panose="02020603050405020304" pitchFamily="18" charset="0"/>
                <a:cs typeface="Times New Roman" panose="02020603050405020304" pitchFamily="18" charset="0"/>
              </a:rPr>
              <a:t>XMM-Newton</a:t>
            </a:r>
            <a:r>
              <a:rPr lang="ja-JP" altLang="en-US" sz="3600" dirty="0" smtClean="0"/>
              <a:t>衛星の観測データを用いて、渦巻き</a:t>
            </a:r>
            <a:r>
              <a:rPr lang="ja-JP" altLang="en-US" sz="3600" dirty="0"/>
              <a:t>銀河</a:t>
            </a:r>
            <a:r>
              <a:rPr lang="en-US" altLang="ja-JP" sz="3600" dirty="0">
                <a:latin typeface="Times New Roman" panose="02020603050405020304" pitchFamily="18" charset="0"/>
                <a:cs typeface="Times New Roman" panose="02020603050405020304" pitchFamily="18" charset="0"/>
              </a:rPr>
              <a:t>NGC6946</a:t>
            </a:r>
            <a:r>
              <a:rPr lang="ja-JP" altLang="en-US" sz="3600" dirty="0" err="1"/>
              <a:t>の</a:t>
            </a:r>
            <a:r>
              <a:rPr lang="ja-JP" altLang="en-US" sz="3600" dirty="0" err="1" smtClean="0"/>
              <a:t>超</a:t>
            </a:r>
            <a:r>
              <a:rPr lang="ja-JP" altLang="en-US" sz="3600" dirty="0" smtClean="0"/>
              <a:t>大光度</a:t>
            </a:r>
            <a:r>
              <a:rPr lang="en-US" altLang="ja-JP" sz="3600" dirty="0">
                <a:latin typeface="+mn-ea"/>
              </a:rPr>
              <a:t>X</a:t>
            </a:r>
            <a:r>
              <a:rPr lang="ja-JP" altLang="en-US" sz="3600" dirty="0">
                <a:latin typeface="+mn-ea"/>
              </a:rPr>
              <a:t>線</a:t>
            </a:r>
            <a:r>
              <a:rPr lang="ja-JP" altLang="en-US" sz="3600" dirty="0"/>
              <a:t>源の質量をスペクトル解析から求め、標準的なブラックホール候補天体である</a:t>
            </a:r>
            <a:r>
              <a:rPr lang="en-US" altLang="ja-JP" sz="3600" dirty="0">
                <a:latin typeface="Times New Roman" panose="02020603050405020304" pitchFamily="18" charset="0"/>
                <a:cs typeface="Times New Roman" panose="02020603050405020304" pitchFamily="18" charset="0"/>
              </a:rPr>
              <a:t>LMC X-3</a:t>
            </a:r>
            <a:r>
              <a:rPr lang="ja-JP" altLang="en-US" sz="3600" dirty="0">
                <a:latin typeface="+mn-ea"/>
              </a:rPr>
              <a:t>と</a:t>
            </a:r>
            <a:r>
              <a:rPr lang="ja-JP" altLang="en-US" sz="3600" dirty="0"/>
              <a:t>比較した。</a:t>
            </a:r>
            <a:endParaRPr lang="en-US" altLang="ja-JP" sz="3600" dirty="0"/>
          </a:p>
        </p:txBody>
      </p:sp>
      <p:sp>
        <p:nvSpPr>
          <p:cNvPr id="17" name="角丸四角形 16"/>
          <p:cNvSpPr/>
          <p:nvPr/>
        </p:nvSpPr>
        <p:spPr>
          <a:xfrm>
            <a:off x="13807987" y="1932570"/>
            <a:ext cx="2664000" cy="1044000"/>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200" b="1" dirty="0" smtClean="0">
                <a:solidFill>
                  <a:schemeClr val="tx1"/>
                </a:solidFill>
              </a:rPr>
              <a:t>概要</a:t>
            </a:r>
            <a:endParaRPr kumimoji="1" lang="ja-JP" altLang="en-US" sz="7200" b="1" dirty="0">
              <a:solidFill>
                <a:schemeClr val="tx1"/>
              </a:solidFill>
            </a:endParaRPr>
          </a:p>
        </p:txBody>
      </p:sp>
      <p:sp>
        <p:nvSpPr>
          <p:cNvPr id="166" name="右矢印 165"/>
          <p:cNvSpPr/>
          <p:nvPr/>
        </p:nvSpPr>
        <p:spPr>
          <a:xfrm rot="14690280">
            <a:off x="4755669" y="17684467"/>
            <a:ext cx="1909713" cy="985776"/>
          </a:xfrm>
          <a:prstGeom prst="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spcCol="0" rtlCol="0" anchor="ctr"/>
          <a:lstStyle/>
          <a:p>
            <a:pPr algn="ctr"/>
            <a:endParaRPr kumimoji="1" lang="ja-JP" altLang="en-US"/>
          </a:p>
        </p:txBody>
      </p:sp>
      <p:sp>
        <p:nvSpPr>
          <p:cNvPr id="167" name="テキスト ボックス 166"/>
          <p:cNvSpPr txBox="1"/>
          <p:nvPr/>
        </p:nvSpPr>
        <p:spPr>
          <a:xfrm>
            <a:off x="3185848" y="17291206"/>
            <a:ext cx="2323175" cy="1391457"/>
          </a:xfrm>
          <a:prstGeom prst="rect">
            <a:avLst/>
          </a:prstGeom>
          <a:noFill/>
        </p:spPr>
        <p:txBody>
          <a:bodyPr wrap="none" lIns="97841" tIns="48920" rIns="97841" bIns="48920" rtlCol="0">
            <a:spAutoFit/>
          </a:bodyPr>
          <a:lstStyle/>
          <a:p>
            <a:pPr algn="ctr"/>
            <a:r>
              <a:rPr lang="en-US" altLang="ja-JP" sz="4800" b="1" dirty="0">
                <a:solidFill>
                  <a:srgbClr val="FFFF00"/>
                </a:solidFill>
                <a:latin typeface="Times New Roman" panose="02020603050405020304" pitchFamily="18" charset="0"/>
                <a:cs typeface="Times New Roman" panose="02020603050405020304" pitchFamily="18" charset="0"/>
              </a:rPr>
              <a:t>X</a:t>
            </a:r>
            <a:r>
              <a:rPr lang="ja-JP" altLang="en-US" sz="4800" b="1" dirty="0">
                <a:solidFill>
                  <a:srgbClr val="FFFF00"/>
                </a:solidFill>
              </a:rPr>
              <a:t>線</a:t>
            </a:r>
            <a:endParaRPr lang="en-US" altLang="ja-JP" sz="4800" b="1" dirty="0">
              <a:solidFill>
                <a:srgbClr val="FFFF00"/>
              </a:solidFill>
            </a:endParaRPr>
          </a:p>
          <a:p>
            <a:pPr algn="ctr"/>
            <a:r>
              <a:rPr lang="en-US" altLang="ja-JP" sz="3600" dirty="0">
                <a:solidFill>
                  <a:srgbClr val="FFFF00"/>
                </a:solidFill>
              </a:rPr>
              <a:t>(</a:t>
            </a:r>
            <a:r>
              <a:rPr lang="ja-JP" altLang="en-US" sz="3600" dirty="0">
                <a:solidFill>
                  <a:srgbClr val="FFFF00"/>
                </a:solidFill>
              </a:rPr>
              <a:t>黒体放射</a:t>
            </a:r>
            <a:r>
              <a:rPr lang="en-US" altLang="ja-JP" sz="3600" dirty="0">
                <a:solidFill>
                  <a:srgbClr val="FFFF00"/>
                </a:solidFill>
              </a:rPr>
              <a:t>)</a:t>
            </a:r>
            <a:endParaRPr lang="ja-JP" altLang="en-US" sz="3600" dirty="0">
              <a:solidFill>
                <a:srgbClr val="FFFF00"/>
              </a:solidFill>
            </a:endParaRPr>
          </a:p>
        </p:txBody>
      </p:sp>
      <p:sp>
        <p:nvSpPr>
          <p:cNvPr id="168" name="円/楕円 167"/>
          <p:cNvSpPr/>
          <p:nvPr/>
        </p:nvSpPr>
        <p:spPr>
          <a:xfrm>
            <a:off x="7372727" y="19202997"/>
            <a:ext cx="360474" cy="36343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spcCol="0" rtlCol="0" anchor="ctr"/>
          <a:lstStyle/>
          <a:p>
            <a:pPr algn="ctr"/>
            <a:endParaRPr kumimoji="1" lang="ja-JP" altLang="en-US"/>
          </a:p>
        </p:txBody>
      </p:sp>
      <p:cxnSp>
        <p:nvCxnSpPr>
          <p:cNvPr id="169" name="直線矢印コネクタ 168"/>
          <p:cNvCxnSpPr/>
          <p:nvPr/>
        </p:nvCxnSpPr>
        <p:spPr>
          <a:xfrm flipH="1">
            <a:off x="4785922" y="19411671"/>
            <a:ext cx="2721217" cy="336407"/>
          </a:xfrm>
          <a:prstGeom prst="straightConnector1">
            <a:avLst/>
          </a:prstGeom>
          <a:ln>
            <a:solidFill>
              <a:schemeClr val="bg1"/>
            </a:solidFill>
            <a:headEnd type="arrow" w="med" len="med"/>
            <a:tailEnd type="none" w="lg" len="lg"/>
          </a:ln>
        </p:spPr>
        <p:style>
          <a:lnRef idx="1">
            <a:schemeClr val="accent1"/>
          </a:lnRef>
          <a:fillRef idx="0">
            <a:schemeClr val="accent1"/>
          </a:fillRef>
          <a:effectRef idx="0">
            <a:schemeClr val="accent1"/>
          </a:effectRef>
          <a:fontRef idx="minor">
            <a:schemeClr val="tx1"/>
          </a:fontRef>
        </p:style>
      </p:cxnSp>
      <p:sp>
        <p:nvSpPr>
          <p:cNvPr id="170" name="テキスト ボックス 169"/>
          <p:cNvSpPr txBox="1"/>
          <p:nvPr/>
        </p:nvSpPr>
        <p:spPr>
          <a:xfrm>
            <a:off x="1836615" y="19499460"/>
            <a:ext cx="3200735" cy="700603"/>
          </a:xfrm>
          <a:prstGeom prst="rect">
            <a:avLst/>
          </a:prstGeom>
          <a:noFill/>
        </p:spPr>
        <p:txBody>
          <a:bodyPr wrap="none" lIns="97841" tIns="48920" rIns="97841" bIns="48920" rtlCol="0">
            <a:spAutoFit/>
          </a:bodyPr>
          <a:lstStyle/>
          <a:p>
            <a:r>
              <a:rPr lang="ja-JP" altLang="en-US" sz="3800" b="1" dirty="0">
                <a:solidFill>
                  <a:schemeClr val="bg1"/>
                </a:solidFill>
              </a:rPr>
              <a:t>ブラックホール</a:t>
            </a:r>
          </a:p>
        </p:txBody>
      </p:sp>
      <p:sp>
        <p:nvSpPr>
          <p:cNvPr id="172" name="テキスト ボックス 171"/>
          <p:cNvSpPr txBox="1"/>
          <p:nvPr/>
        </p:nvSpPr>
        <p:spPr>
          <a:xfrm>
            <a:off x="11179547" y="18125767"/>
            <a:ext cx="800219" cy="1118255"/>
          </a:xfrm>
          <a:prstGeom prst="rect">
            <a:avLst/>
          </a:prstGeom>
          <a:noFill/>
        </p:spPr>
        <p:txBody>
          <a:bodyPr vert="eaVert" wrap="none" rtlCol="0">
            <a:spAutoFit/>
          </a:bodyPr>
          <a:lstStyle/>
          <a:p>
            <a:r>
              <a:rPr kumimoji="1" lang="ja-JP" altLang="en-US" sz="4000" dirty="0" smtClean="0"/>
              <a:t>伴星</a:t>
            </a:r>
            <a:endParaRPr kumimoji="1" lang="ja-JP" altLang="en-US" sz="4000" dirty="0"/>
          </a:p>
        </p:txBody>
      </p:sp>
      <p:cxnSp>
        <p:nvCxnSpPr>
          <p:cNvPr id="67" name="直線矢印コネクタ 66"/>
          <p:cNvCxnSpPr/>
          <p:nvPr/>
        </p:nvCxnSpPr>
        <p:spPr>
          <a:xfrm>
            <a:off x="6916355" y="26465398"/>
            <a:ext cx="18768" cy="536552"/>
          </a:xfrm>
          <a:prstGeom prst="straightConnector1">
            <a:avLst/>
          </a:prstGeom>
          <a:ln w="38100">
            <a:solidFill>
              <a:schemeClr val="bg1"/>
            </a:solidFill>
            <a:headEnd w="med" len="sm"/>
            <a:tailEnd type="arrow" w="med" len="sm"/>
          </a:ln>
        </p:spPr>
        <p:style>
          <a:lnRef idx="1">
            <a:schemeClr val="accent1"/>
          </a:lnRef>
          <a:fillRef idx="0">
            <a:schemeClr val="accent1"/>
          </a:fillRef>
          <a:effectRef idx="0">
            <a:schemeClr val="accent1"/>
          </a:effectRef>
          <a:fontRef idx="minor">
            <a:schemeClr val="tx1"/>
          </a:fontRef>
        </p:style>
      </p:cxnSp>
      <p:sp>
        <p:nvSpPr>
          <p:cNvPr id="188" name="角丸四角形 187"/>
          <p:cNvSpPr/>
          <p:nvPr/>
        </p:nvSpPr>
        <p:spPr>
          <a:xfrm>
            <a:off x="681187" y="34437710"/>
            <a:ext cx="5183529" cy="828000"/>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r>
              <a:rPr lang="ja-JP" altLang="en-US" sz="5400" b="1" dirty="0">
                <a:solidFill>
                  <a:srgbClr val="FF0000"/>
                </a:solidFill>
              </a:rPr>
              <a:t>スペクトル解析</a:t>
            </a:r>
          </a:p>
        </p:txBody>
      </p:sp>
      <p:sp>
        <p:nvSpPr>
          <p:cNvPr id="191" name="正方形/長方形 190"/>
          <p:cNvSpPr/>
          <p:nvPr/>
        </p:nvSpPr>
        <p:spPr>
          <a:xfrm>
            <a:off x="6756337" y="35042384"/>
            <a:ext cx="7127951" cy="529683"/>
          </a:xfrm>
          <a:prstGeom prst="rect">
            <a:avLst/>
          </a:prstGeom>
        </p:spPr>
        <p:txBody>
          <a:bodyPr wrap="square" lIns="97841" tIns="48920" rIns="97841" bIns="48920">
            <a:spAutoFit/>
          </a:bodyPr>
          <a:lstStyle/>
          <a:p>
            <a:r>
              <a:rPr lang="en-US" altLang="ja-JP" sz="2800" dirty="0"/>
              <a:t>(</a:t>
            </a:r>
            <a:r>
              <a:rPr lang="ja-JP" altLang="en-US" sz="2800" dirty="0"/>
              <a:t>回転していない</a:t>
            </a:r>
            <a:r>
              <a:rPr lang="ja-JP" altLang="en-US" sz="2800" dirty="0" smtClean="0"/>
              <a:t>、</a:t>
            </a:r>
            <a:r>
              <a:rPr lang="ja-JP" altLang="en-US" sz="2800" dirty="0"/>
              <a:t>円盤が</a:t>
            </a:r>
            <a:r>
              <a:rPr lang="ja-JP" altLang="en-US" sz="2800" dirty="0" smtClean="0"/>
              <a:t>光学的に厚い、</a:t>
            </a:r>
            <a:r>
              <a:rPr lang="ja-JP" altLang="en-US" sz="2800" dirty="0"/>
              <a:t>など</a:t>
            </a:r>
            <a:r>
              <a:rPr lang="en-US" altLang="ja-JP" sz="2800" dirty="0"/>
              <a:t>)</a:t>
            </a:r>
            <a:endParaRPr lang="ja-JP" altLang="en-US" sz="2800" dirty="0"/>
          </a:p>
        </p:txBody>
      </p:sp>
      <p:cxnSp>
        <p:nvCxnSpPr>
          <p:cNvPr id="192" name="直線矢印コネクタ 191"/>
          <p:cNvCxnSpPr/>
          <p:nvPr/>
        </p:nvCxnSpPr>
        <p:spPr>
          <a:xfrm flipH="1">
            <a:off x="2748279" y="35341618"/>
            <a:ext cx="3996373" cy="380453"/>
          </a:xfrm>
          <a:prstGeom prst="straightConnector1">
            <a:avLst/>
          </a:prstGeom>
          <a:ln w="22225">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3" name="テキスト ボックス 192"/>
              <p:cNvSpPr txBox="1"/>
              <p:nvPr/>
            </p:nvSpPr>
            <p:spPr>
              <a:xfrm>
                <a:off x="7135278" y="37990097"/>
                <a:ext cx="1019933" cy="1114458"/>
              </a:xfrm>
              <a:prstGeom prst="rect">
                <a:avLst/>
              </a:prstGeom>
              <a:noFill/>
            </p:spPr>
            <p:txBody>
              <a:bodyPr wrap="none" lIns="97841" tIns="48920" rIns="97841" bIns="48920" rtlCol="0">
                <a:spAutoFit/>
              </a:bodyPr>
              <a:lstStyle/>
              <a:p>
                <a:pPr/>
                <a14:m>
                  <m:oMathPara xmlns:m="http://schemas.openxmlformats.org/officeDocument/2006/math">
                    <m:oMathParaPr>
                      <m:jc m:val="centerGroup"/>
                    </m:oMathParaPr>
                    <m:oMath xmlns:m="http://schemas.openxmlformats.org/officeDocument/2006/math">
                      <m:r>
                        <a:rPr lang="en-US" altLang="ja-JP" sz="6600" i="1">
                          <a:latin typeface="Cambria Math"/>
                        </a:rPr>
                        <m:t>+</m:t>
                      </m:r>
                    </m:oMath>
                  </m:oMathPara>
                </a14:m>
                <a:endParaRPr lang="ja-JP" altLang="en-US" sz="6600" dirty="0"/>
              </a:p>
            </p:txBody>
          </p:sp>
        </mc:Choice>
        <mc:Fallback xmlns="">
          <p:sp>
            <p:nvSpPr>
              <p:cNvPr id="193" name="テキスト ボックス 192"/>
              <p:cNvSpPr txBox="1">
                <a:spLocks noRot="1" noChangeAspect="1" noMove="1" noResize="1" noEditPoints="1" noAdjustHandles="1" noChangeArrowheads="1" noChangeShapeType="1" noTextEdit="1"/>
              </p:cNvSpPr>
              <p:nvPr/>
            </p:nvSpPr>
            <p:spPr>
              <a:xfrm>
                <a:off x="7135278" y="37990097"/>
                <a:ext cx="1019933" cy="1114458"/>
              </a:xfrm>
              <a:prstGeom prst="rect">
                <a:avLst/>
              </a:prstGeom>
              <a:blipFill rotWithShape="1">
                <a:blip r:embed="rId30"/>
                <a:stretch>
                  <a:fillRect/>
                </a:stretch>
              </a:blipFill>
            </p:spPr>
            <p:txBody>
              <a:bodyPr/>
              <a:lstStyle/>
              <a:p>
                <a:r>
                  <a:rPr lang="ja-JP" altLang="en-US">
                    <a:noFill/>
                  </a:rPr>
                  <a:t> </a:t>
                </a:r>
              </a:p>
            </p:txBody>
          </p:sp>
        </mc:Fallback>
      </mc:AlternateContent>
      <p:sp>
        <p:nvSpPr>
          <p:cNvPr id="206" name="正方形/長方形 205"/>
          <p:cNvSpPr/>
          <p:nvPr/>
        </p:nvSpPr>
        <p:spPr>
          <a:xfrm>
            <a:off x="6293955" y="36076123"/>
            <a:ext cx="5184867" cy="165947"/>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533" tIns="42766" rIns="85533" bIns="42766" rtlCol="0" anchor="ctr"/>
          <a:lstStyle/>
          <a:p>
            <a:pPr algn="ctr"/>
            <a:endParaRPr kumimoji="1" lang="ja-JP" altLang="en-US"/>
          </a:p>
        </p:txBody>
      </p:sp>
      <p:sp>
        <p:nvSpPr>
          <p:cNvPr id="211" name="テキスト ボックス 210"/>
          <p:cNvSpPr txBox="1"/>
          <p:nvPr/>
        </p:nvSpPr>
        <p:spPr>
          <a:xfrm>
            <a:off x="15265895" y="15548282"/>
            <a:ext cx="3141638" cy="828000"/>
          </a:xfrm>
          <a:prstGeom prst="rect">
            <a:avLst/>
          </a:prstGeom>
          <a:solidFill>
            <a:srgbClr val="F3FCFF"/>
          </a:solidFill>
        </p:spPr>
        <p:txBody>
          <a:bodyPr wrap="square" lIns="97841" tIns="48920" rIns="97841" bIns="48920" rtlCol="0">
            <a:spAutoFit/>
          </a:bodyPr>
          <a:lstStyle/>
          <a:p>
            <a:r>
              <a:rPr lang="en-US" altLang="ja-JP" sz="5400" b="1" dirty="0">
                <a:latin typeface="Times New Roman" panose="02020603050405020304" pitchFamily="18" charset="0"/>
                <a:cs typeface="Times New Roman" panose="02020603050405020304" pitchFamily="18" charset="0"/>
              </a:rPr>
              <a:t>LMC X-3</a:t>
            </a:r>
            <a:endParaRPr lang="ja-JP" altLang="en-US" sz="5400" b="1" dirty="0">
              <a:latin typeface="Times New Roman" panose="02020603050405020304" pitchFamily="18" charset="0"/>
              <a:cs typeface="Times New Roman" panose="02020603050405020304" pitchFamily="18" charset="0"/>
            </a:endParaRPr>
          </a:p>
        </p:txBody>
      </p:sp>
      <p:sp>
        <p:nvSpPr>
          <p:cNvPr id="212" name="テキスト ボックス 211"/>
          <p:cNvSpPr txBox="1"/>
          <p:nvPr/>
        </p:nvSpPr>
        <p:spPr>
          <a:xfrm>
            <a:off x="25466182" y="15545224"/>
            <a:ext cx="4417337" cy="828000"/>
          </a:xfrm>
          <a:prstGeom prst="rect">
            <a:avLst/>
          </a:prstGeom>
          <a:solidFill>
            <a:srgbClr val="F3FCFF"/>
          </a:solidFill>
        </p:spPr>
        <p:txBody>
          <a:bodyPr wrap="square" lIns="97841" tIns="48920" rIns="97841" bIns="48920" rtlCol="0">
            <a:spAutoFit/>
          </a:bodyPr>
          <a:lstStyle/>
          <a:p>
            <a:r>
              <a:rPr lang="en-US" altLang="ja-JP" sz="5400" b="1" dirty="0">
                <a:latin typeface="Times New Roman" panose="02020603050405020304" pitchFamily="18" charset="0"/>
                <a:cs typeface="Times New Roman" panose="02020603050405020304" pitchFamily="18" charset="0"/>
              </a:rPr>
              <a:t>NGC6946</a:t>
            </a:r>
            <a:r>
              <a:rPr lang="ja-JP" altLang="en-US" sz="5400" b="1" dirty="0">
                <a:latin typeface="Times New Roman" panose="02020603050405020304" pitchFamily="18" charset="0"/>
                <a:cs typeface="Times New Roman" panose="02020603050405020304" pitchFamily="18" charset="0"/>
              </a:rPr>
              <a:t> </a:t>
            </a:r>
            <a:r>
              <a:rPr lang="en-US" altLang="ja-JP" sz="5400" b="1" dirty="0">
                <a:latin typeface="Times New Roman" panose="02020603050405020304" pitchFamily="18" charset="0"/>
                <a:cs typeface="Times New Roman" panose="02020603050405020304" pitchFamily="18" charset="0"/>
              </a:rPr>
              <a:t>X-1</a:t>
            </a:r>
            <a:endParaRPr lang="ja-JP" altLang="en-US" sz="5400" b="1" dirty="0">
              <a:latin typeface="Times New Roman" panose="02020603050405020304" pitchFamily="18" charset="0"/>
              <a:cs typeface="Times New Roman" panose="02020603050405020304" pitchFamily="18" charset="0"/>
            </a:endParaRPr>
          </a:p>
        </p:txBody>
      </p:sp>
      <p:sp>
        <p:nvSpPr>
          <p:cNvPr id="213" name="テキスト ボックス 212"/>
          <p:cNvSpPr txBox="1"/>
          <p:nvPr/>
        </p:nvSpPr>
        <p:spPr>
          <a:xfrm>
            <a:off x="15265895" y="16547626"/>
            <a:ext cx="6802449" cy="1760789"/>
          </a:xfrm>
          <a:prstGeom prst="rect">
            <a:avLst/>
          </a:prstGeom>
          <a:solidFill>
            <a:srgbClr val="F3FCFF"/>
          </a:solidFill>
        </p:spPr>
        <p:txBody>
          <a:bodyPr wrap="square" lIns="97841" tIns="48920" rIns="97841" bIns="48920" rtlCol="0">
            <a:spAutoFit/>
          </a:bodyPr>
          <a:lstStyle/>
          <a:p>
            <a:r>
              <a:rPr lang="ja-JP" altLang="en-US" sz="3600" dirty="0"/>
              <a:t>標準的な放射モデルで再現</a:t>
            </a:r>
            <a:r>
              <a:rPr lang="ja-JP" altLang="en-US" sz="3600" dirty="0" smtClean="0"/>
              <a:t>できる</a:t>
            </a:r>
            <a:endParaRPr lang="en-US" altLang="ja-JP" sz="3600" dirty="0" smtClean="0"/>
          </a:p>
          <a:p>
            <a:r>
              <a:rPr lang="ja-JP" altLang="en-US" sz="3600" dirty="0" smtClean="0"/>
              <a:t>ブラックホール</a:t>
            </a:r>
            <a:r>
              <a:rPr lang="ja-JP" altLang="en-US" sz="3600" dirty="0"/>
              <a:t>候補天体</a:t>
            </a:r>
            <a:endParaRPr lang="en-US" altLang="ja-JP" sz="3600" dirty="0"/>
          </a:p>
          <a:p>
            <a:r>
              <a:rPr lang="ja-JP" altLang="en-US" sz="3600" dirty="0"/>
              <a:t>地球との距離は約</a:t>
            </a:r>
            <a:r>
              <a:rPr lang="en-US" altLang="ja-JP" sz="3600" dirty="0">
                <a:latin typeface="Times" panose="02020603050405020304" pitchFamily="18" charset="0"/>
                <a:cs typeface="Times" panose="02020603050405020304" pitchFamily="18" charset="0"/>
              </a:rPr>
              <a:t>16</a:t>
            </a:r>
            <a:r>
              <a:rPr lang="ja-JP" altLang="en-US" sz="3600" dirty="0"/>
              <a:t>万光年</a:t>
            </a:r>
          </a:p>
        </p:txBody>
      </p:sp>
      <p:sp>
        <p:nvSpPr>
          <p:cNvPr id="214" name="テキスト ボックス 213"/>
          <p:cNvSpPr txBox="1"/>
          <p:nvPr/>
        </p:nvSpPr>
        <p:spPr>
          <a:xfrm>
            <a:off x="24054163" y="17101624"/>
            <a:ext cx="5829355" cy="1206791"/>
          </a:xfrm>
          <a:prstGeom prst="rect">
            <a:avLst/>
          </a:prstGeom>
          <a:solidFill>
            <a:srgbClr val="F3FCFF"/>
          </a:solidFill>
        </p:spPr>
        <p:txBody>
          <a:bodyPr wrap="square" lIns="97841" tIns="48920" rIns="97841" bIns="48920" rtlCol="0">
            <a:spAutoFit/>
          </a:bodyPr>
          <a:lstStyle/>
          <a:p>
            <a:pPr algn="r"/>
            <a:r>
              <a:rPr lang="ja-JP" altLang="en-US" sz="3600" dirty="0" smtClean="0"/>
              <a:t>超大光度</a:t>
            </a:r>
            <a:r>
              <a:rPr lang="en-US" altLang="ja-JP" sz="3600" dirty="0">
                <a:latin typeface="Times New Roman" panose="02020603050405020304" pitchFamily="18" charset="0"/>
                <a:cs typeface="Times New Roman" panose="02020603050405020304" pitchFamily="18" charset="0"/>
              </a:rPr>
              <a:t>X</a:t>
            </a:r>
            <a:r>
              <a:rPr lang="ja-JP" altLang="en-US" sz="3600" dirty="0"/>
              <a:t>線源</a:t>
            </a:r>
            <a:endParaRPr lang="en-US" altLang="ja-JP" sz="3600" dirty="0"/>
          </a:p>
          <a:p>
            <a:pPr algn="r"/>
            <a:r>
              <a:rPr lang="ja-JP" altLang="en-US" sz="3600" dirty="0"/>
              <a:t>地球との距離は約</a:t>
            </a:r>
            <a:r>
              <a:rPr lang="en-US" altLang="ja-JP" sz="3600" dirty="0">
                <a:latin typeface="Times" panose="02020603050405020304" pitchFamily="18" charset="0"/>
                <a:cs typeface="Times" panose="02020603050405020304" pitchFamily="18" charset="0"/>
              </a:rPr>
              <a:t>200</a:t>
            </a:r>
            <a:r>
              <a:rPr lang="ja-JP" altLang="en-US" sz="3600" dirty="0"/>
              <a:t>万光年</a:t>
            </a:r>
          </a:p>
        </p:txBody>
      </p:sp>
      <p:graphicFrame>
        <p:nvGraphicFramePr>
          <p:cNvPr id="215" name="表 214"/>
          <p:cNvGraphicFramePr>
            <a:graphicFrameLocks noGrp="1"/>
          </p:cNvGraphicFramePr>
          <p:nvPr>
            <p:extLst>
              <p:ext uri="{D42A27DB-BD31-4B8C-83A1-F6EECF244321}">
                <p14:modId xmlns:p14="http://schemas.microsoft.com/office/powerpoint/2010/main" val="724600857"/>
              </p:ext>
            </p:extLst>
          </p:nvPr>
        </p:nvGraphicFramePr>
        <p:xfrm>
          <a:off x="15428019" y="27632862"/>
          <a:ext cx="6605551" cy="2316160"/>
        </p:xfrm>
        <a:graphic>
          <a:graphicData uri="http://schemas.openxmlformats.org/drawingml/2006/table">
            <a:tbl>
              <a:tblPr firstRow="1" bandRow="1">
                <a:tableStyleId>{72833802-FEF1-4C79-8D5D-14CF1EAF98D9}</a:tableStyleId>
              </a:tblPr>
              <a:tblGrid>
                <a:gridCol w="3437551"/>
                <a:gridCol w="3168000"/>
              </a:tblGrid>
              <a:tr h="576000">
                <a:tc>
                  <a:txBody>
                    <a:bodyPr/>
                    <a:lstStyle/>
                    <a:p>
                      <a:pPr algn="ctr"/>
                      <a:r>
                        <a:rPr kumimoji="1" lang="ja-JP" altLang="en-US" sz="3200" dirty="0" smtClean="0">
                          <a:solidFill>
                            <a:schemeClr val="tx1"/>
                          </a:solidFill>
                        </a:rPr>
                        <a:t>観測日時</a:t>
                      </a:r>
                      <a:endParaRPr kumimoji="1" lang="ja-JP" altLang="en-US" sz="3200" dirty="0">
                        <a:solidFill>
                          <a:schemeClr val="tx1"/>
                        </a:solidFill>
                      </a:endParaRPr>
                    </a:p>
                  </a:txBody>
                  <a:tcPr marL="91550" marR="91550" marT="45680" marB="4568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DF9F9"/>
                    </a:solidFill>
                  </a:tcPr>
                </a:tc>
                <a:tc>
                  <a:txBody>
                    <a:bodyPr/>
                    <a:lstStyle/>
                    <a:p>
                      <a:pPr algn="ctr"/>
                      <a:r>
                        <a:rPr kumimoji="1" lang="ja-JP" altLang="en-US" sz="3200" dirty="0" smtClean="0">
                          <a:solidFill>
                            <a:schemeClr val="tx1"/>
                          </a:solidFill>
                        </a:rPr>
                        <a:t>観測時間</a:t>
                      </a:r>
                      <a:r>
                        <a:rPr kumimoji="1" lang="ja-JP" altLang="en-US" sz="3200" baseline="0" dirty="0" smtClean="0">
                          <a:solidFill>
                            <a:schemeClr val="tx1"/>
                          </a:solidFill>
                        </a:rPr>
                        <a:t> </a:t>
                      </a:r>
                      <a:r>
                        <a:rPr kumimoji="1" lang="en-US" altLang="ja-JP" sz="3200" dirty="0" smtClean="0">
                          <a:solidFill>
                            <a:schemeClr val="tx1"/>
                          </a:solidFill>
                        </a:rPr>
                        <a:t>(</a:t>
                      </a:r>
                      <a:r>
                        <a:rPr kumimoji="1" lang="ja-JP" altLang="en-US" sz="3200" dirty="0" smtClean="0">
                          <a:solidFill>
                            <a:schemeClr val="tx1"/>
                          </a:solidFill>
                        </a:rPr>
                        <a:t>秒</a:t>
                      </a:r>
                      <a:r>
                        <a:rPr kumimoji="1" lang="en-US" altLang="ja-JP" sz="3200" dirty="0" smtClean="0">
                          <a:solidFill>
                            <a:schemeClr val="tx1"/>
                          </a:solidFill>
                        </a:rPr>
                        <a:t>)</a:t>
                      </a:r>
                      <a:endParaRPr kumimoji="1" lang="ja-JP" altLang="en-US" sz="3200" dirty="0">
                        <a:solidFill>
                          <a:schemeClr val="tx1"/>
                        </a:solidFill>
                      </a:endParaRPr>
                    </a:p>
                  </a:txBody>
                  <a:tcPr marL="91550" marR="91550" marT="45680" marB="4568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DF9F9"/>
                    </a:solidFill>
                  </a:tcPr>
                </a:tc>
              </a:tr>
              <a:tr h="57600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latin typeface="Times" panose="02020603050405020304" pitchFamily="18" charset="0"/>
                          <a:cs typeface="Times" panose="02020603050405020304" pitchFamily="18" charset="0"/>
                        </a:rPr>
                        <a:t>2007</a:t>
                      </a:r>
                      <a:r>
                        <a:rPr kumimoji="1" lang="ja-JP" altLang="en-US" sz="3200" dirty="0" smtClean="0">
                          <a:solidFill>
                            <a:schemeClr val="tx1"/>
                          </a:solidFill>
                        </a:rPr>
                        <a:t>年</a:t>
                      </a:r>
                      <a:r>
                        <a:rPr kumimoji="1" lang="en-US" altLang="ja-JP" sz="3200" dirty="0" smtClean="0">
                          <a:solidFill>
                            <a:schemeClr val="tx1"/>
                          </a:solidFill>
                          <a:latin typeface="Times" panose="02020603050405020304" pitchFamily="18" charset="0"/>
                          <a:cs typeface="Times" panose="02020603050405020304" pitchFamily="18" charset="0"/>
                        </a:rPr>
                        <a:t>11</a:t>
                      </a:r>
                      <a:r>
                        <a:rPr kumimoji="1" lang="ja-JP" altLang="en-US" sz="3200" dirty="0" smtClean="0">
                          <a:solidFill>
                            <a:schemeClr val="tx1"/>
                          </a:solidFill>
                        </a:rPr>
                        <a:t>月</a:t>
                      </a:r>
                      <a:r>
                        <a:rPr kumimoji="1" lang="en-US" altLang="ja-JP" sz="3200" dirty="0" smtClean="0">
                          <a:solidFill>
                            <a:schemeClr val="tx1"/>
                          </a:solidFill>
                          <a:latin typeface="Times" panose="02020603050405020304" pitchFamily="18" charset="0"/>
                          <a:cs typeface="Times" panose="02020603050405020304" pitchFamily="18" charset="0"/>
                        </a:rPr>
                        <a:t>2</a:t>
                      </a:r>
                      <a:r>
                        <a:rPr kumimoji="1" lang="ja-JP" altLang="en-US" sz="3200" dirty="0" smtClean="0">
                          <a:solidFill>
                            <a:schemeClr val="tx1"/>
                          </a:solidFill>
                        </a:rPr>
                        <a:t>日～</a:t>
                      </a:r>
                      <a:endParaRPr kumimoji="1" lang="ja-JP" altLang="en-US" sz="3200" dirty="0">
                        <a:solidFill>
                          <a:schemeClr val="tx1"/>
                        </a:solidFill>
                      </a:endParaRPr>
                    </a:p>
                  </a:txBody>
                  <a:tcPr marL="91550" marR="91550" marT="45680" marB="4568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DF9F9"/>
                    </a:solidFill>
                  </a:tcPr>
                </a:tc>
                <a:tc>
                  <a:txBody>
                    <a:bodyPr/>
                    <a:lstStyle/>
                    <a:p>
                      <a:pPr algn="ctr"/>
                      <a:r>
                        <a:rPr kumimoji="1" lang="en-US" altLang="ja-JP" sz="3200" dirty="0" smtClean="0">
                          <a:solidFill>
                            <a:schemeClr val="tx1"/>
                          </a:solidFill>
                          <a:latin typeface="Times" panose="02020603050405020304" pitchFamily="18" charset="0"/>
                          <a:cs typeface="Times" panose="02020603050405020304" pitchFamily="18" charset="0"/>
                        </a:rPr>
                        <a:t>37300</a:t>
                      </a:r>
                      <a:endParaRPr kumimoji="1" lang="ja-JP" altLang="en-US" sz="3200" dirty="0">
                        <a:solidFill>
                          <a:schemeClr val="tx1"/>
                        </a:solidFill>
                        <a:latin typeface="Times" panose="02020603050405020304" pitchFamily="18" charset="0"/>
                        <a:cs typeface="Times" panose="02020603050405020304" pitchFamily="18" charset="0"/>
                      </a:endParaRPr>
                    </a:p>
                  </a:txBody>
                  <a:tcPr marL="91550" marR="91550" marT="45680" marB="4568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DF9F9"/>
                    </a:solidFill>
                  </a:tcPr>
                </a:tc>
              </a:tr>
              <a:tr h="57600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latin typeface="Times" panose="02020603050405020304" pitchFamily="18" charset="0"/>
                          <a:cs typeface="Times" panose="02020603050405020304" pitchFamily="18" charset="0"/>
                        </a:rPr>
                        <a:t>2007</a:t>
                      </a:r>
                      <a:r>
                        <a:rPr kumimoji="1" lang="ja-JP" altLang="en-US" sz="3200" dirty="0" smtClean="0">
                          <a:solidFill>
                            <a:schemeClr val="tx1"/>
                          </a:solidFill>
                        </a:rPr>
                        <a:t>年</a:t>
                      </a:r>
                      <a:r>
                        <a:rPr kumimoji="1" lang="en-US" altLang="ja-JP" sz="3200" dirty="0" smtClean="0">
                          <a:solidFill>
                            <a:schemeClr val="tx1"/>
                          </a:solidFill>
                          <a:latin typeface="Times" panose="02020603050405020304" pitchFamily="18" charset="0"/>
                          <a:cs typeface="Times" panose="02020603050405020304" pitchFamily="18" charset="0"/>
                        </a:rPr>
                        <a:t>11</a:t>
                      </a:r>
                      <a:r>
                        <a:rPr kumimoji="1" lang="ja-JP" altLang="en-US" sz="3200" dirty="0" smtClean="0">
                          <a:solidFill>
                            <a:schemeClr val="tx1"/>
                          </a:solidFill>
                        </a:rPr>
                        <a:t>月</a:t>
                      </a:r>
                      <a:r>
                        <a:rPr kumimoji="1" lang="en-US" altLang="ja-JP" sz="3200" dirty="0" smtClean="0">
                          <a:solidFill>
                            <a:schemeClr val="tx1"/>
                          </a:solidFill>
                          <a:latin typeface="Times" panose="02020603050405020304" pitchFamily="18" charset="0"/>
                          <a:cs typeface="Times" panose="02020603050405020304" pitchFamily="18" charset="0"/>
                        </a:rPr>
                        <a:t>8</a:t>
                      </a:r>
                      <a:r>
                        <a:rPr kumimoji="1" lang="ja-JP" altLang="en-US" sz="3200" dirty="0" smtClean="0">
                          <a:solidFill>
                            <a:schemeClr val="tx1"/>
                          </a:solidFill>
                        </a:rPr>
                        <a:t>日～</a:t>
                      </a:r>
                      <a:endParaRPr kumimoji="1" lang="ja-JP" altLang="en-US" sz="3200" dirty="0">
                        <a:solidFill>
                          <a:schemeClr val="tx1"/>
                        </a:solidFill>
                      </a:endParaRPr>
                    </a:p>
                  </a:txBody>
                  <a:tcPr marL="91550" marR="91550" marT="45680" marB="4568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DF9F9"/>
                    </a:solidFill>
                  </a:tcPr>
                </a:tc>
                <a:tc>
                  <a:txBody>
                    <a:bodyPr/>
                    <a:lstStyle/>
                    <a:p>
                      <a:pPr algn="ctr"/>
                      <a:r>
                        <a:rPr kumimoji="1" lang="en-US" altLang="ja-JP" sz="3200" dirty="0" smtClean="0">
                          <a:solidFill>
                            <a:schemeClr val="tx1"/>
                          </a:solidFill>
                          <a:latin typeface="Times" panose="02020603050405020304" pitchFamily="18" charset="0"/>
                          <a:cs typeface="Times" panose="02020603050405020304" pitchFamily="18" charset="0"/>
                        </a:rPr>
                        <a:t>31925</a:t>
                      </a:r>
                      <a:endParaRPr kumimoji="1" lang="ja-JP" altLang="en-US" sz="3200" dirty="0">
                        <a:solidFill>
                          <a:schemeClr val="tx1"/>
                        </a:solidFill>
                        <a:latin typeface="Times" panose="02020603050405020304" pitchFamily="18" charset="0"/>
                        <a:cs typeface="Times" panose="02020603050405020304" pitchFamily="18" charset="0"/>
                      </a:endParaRPr>
                    </a:p>
                  </a:txBody>
                  <a:tcPr marL="91550" marR="91550" marT="45680" marB="4568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DF9F9"/>
                    </a:solidFill>
                  </a:tcPr>
                </a:tc>
              </a:tr>
              <a:tr h="57600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200" dirty="0" smtClean="0">
                          <a:solidFill>
                            <a:schemeClr val="tx1"/>
                          </a:solidFill>
                          <a:latin typeface="Times" panose="02020603050405020304" pitchFamily="18" charset="0"/>
                          <a:cs typeface="Times" panose="02020603050405020304" pitchFamily="18" charset="0"/>
                        </a:rPr>
                        <a:t>2012</a:t>
                      </a:r>
                      <a:r>
                        <a:rPr kumimoji="1" lang="ja-JP" altLang="en-US" sz="3200" dirty="0" smtClean="0">
                          <a:solidFill>
                            <a:schemeClr val="tx1"/>
                          </a:solidFill>
                        </a:rPr>
                        <a:t>年</a:t>
                      </a:r>
                      <a:r>
                        <a:rPr kumimoji="1" lang="en-US" altLang="ja-JP" sz="3200" dirty="0" smtClean="0">
                          <a:solidFill>
                            <a:schemeClr val="tx1"/>
                          </a:solidFill>
                          <a:latin typeface="Times" panose="02020603050405020304" pitchFamily="18" charset="0"/>
                          <a:cs typeface="Times" panose="02020603050405020304" pitchFamily="18" charset="0"/>
                        </a:rPr>
                        <a:t>10</a:t>
                      </a:r>
                      <a:r>
                        <a:rPr kumimoji="1" lang="ja-JP" altLang="en-US" sz="3200" dirty="0" smtClean="0">
                          <a:solidFill>
                            <a:schemeClr val="tx1"/>
                          </a:solidFill>
                        </a:rPr>
                        <a:t>月</a:t>
                      </a:r>
                      <a:r>
                        <a:rPr kumimoji="1" lang="en-US" altLang="ja-JP" sz="3200" dirty="0" smtClean="0">
                          <a:solidFill>
                            <a:schemeClr val="tx1"/>
                          </a:solidFill>
                          <a:latin typeface="Times" panose="02020603050405020304" pitchFamily="18" charset="0"/>
                          <a:cs typeface="Times" panose="02020603050405020304" pitchFamily="18" charset="0"/>
                        </a:rPr>
                        <a:t>21</a:t>
                      </a:r>
                      <a:r>
                        <a:rPr kumimoji="1" lang="ja-JP" altLang="en-US" sz="3200" dirty="0" smtClean="0">
                          <a:solidFill>
                            <a:schemeClr val="tx1"/>
                          </a:solidFill>
                        </a:rPr>
                        <a:t>日～</a:t>
                      </a:r>
                      <a:endParaRPr kumimoji="1" lang="ja-JP" altLang="en-US" sz="3200" dirty="0">
                        <a:solidFill>
                          <a:schemeClr val="tx1"/>
                        </a:solidFill>
                      </a:endParaRPr>
                    </a:p>
                  </a:txBody>
                  <a:tcPr marL="91550" marR="91550" marT="45680" marB="4568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DF9F9"/>
                    </a:solidFill>
                  </a:tcPr>
                </a:tc>
                <a:tc>
                  <a:txBody>
                    <a:bodyPr/>
                    <a:lstStyle/>
                    <a:p>
                      <a:pPr algn="ctr"/>
                      <a:r>
                        <a:rPr kumimoji="1" lang="en-US" altLang="ja-JP" sz="3200" dirty="0" smtClean="0">
                          <a:solidFill>
                            <a:schemeClr val="tx1"/>
                          </a:solidFill>
                          <a:latin typeface="Times" panose="02020603050405020304" pitchFamily="18" charset="0"/>
                          <a:cs typeface="Times" panose="02020603050405020304" pitchFamily="18" charset="0"/>
                        </a:rPr>
                        <a:t>119301</a:t>
                      </a:r>
                      <a:endParaRPr kumimoji="1" lang="ja-JP" altLang="en-US" sz="3200" dirty="0">
                        <a:solidFill>
                          <a:schemeClr val="tx1"/>
                        </a:solidFill>
                        <a:latin typeface="Times" panose="02020603050405020304" pitchFamily="18" charset="0"/>
                        <a:cs typeface="Times" panose="02020603050405020304" pitchFamily="18" charset="0"/>
                      </a:endParaRPr>
                    </a:p>
                  </a:txBody>
                  <a:tcPr marL="91550" marR="91550" marT="45680" marB="4568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DF9F9"/>
                    </a:solidFill>
                  </a:tcPr>
                </a:tc>
              </a:tr>
            </a:tbl>
          </a:graphicData>
        </a:graphic>
      </p:graphicFrame>
      <p:cxnSp>
        <p:nvCxnSpPr>
          <p:cNvPr id="216" name="直線コネクタ 215"/>
          <p:cNvCxnSpPr>
            <a:stCxn id="210" idx="2"/>
          </p:cNvCxnSpPr>
          <p:nvPr/>
        </p:nvCxnSpPr>
        <p:spPr>
          <a:xfrm flipV="1">
            <a:off x="22552195" y="15465804"/>
            <a:ext cx="4616" cy="298613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18" name="角丸四角形 217"/>
          <p:cNvSpPr/>
          <p:nvPr/>
        </p:nvSpPr>
        <p:spPr>
          <a:xfrm>
            <a:off x="19871521" y="15247694"/>
            <a:ext cx="5268345" cy="1044000"/>
          </a:xfrm>
          <a:prstGeom prst="roundRect">
            <a:avLst/>
          </a:prstGeom>
          <a:solidFill>
            <a:srgbClr val="F3FCFF"/>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r>
              <a:rPr lang="ja-JP" altLang="en-US" sz="7200" b="1" dirty="0">
                <a:solidFill>
                  <a:schemeClr val="tx1"/>
                </a:solidFill>
              </a:rPr>
              <a:t>観測対象</a:t>
            </a:r>
          </a:p>
        </p:txBody>
      </p:sp>
      <p:grpSp>
        <p:nvGrpSpPr>
          <p:cNvPr id="11" name="グループ化 10"/>
          <p:cNvGrpSpPr/>
          <p:nvPr/>
        </p:nvGrpSpPr>
        <p:grpSpPr>
          <a:xfrm>
            <a:off x="22068344" y="19753749"/>
            <a:ext cx="7738875" cy="5250913"/>
            <a:chOff x="21962491" y="19804468"/>
            <a:chExt cx="7738875" cy="5250913"/>
          </a:xfrm>
        </p:grpSpPr>
        <p:sp>
          <p:nvSpPr>
            <p:cNvPr id="82" name="テキスト ボックス 81"/>
            <p:cNvSpPr txBox="1"/>
            <p:nvPr/>
          </p:nvSpPr>
          <p:spPr>
            <a:xfrm>
              <a:off x="25106318" y="24470606"/>
              <a:ext cx="3161443" cy="584775"/>
            </a:xfrm>
            <a:prstGeom prst="rect">
              <a:avLst/>
            </a:prstGeom>
            <a:noFill/>
          </p:spPr>
          <p:txBody>
            <a:bodyPr wrap="none" rtlCol="0">
              <a:spAutoFit/>
            </a:bodyPr>
            <a:lstStyle/>
            <a:p>
              <a:r>
                <a:rPr kumimoji="1" lang="ja-JP" altLang="en-US" sz="3200" dirty="0" smtClean="0"/>
                <a:t>エネルギー</a:t>
              </a:r>
              <a:r>
                <a:rPr lang="en-US" altLang="ja-JP" sz="3200" dirty="0"/>
                <a:t> </a:t>
              </a:r>
              <a:r>
                <a:rPr lang="en-US" altLang="ja-JP" sz="3200" dirty="0" smtClean="0">
                  <a:latin typeface="Times" panose="02020603050405020304" pitchFamily="18" charset="0"/>
                  <a:cs typeface="Times" panose="02020603050405020304" pitchFamily="18" charset="0"/>
                </a:rPr>
                <a:t>(</a:t>
              </a:r>
              <a:r>
                <a:rPr lang="en-US" altLang="ja-JP" sz="3200" dirty="0" err="1" smtClean="0">
                  <a:latin typeface="Times" panose="02020603050405020304" pitchFamily="18" charset="0"/>
                  <a:cs typeface="Times" panose="02020603050405020304" pitchFamily="18" charset="0"/>
                </a:rPr>
                <a:t>keV</a:t>
              </a:r>
              <a:r>
                <a:rPr lang="en-US" altLang="ja-JP" sz="3200" dirty="0" smtClean="0">
                  <a:latin typeface="Times" panose="02020603050405020304" pitchFamily="18" charset="0"/>
                  <a:cs typeface="Times" panose="02020603050405020304" pitchFamily="18" charset="0"/>
                </a:rPr>
                <a:t>)</a:t>
              </a:r>
              <a:endParaRPr kumimoji="1" lang="ja-JP" altLang="en-US" sz="3200" dirty="0">
                <a:latin typeface="Times" panose="02020603050405020304" pitchFamily="18" charset="0"/>
                <a:cs typeface="Times" panose="02020603050405020304" pitchFamily="18" charset="0"/>
              </a:endParaRPr>
            </a:p>
          </p:txBody>
        </p:sp>
        <p:sp>
          <p:nvSpPr>
            <p:cNvPr id="83" name="テキスト ボックス 82"/>
            <p:cNvSpPr txBox="1"/>
            <p:nvPr/>
          </p:nvSpPr>
          <p:spPr>
            <a:xfrm>
              <a:off x="24791518" y="24053389"/>
              <a:ext cx="4371773" cy="646331"/>
            </a:xfrm>
            <a:prstGeom prst="rect">
              <a:avLst/>
            </a:prstGeom>
            <a:noFill/>
          </p:spPr>
          <p:txBody>
            <a:bodyPr wrap="square" rtlCol="0">
              <a:spAutoFit/>
            </a:bodyPr>
            <a:lstStyle/>
            <a:p>
              <a:r>
                <a:rPr kumimoji="1" lang="en-US" altLang="ja-JP" sz="3600" dirty="0" smtClean="0"/>
                <a:t>0.5   </a:t>
              </a:r>
              <a:r>
                <a:rPr kumimoji="1" lang="ja-JP" altLang="en-US" sz="3600" dirty="0" smtClean="0"/>
                <a:t> </a:t>
              </a:r>
              <a:r>
                <a:rPr kumimoji="1" lang="en-US" altLang="ja-JP" sz="3600" dirty="0" smtClean="0"/>
                <a:t>  </a:t>
              </a:r>
              <a:r>
                <a:rPr lang="ja-JP" altLang="en-US" sz="3600" dirty="0" smtClean="0"/>
                <a:t> </a:t>
              </a:r>
              <a:r>
                <a:rPr kumimoji="1" lang="en-US" altLang="ja-JP" sz="3600" dirty="0" smtClean="0"/>
                <a:t>1        2           5        </a:t>
              </a:r>
              <a:endParaRPr kumimoji="1" lang="ja-JP" altLang="en-US" sz="3600" dirty="0"/>
            </a:p>
          </p:txBody>
        </p:sp>
        <p:sp>
          <p:nvSpPr>
            <p:cNvPr id="84" name="テキスト ボックス 83"/>
            <p:cNvSpPr txBox="1"/>
            <p:nvPr/>
          </p:nvSpPr>
          <p:spPr>
            <a:xfrm>
              <a:off x="21962491" y="20058410"/>
              <a:ext cx="1169551" cy="2211503"/>
            </a:xfrm>
            <a:prstGeom prst="rect">
              <a:avLst/>
            </a:prstGeom>
            <a:noFill/>
          </p:spPr>
          <p:txBody>
            <a:bodyPr vert="vert270" wrap="none" rtlCol="0">
              <a:spAutoFit/>
            </a:bodyPr>
            <a:lstStyle/>
            <a:p>
              <a:pPr algn="ctr"/>
              <a:r>
                <a:rPr lang="ja-JP" altLang="en-US" sz="3200" dirty="0" smtClean="0"/>
                <a:t>光子数</a:t>
              </a:r>
              <a:endParaRPr lang="en-US" altLang="ja-JP" sz="3200" dirty="0" smtClean="0"/>
            </a:p>
            <a:p>
              <a:pPr algn="ctr"/>
              <a:r>
                <a:rPr kumimoji="1" lang="en-US" altLang="ja-JP" sz="2800" dirty="0" smtClean="0"/>
                <a:t>[</a:t>
              </a:r>
              <a:r>
                <a:rPr kumimoji="1" lang="en-US" altLang="ja-JP" sz="2800" dirty="0" smtClean="0">
                  <a:latin typeface="Times" panose="02020603050405020304" pitchFamily="18" charset="0"/>
                  <a:cs typeface="Times" panose="02020603050405020304" pitchFamily="18" charset="0"/>
                </a:rPr>
                <a:t>counts/</a:t>
              </a:r>
              <a:r>
                <a:rPr kumimoji="1" lang="en-US" altLang="ja-JP" sz="2800" dirty="0" err="1" smtClean="0">
                  <a:latin typeface="Times" panose="02020603050405020304" pitchFamily="18" charset="0"/>
                  <a:cs typeface="Times" panose="02020603050405020304" pitchFamily="18" charset="0"/>
                </a:rPr>
                <a:t>keV</a:t>
              </a:r>
              <a:r>
                <a:rPr lang="en-US" altLang="ja-JP" sz="2800" dirty="0" smtClean="0">
                  <a:latin typeface="Times" panose="02020603050405020304" pitchFamily="18" charset="0"/>
                  <a:cs typeface="Times" panose="02020603050405020304" pitchFamily="18" charset="0"/>
                </a:rPr>
                <a:t>/</a:t>
              </a:r>
              <a:r>
                <a:rPr kumimoji="1" lang="en-US" altLang="ja-JP" sz="2800" dirty="0" smtClean="0">
                  <a:latin typeface="Times" panose="02020603050405020304" pitchFamily="18" charset="0"/>
                  <a:cs typeface="Times" panose="02020603050405020304" pitchFamily="18" charset="0"/>
                </a:rPr>
                <a:t>s</a:t>
              </a:r>
              <a:r>
                <a:rPr kumimoji="1" lang="en-US" altLang="ja-JP" sz="3200" dirty="0" smtClean="0">
                  <a:latin typeface="Times" panose="02020603050405020304" pitchFamily="18" charset="0"/>
                  <a:cs typeface="Times" panose="02020603050405020304" pitchFamily="18" charset="0"/>
                </a:rPr>
                <a:t>]</a:t>
              </a:r>
              <a:endParaRPr kumimoji="1" lang="ja-JP" altLang="en-US" sz="3200" dirty="0">
                <a:latin typeface="Times" panose="02020603050405020304" pitchFamily="18" charset="0"/>
                <a:cs typeface="Times" panose="02020603050405020304" pitchFamily="18" charset="0"/>
              </a:endParaRPr>
            </a:p>
          </p:txBody>
        </p:sp>
        <mc:AlternateContent xmlns:mc="http://schemas.openxmlformats.org/markup-compatibility/2006" xmlns:a14="http://schemas.microsoft.com/office/drawing/2010/main">
          <mc:Choice Requires="a14">
            <p:sp>
              <p:nvSpPr>
                <p:cNvPr id="85" name="テキスト ボックス 84"/>
                <p:cNvSpPr txBox="1"/>
                <p:nvPr/>
              </p:nvSpPr>
              <p:spPr>
                <a:xfrm>
                  <a:off x="23346571" y="20040518"/>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3200" b="0" i="1" smtClean="0">
                            <a:latin typeface="Cambria Math"/>
                          </a:rPr>
                          <m:t>1</m:t>
                        </m:r>
                      </m:oMath>
                    </m:oMathPara>
                  </a14:m>
                  <a:endParaRPr kumimoji="1" lang="ja-JP" altLang="en-US" sz="3200" dirty="0"/>
                </a:p>
              </p:txBody>
            </p:sp>
          </mc:Choice>
          <mc:Fallback xmlns="">
            <p:sp>
              <p:nvSpPr>
                <p:cNvPr id="85" name="テキスト ボックス 84"/>
                <p:cNvSpPr txBox="1">
                  <a:spLocks noRot="1" noChangeAspect="1" noMove="1" noResize="1" noEditPoints="1" noAdjustHandles="1" noChangeArrowheads="1" noChangeShapeType="1" noTextEdit="1"/>
                </p:cNvSpPr>
                <p:nvPr/>
              </p:nvSpPr>
              <p:spPr>
                <a:xfrm>
                  <a:off x="23346571" y="20040518"/>
                  <a:ext cx="505267" cy="584775"/>
                </a:xfrm>
                <a:prstGeom prst="rect">
                  <a:avLst/>
                </a:prstGeom>
                <a:blipFill rotWithShape="1">
                  <a:blip r:embed="rId3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6" name="テキスト ボックス 85"/>
                <p:cNvSpPr txBox="1"/>
                <p:nvPr/>
              </p:nvSpPr>
              <p:spPr>
                <a:xfrm>
                  <a:off x="23022761" y="20625293"/>
                  <a:ext cx="817852"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0.1</m:t>
                        </m:r>
                      </m:oMath>
                    </m:oMathPara>
                  </a14:m>
                  <a:endParaRPr kumimoji="1" lang="ja-JP" altLang="en-US" sz="3200" dirty="0"/>
                </a:p>
              </p:txBody>
            </p:sp>
          </mc:Choice>
          <mc:Fallback xmlns="">
            <p:sp>
              <p:nvSpPr>
                <p:cNvPr id="86" name="テキスト ボックス 85"/>
                <p:cNvSpPr txBox="1">
                  <a:spLocks noRot="1" noChangeAspect="1" noMove="1" noResize="1" noEditPoints="1" noAdjustHandles="1" noChangeArrowheads="1" noChangeShapeType="1" noTextEdit="1"/>
                </p:cNvSpPr>
                <p:nvPr/>
              </p:nvSpPr>
              <p:spPr>
                <a:xfrm>
                  <a:off x="23022761" y="20625293"/>
                  <a:ext cx="817852" cy="584775"/>
                </a:xfrm>
                <a:prstGeom prst="rect">
                  <a:avLst/>
                </a:prstGeom>
                <a:blipFill rotWithShape="1">
                  <a:blip r:embed="rId3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7" name="テキスト ボックス 86"/>
                <p:cNvSpPr txBox="1"/>
                <p:nvPr/>
              </p:nvSpPr>
              <p:spPr>
                <a:xfrm>
                  <a:off x="22878651" y="21246277"/>
                  <a:ext cx="1045479"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0.01</m:t>
                        </m:r>
                      </m:oMath>
                    </m:oMathPara>
                  </a14:m>
                  <a:endParaRPr kumimoji="1" lang="ja-JP" altLang="en-US" sz="8000" dirty="0"/>
                </a:p>
              </p:txBody>
            </p:sp>
          </mc:Choice>
          <mc:Fallback xmlns="">
            <p:sp>
              <p:nvSpPr>
                <p:cNvPr id="87" name="テキスト ボックス 86"/>
                <p:cNvSpPr txBox="1">
                  <a:spLocks noRot="1" noChangeAspect="1" noMove="1" noResize="1" noEditPoints="1" noAdjustHandles="1" noChangeArrowheads="1" noChangeShapeType="1" noTextEdit="1"/>
                </p:cNvSpPr>
                <p:nvPr/>
              </p:nvSpPr>
              <p:spPr>
                <a:xfrm>
                  <a:off x="22878651" y="21246277"/>
                  <a:ext cx="1045479" cy="584775"/>
                </a:xfrm>
                <a:prstGeom prst="rect">
                  <a:avLst/>
                </a:prstGeom>
                <a:blipFill rotWithShape="1">
                  <a:blip r:embed="rId35"/>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8" name="テキスト ボックス 87"/>
                <p:cNvSpPr txBox="1"/>
                <p:nvPr/>
              </p:nvSpPr>
              <p:spPr>
                <a:xfrm>
                  <a:off x="22874489" y="21912726"/>
                  <a:ext cx="1141082"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3200" b="0" i="1" smtClean="0">
                                <a:latin typeface="Cambria Math"/>
                              </a:rPr>
                            </m:ctrlPr>
                          </m:sSupPr>
                          <m:e>
                            <m:r>
                              <a:rPr kumimoji="1" lang="en-US" altLang="ja-JP" sz="3200" b="0" i="1" smtClean="0">
                                <a:latin typeface="Cambria Math"/>
                              </a:rPr>
                              <m:t>10</m:t>
                            </m:r>
                          </m:e>
                          <m:sup>
                            <m:r>
                              <a:rPr kumimoji="1" lang="en-US" altLang="ja-JP" sz="3200" b="0" i="1" smtClean="0">
                                <a:latin typeface="Cambria Math"/>
                              </a:rPr>
                              <m:t>−3</m:t>
                            </m:r>
                          </m:sup>
                        </m:sSup>
                      </m:oMath>
                    </m:oMathPara>
                  </a14:m>
                  <a:endParaRPr kumimoji="1" lang="ja-JP" altLang="en-US" sz="3200" dirty="0"/>
                </a:p>
              </p:txBody>
            </p:sp>
          </mc:Choice>
          <mc:Fallback xmlns="">
            <p:sp>
              <p:nvSpPr>
                <p:cNvPr id="88" name="テキスト ボックス 87"/>
                <p:cNvSpPr txBox="1">
                  <a:spLocks noRot="1" noChangeAspect="1" noMove="1" noResize="1" noEditPoints="1" noAdjustHandles="1" noChangeArrowheads="1" noChangeShapeType="1" noTextEdit="1"/>
                </p:cNvSpPr>
                <p:nvPr/>
              </p:nvSpPr>
              <p:spPr>
                <a:xfrm>
                  <a:off x="22874489" y="21912726"/>
                  <a:ext cx="1141082" cy="584775"/>
                </a:xfrm>
                <a:prstGeom prst="rect">
                  <a:avLst/>
                </a:prstGeom>
                <a:blipFill rotWithShape="1">
                  <a:blip r:embed="rId36"/>
                  <a:stretch>
                    <a:fillRect/>
                  </a:stretch>
                </a:blipFill>
              </p:spPr>
              <p:txBody>
                <a:bodyPr/>
                <a:lstStyle/>
                <a:p>
                  <a:r>
                    <a:rPr lang="ja-JP" altLang="en-US">
                      <a:noFill/>
                    </a:rPr>
                    <a:t> </a:t>
                  </a:r>
                </a:p>
              </p:txBody>
            </p:sp>
          </mc:Fallback>
        </mc:AlternateContent>
        <p:sp>
          <p:nvSpPr>
            <p:cNvPr id="89" name="テキスト ボックス 88"/>
            <p:cNvSpPr txBox="1"/>
            <p:nvPr/>
          </p:nvSpPr>
          <p:spPr>
            <a:xfrm>
              <a:off x="21981924" y="22513703"/>
              <a:ext cx="1169551" cy="1733808"/>
            </a:xfrm>
            <a:prstGeom prst="rect">
              <a:avLst/>
            </a:prstGeom>
            <a:noFill/>
          </p:spPr>
          <p:txBody>
            <a:bodyPr vert="vert270" wrap="none" rtlCol="0">
              <a:spAutoFit/>
            </a:bodyPr>
            <a:lstStyle/>
            <a:p>
              <a:r>
                <a:rPr lang="ja-JP" altLang="en-US" sz="3200" dirty="0" smtClean="0"/>
                <a:t>理論予測</a:t>
              </a:r>
              <a:endParaRPr lang="en-US" altLang="ja-JP" sz="3200" dirty="0" smtClean="0"/>
            </a:p>
            <a:p>
              <a:r>
                <a:rPr lang="ja-JP" altLang="en-US" sz="3200" dirty="0" smtClean="0"/>
                <a:t>とのズレ</a:t>
              </a:r>
              <a:endParaRPr kumimoji="1" lang="ja-JP" altLang="en-US" sz="3200" dirty="0"/>
            </a:p>
          </p:txBody>
        </p:sp>
        <mc:AlternateContent xmlns:mc="http://schemas.openxmlformats.org/markup-compatibility/2006" xmlns:a14="http://schemas.microsoft.com/office/drawing/2010/main">
          <mc:Choice Requires="a14">
            <p:sp>
              <p:nvSpPr>
                <p:cNvPr id="90" name="テキスト ボックス 89"/>
                <p:cNvSpPr txBox="1"/>
                <p:nvPr/>
              </p:nvSpPr>
              <p:spPr>
                <a:xfrm>
                  <a:off x="23274563" y="22447213"/>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xmlns="">
            <p:sp>
              <p:nvSpPr>
                <p:cNvPr id="90" name="テキスト ボックス 89"/>
                <p:cNvSpPr txBox="1">
                  <a:spLocks noRot="1" noChangeAspect="1" noMove="1" noResize="1" noEditPoints="1" noAdjustHandles="1" noChangeArrowheads="1" noChangeShapeType="1" noTextEdit="1"/>
                </p:cNvSpPr>
                <p:nvPr/>
              </p:nvSpPr>
              <p:spPr>
                <a:xfrm>
                  <a:off x="23274563" y="22447213"/>
                  <a:ext cx="505267" cy="584775"/>
                </a:xfrm>
                <a:prstGeom prst="rect">
                  <a:avLst/>
                </a:prstGeom>
                <a:blipFill rotWithShape="1">
                  <a:blip r:embed="rId3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1" name="テキスト ボックス 90"/>
                <p:cNvSpPr txBox="1"/>
                <p:nvPr/>
              </p:nvSpPr>
              <p:spPr>
                <a:xfrm>
                  <a:off x="23274563" y="22992846"/>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m:t>
                        </m:r>
                      </m:oMath>
                    </m:oMathPara>
                  </a14:m>
                  <a:endParaRPr kumimoji="1" lang="ja-JP" altLang="en-US" sz="3200" dirty="0"/>
                </a:p>
              </p:txBody>
            </p:sp>
          </mc:Choice>
          <mc:Fallback xmlns="">
            <p:sp>
              <p:nvSpPr>
                <p:cNvPr id="91" name="テキスト ボックス 90"/>
                <p:cNvSpPr txBox="1">
                  <a:spLocks noRot="1" noChangeAspect="1" noMove="1" noResize="1" noEditPoints="1" noAdjustHandles="1" noChangeArrowheads="1" noChangeShapeType="1" noTextEdit="1"/>
                </p:cNvSpPr>
                <p:nvPr/>
              </p:nvSpPr>
              <p:spPr>
                <a:xfrm>
                  <a:off x="23274563" y="22992846"/>
                  <a:ext cx="505267" cy="584775"/>
                </a:xfrm>
                <a:prstGeom prst="rect">
                  <a:avLst/>
                </a:prstGeom>
                <a:blipFill rotWithShape="1">
                  <a:blip r:embed="rId3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2" name="テキスト ボックス 91"/>
                <p:cNvSpPr txBox="1"/>
                <p:nvPr/>
              </p:nvSpPr>
              <p:spPr>
                <a:xfrm>
                  <a:off x="22914523" y="23496902"/>
                  <a:ext cx="811440"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xmlns="">
            <p:sp>
              <p:nvSpPr>
                <p:cNvPr id="92" name="テキスト ボックス 91"/>
                <p:cNvSpPr txBox="1">
                  <a:spLocks noRot="1" noChangeAspect="1" noMove="1" noResize="1" noEditPoints="1" noAdjustHandles="1" noChangeArrowheads="1" noChangeShapeType="1" noTextEdit="1"/>
                </p:cNvSpPr>
                <p:nvPr/>
              </p:nvSpPr>
              <p:spPr>
                <a:xfrm>
                  <a:off x="22914523" y="23496902"/>
                  <a:ext cx="811440" cy="584775"/>
                </a:xfrm>
                <a:prstGeom prst="rect">
                  <a:avLst/>
                </a:prstGeom>
                <a:blipFill rotWithShape="1">
                  <a:blip r:embed="rId39"/>
                  <a:stretch>
                    <a:fillRect/>
                  </a:stretch>
                </a:blipFill>
              </p:spPr>
              <p:txBody>
                <a:bodyPr/>
                <a:lstStyle/>
                <a:p>
                  <a:r>
                    <a:rPr lang="ja-JP" altLang="en-US">
                      <a:noFill/>
                    </a:rPr>
                    <a:t> </a:t>
                  </a:r>
                </a:p>
              </p:txBody>
            </p:sp>
          </mc:Fallback>
        </mc:AlternateContent>
        <p:pic>
          <p:nvPicPr>
            <p:cNvPr id="143" name="図 142"/>
            <p:cNvPicPr>
              <a:picLocks noChangeAspect="1"/>
            </p:cNvPicPr>
            <p:nvPr/>
          </p:nvPicPr>
          <p:blipFill>
            <a:blip r:embed="rId40">
              <a:extLst>
                <a:ext uri="{28A0092B-C50C-407E-A947-70E740481C1C}">
                  <a14:useLocalDpi xmlns:a14="http://schemas.microsoft.com/office/drawing/2010/main" val="0"/>
                </a:ext>
              </a:extLst>
            </a:blip>
            <a:stretch>
              <a:fillRect/>
            </a:stretch>
          </p:blipFill>
          <p:spPr>
            <a:xfrm>
              <a:off x="23834699" y="19804468"/>
              <a:ext cx="5866667" cy="4380953"/>
            </a:xfrm>
            <a:prstGeom prst="rect">
              <a:avLst/>
            </a:prstGeom>
          </p:spPr>
        </p:pic>
        <p:cxnSp>
          <p:nvCxnSpPr>
            <p:cNvPr id="227" name="直線矢印コネクタ 226"/>
            <p:cNvCxnSpPr/>
            <p:nvPr/>
          </p:nvCxnSpPr>
          <p:spPr>
            <a:xfrm flipV="1">
              <a:off x="27237331" y="20838817"/>
              <a:ext cx="319715" cy="88593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0" name="直線矢印コネクタ 229"/>
            <p:cNvCxnSpPr/>
            <p:nvPr/>
          </p:nvCxnSpPr>
          <p:spPr>
            <a:xfrm flipV="1">
              <a:off x="26157211" y="20086425"/>
              <a:ext cx="286699" cy="70222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4" name="テキスト ボックス 243"/>
            <p:cNvSpPr txBox="1"/>
            <p:nvPr/>
          </p:nvSpPr>
          <p:spPr>
            <a:xfrm>
              <a:off x="24323132" y="20716644"/>
              <a:ext cx="2698175" cy="523220"/>
            </a:xfrm>
            <a:prstGeom prst="rect">
              <a:avLst/>
            </a:prstGeom>
            <a:noFill/>
          </p:spPr>
          <p:txBody>
            <a:bodyPr wrap="none" rtlCol="0">
              <a:spAutoFit/>
            </a:bodyPr>
            <a:lstStyle/>
            <a:p>
              <a:r>
                <a:rPr lang="ja-JP" altLang="en-US" sz="2800" dirty="0" smtClean="0"/>
                <a:t>多温度黒体放射</a:t>
              </a:r>
              <a:endParaRPr kumimoji="1" lang="ja-JP" altLang="en-US" sz="2800" dirty="0"/>
            </a:p>
          </p:txBody>
        </p:sp>
        <p:sp>
          <p:nvSpPr>
            <p:cNvPr id="245" name="テキスト ボックス 244"/>
            <p:cNvSpPr txBox="1"/>
            <p:nvPr/>
          </p:nvSpPr>
          <p:spPr>
            <a:xfrm>
              <a:off x="26514133" y="21652748"/>
              <a:ext cx="1587294" cy="523220"/>
            </a:xfrm>
            <a:prstGeom prst="rect">
              <a:avLst/>
            </a:prstGeom>
            <a:noFill/>
          </p:spPr>
          <p:txBody>
            <a:bodyPr wrap="none" rtlCol="0">
              <a:spAutoFit/>
            </a:bodyPr>
            <a:lstStyle/>
            <a:p>
              <a:r>
                <a:rPr kumimoji="1" lang="ja-JP" altLang="en-US" sz="2800" dirty="0" smtClean="0"/>
                <a:t>ベキ関数</a:t>
              </a:r>
              <a:endParaRPr kumimoji="1" lang="ja-JP" altLang="en-US" sz="2800" dirty="0"/>
            </a:p>
          </p:txBody>
        </p:sp>
      </p:grpSp>
      <p:sp>
        <p:nvSpPr>
          <p:cNvPr id="189" name="テキスト ボックス 188"/>
          <p:cNvSpPr txBox="1"/>
          <p:nvPr/>
        </p:nvSpPr>
        <p:spPr>
          <a:xfrm>
            <a:off x="805502" y="35680584"/>
            <a:ext cx="13518571" cy="683571"/>
          </a:xfrm>
          <a:prstGeom prst="rect">
            <a:avLst/>
          </a:prstGeom>
          <a:noFill/>
        </p:spPr>
        <p:txBody>
          <a:bodyPr wrap="square" lIns="97841" tIns="48920" rIns="97841" bIns="48920" rtlCol="0">
            <a:spAutoFit/>
          </a:bodyPr>
          <a:lstStyle/>
          <a:p>
            <a:r>
              <a:rPr lang="ja-JP" altLang="en-US" sz="3800" b="1" dirty="0"/>
              <a:t>標準的なブラックホール</a:t>
            </a:r>
            <a:r>
              <a:rPr lang="ja-JP" altLang="en-US" sz="3800" dirty="0" smtClean="0"/>
              <a:t>は二つ</a:t>
            </a:r>
            <a:r>
              <a:rPr lang="ja-JP" altLang="en-US" sz="3800" dirty="0"/>
              <a:t>の放射の</a:t>
            </a:r>
            <a:r>
              <a:rPr lang="ja-JP" altLang="en-US" sz="3800" b="1" dirty="0"/>
              <a:t>足し合わせ</a:t>
            </a:r>
            <a:r>
              <a:rPr lang="ja-JP" altLang="en-US" sz="3800" dirty="0"/>
              <a:t>で再現できる</a:t>
            </a:r>
          </a:p>
        </p:txBody>
      </p:sp>
      <p:sp>
        <p:nvSpPr>
          <p:cNvPr id="179" name="正方形/長方形 178"/>
          <p:cNvSpPr/>
          <p:nvPr/>
        </p:nvSpPr>
        <p:spPr>
          <a:xfrm>
            <a:off x="14707939" y="6786638"/>
            <a:ext cx="234280" cy="8316000"/>
          </a:xfrm>
          <a:prstGeom prst="rect">
            <a:avLst/>
          </a:prstGeom>
          <a:solidFill>
            <a:srgbClr val="D1F3FF"/>
          </a:solidFill>
          <a:ln w="57150">
            <a:no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endParaRPr kumimoji="1" lang="ja-JP" altLang="en-US" dirty="0"/>
          </a:p>
        </p:txBody>
      </p:sp>
      <p:sp>
        <p:nvSpPr>
          <p:cNvPr id="95" name="片側の 2 つの角を切り取った四角形 94"/>
          <p:cNvSpPr/>
          <p:nvPr/>
        </p:nvSpPr>
        <p:spPr>
          <a:xfrm rot="16200000">
            <a:off x="21017767" y="4407942"/>
            <a:ext cx="2808311" cy="14959406"/>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角丸四角形 98"/>
          <p:cNvSpPr/>
          <p:nvPr/>
        </p:nvSpPr>
        <p:spPr>
          <a:xfrm>
            <a:off x="15050459" y="10096103"/>
            <a:ext cx="5781411" cy="828000"/>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b="1" dirty="0" smtClean="0">
                <a:solidFill>
                  <a:srgbClr val="FF0000"/>
                </a:solidFill>
              </a:rPr>
              <a:t>超大光度</a:t>
            </a:r>
            <a:r>
              <a:rPr lang="en-US" altLang="ja-JP" sz="5400" b="1" dirty="0" smtClean="0">
                <a:solidFill>
                  <a:srgbClr val="FF0000"/>
                </a:solidFill>
              </a:rPr>
              <a:t>X</a:t>
            </a:r>
            <a:r>
              <a:rPr lang="ja-JP" altLang="en-US" sz="5400" b="1" dirty="0" smtClean="0">
                <a:solidFill>
                  <a:srgbClr val="FF0000"/>
                </a:solidFill>
              </a:rPr>
              <a:t>線源</a:t>
            </a:r>
            <a:endParaRPr kumimoji="1" lang="ja-JP" altLang="en-US" sz="5400" b="1" dirty="0">
              <a:solidFill>
                <a:srgbClr val="FF0000"/>
              </a:solidFill>
            </a:endParaRPr>
          </a:p>
        </p:txBody>
      </p:sp>
      <mc:AlternateContent xmlns:mc="http://schemas.openxmlformats.org/markup-compatibility/2006" xmlns:a14="http://schemas.microsoft.com/office/drawing/2010/main">
        <mc:Choice Requires="a14">
          <p:sp>
            <p:nvSpPr>
              <p:cNvPr id="100" name="テキスト ボックス 99"/>
              <p:cNvSpPr txBox="1"/>
              <p:nvPr/>
            </p:nvSpPr>
            <p:spPr>
              <a:xfrm>
                <a:off x="15028677" y="10972388"/>
                <a:ext cx="14776556" cy="4001095"/>
              </a:xfrm>
              <a:prstGeom prst="rect">
                <a:avLst/>
              </a:prstGeom>
              <a:noFill/>
            </p:spPr>
            <p:txBody>
              <a:bodyPr wrap="square" rtlCol="0">
                <a:spAutoFit/>
              </a:bodyPr>
              <a:lstStyle/>
              <a:p>
                <a:r>
                  <a:rPr lang="ja-JP" altLang="en-US" sz="3600" dirty="0" smtClean="0"/>
                  <a:t>未だ正体がはっきりとはわかって</a:t>
                </a:r>
                <a:r>
                  <a:rPr lang="ja-JP" altLang="en-US" sz="3600" dirty="0"/>
                  <a:t>いない非常に明るい</a:t>
                </a:r>
                <a:r>
                  <a:rPr lang="en-US" altLang="ja-JP" sz="3600" dirty="0">
                    <a:latin typeface="Times New Roman" panose="02020603050405020304" pitchFamily="18" charset="0"/>
                    <a:cs typeface="Times New Roman" panose="02020603050405020304" pitchFamily="18" charset="0"/>
                  </a:rPr>
                  <a:t>X</a:t>
                </a:r>
                <a:r>
                  <a:rPr lang="ja-JP" altLang="en-US" sz="3600" dirty="0" smtClean="0"/>
                  <a:t>線源</a:t>
                </a:r>
                <a:endParaRPr lang="en-US" altLang="ja-JP" sz="3600" dirty="0"/>
              </a:p>
              <a:p>
                <a:r>
                  <a:rPr lang="ja-JP" altLang="en-US" sz="3600" dirty="0"/>
                  <a:t>光度は</a:t>
                </a:r>
                <a:r>
                  <a:rPr lang="ja-JP" altLang="en-US" sz="3600" dirty="0">
                    <a:latin typeface="Times" panose="02020603050405020304" pitchFamily="18" charset="0"/>
                    <a:cs typeface="Times" panose="02020603050405020304" pitchFamily="18" charset="0"/>
                  </a:rPr>
                  <a:t>～</a:t>
                </a:r>
                <a14:m>
                  <m:oMath xmlns:m="http://schemas.openxmlformats.org/officeDocument/2006/math">
                    <m:sSup>
                      <m:sSupPr>
                        <m:ctrlPr>
                          <a:rPr lang="en-US" altLang="ja-JP" sz="3600" i="1">
                            <a:latin typeface="Cambria Math"/>
                          </a:rPr>
                        </m:ctrlPr>
                      </m:sSupPr>
                      <m:e>
                        <m:r>
                          <a:rPr lang="en-US" altLang="ja-JP" sz="3600" i="1">
                            <a:latin typeface="Cambria Math"/>
                          </a:rPr>
                          <m:t>10</m:t>
                        </m:r>
                      </m:e>
                      <m:sup>
                        <m:r>
                          <a:rPr lang="en-US" altLang="ja-JP" sz="3600" i="1">
                            <a:latin typeface="Cambria Math"/>
                          </a:rPr>
                          <m:t>39</m:t>
                        </m:r>
                      </m:sup>
                    </m:sSup>
                    <m:r>
                      <a:rPr lang="en-US" altLang="ja-JP" sz="3600">
                        <a:latin typeface="Cambria Math"/>
                      </a:rPr>
                      <m:t> </m:t>
                    </m:r>
                  </m:oMath>
                </a14:m>
                <a:r>
                  <a:rPr lang="en-US" altLang="ja-JP" sz="3600" dirty="0">
                    <a:latin typeface="Times" panose="02020603050405020304" pitchFamily="18" charset="0"/>
                    <a:cs typeface="Times" panose="02020603050405020304" pitchFamily="18" charset="0"/>
                  </a:rPr>
                  <a:t>erg/s</a:t>
                </a:r>
                <a:r>
                  <a:rPr lang="ja-JP" altLang="en-US" sz="3600" dirty="0"/>
                  <a:t>を超えて</a:t>
                </a:r>
                <a:r>
                  <a:rPr lang="ja-JP" altLang="en-US" sz="3600" dirty="0" smtClean="0"/>
                  <a:t>いる</a:t>
                </a:r>
                <a:endParaRPr lang="en-US" altLang="ja-JP" sz="3600" dirty="0" smtClean="0"/>
              </a:p>
              <a:p>
                <a:r>
                  <a:rPr lang="ja-JP" altLang="en-US" sz="3600" dirty="0" smtClean="0"/>
                  <a:t>恒星</a:t>
                </a:r>
                <a:r>
                  <a:rPr lang="ja-JP" altLang="en-US" sz="3600" dirty="0"/>
                  <a:t>質量ブラックホールと似た特徴が認められる</a:t>
                </a:r>
                <a:r>
                  <a:rPr lang="ja-JP" altLang="en-US" sz="3600" dirty="0" smtClean="0"/>
                  <a:t>が恒星質量ブラックホールのエディントン</a:t>
                </a:r>
                <a:r>
                  <a:rPr lang="ja-JP" altLang="en-US" sz="3600" dirty="0"/>
                  <a:t>限界</a:t>
                </a:r>
                <a:r>
                  <a:rPr lang="ja-JP" altLang="en-US" sz="3600" dirty="0" smtClean="0"/>
                  <a:t>光度は</a:t>
                </a:r>
                <a:r>
                  <a:rPr lang="ja-JP" altLang="en-US" sz="3600" dirty="0"/>
                  <a:t>～</a:t>
                </a:r>
                <a14:m>
                  <m:oMath xmlns:m="http://schemas.openxmlformats.org/officeDocument/2006/math">
                    <m:sSup>
                      <m:sSupPr>
                        <m:ctrlPr>
                          <a:rPr lang="en-US" altLang="ja-JP" sz="3600" i="1">
                            <a:latin typeface="Cambria Math"/>
                          </a:rPr>
                        </m:ctrlPr>
                      </m:sSupPr>
                      <m:e>
                        <m:r>
                          <a:rPr lang="en-US" altLang="ja-JP" sz="3600" i="1">
                            <a:latin typeface="Cambria Math"/>
                          </a:rPr>
                          <m:t>10</m:t>
                        </m:r>
                      </m:e>
                      <m:sup>
                        <m:r>
                          <a:rPr lang="en-US" altLang="ja-JP" sz="3600" i="1">
                            <a:latin typeface="Cambria Math"/>
                          </a:rPr>
                          <m:t>38</m:t>
                        </m:r>
                      </m:sup>
                    </m:sSup>
                    <m:r>
                      <a:rPr lang="en-US" altLang="ja-JP" sz="3600">
                        <a:latin typeface="Cambria Math"/>
                      </a:rPr>
                      <m:t> </m:t>
                    </m:r>
                    <m:r>
                      <m:rPr>
                        <m:sty m:val="p"/>
                      </m:rPr>
                      <a:rPr lang="en-US" altLang="ja-JP" sz="3600">
                        <a:latin typeface="Cambria Math"/>
                      </a:rPr>
                      <m:t>erg</m:t>
                    </m:r>
                  </m:oMath>
                </a14:m>
                <a:r>
                  <a:rPr lang="en-US" altLang="ja-JP" sz="3600" dirty="0">
                    <a:latin typeface="Times" panose="02020603050405020304" pitchFamily="18" charset="0"/>
                    <a:cs typeface="Times" panose="02020603050405020304" pitchFamily="18" charset="0"/>
                  </a:rPr>
                  <a:t>/s</a:t>
                </a:r>
                <a:r>
                  <a:rPr lang="ja-JP" altLang="en-US" sz="3600" dirty="0" err="1" smtClean="0">
                    <a:latin typeface="Times" panose="02020603050405020304" pitchFamily="18" charset="0"/>
                    <a:cs typeface="Times" panose="02020603050405020304" pitchFamily="18" charset="0"/>
                  </a:rPr>
                  <a:t>なので</a:t>
                </a:r>
                <a:r>
                  <a:rPr lang="ja-JP" altLang="en-US" sz="3600" dirty="0" smtClean="0">
                    <a:latin typeface="Times" panose="02020603050405020304" pitchFamily="18" charset="0"/>
                    <a:cs typeface="Times" panose="02020603050405020304" pitchFamily="18" charset="0"/>
                  </a:rPr>
                  <a:t>別物だと思われる</a:t>
                </a:r>
                <a:endParaRPr lang="en-US" altLang="ja-JP" sz="3600" dirty="0" smtClean="0">
                  <a:latin typeface="Times" panose="02020603050405020304" pitchFamily="18" charset="0"/>
                  <a:cs typeface="Times" panose="02020603050405020304" pitchFamily="18" charset="0"/>
                </a:endParaRPr>
              </a:p>
              <a:p>
                <a:r>
                  <a:rPr lang="ja-JP" altLang="en-US" sz="1400" dirty="0">
                    <a:latin typeface="Times" panose="02020603050405020304" pitchFamily="18" charset="0"/>
                    <a:cs typeface="Times" panose="02020603050405020304" pitchFamily="18" charset="0"/>
                  </a:rPr>
                  <a:t>　</a:t>
                </a:r>
                <a:endParaRPr lang="en-US" altLang="ja-JP" sz="2000" dirty="0" smtClean="0">
                  <a:latin typeface="Times" panose="02020603050405020304" pitchFamily="18" charset="0"/>
                  <a:cs typeface="Times" panose="02020603050405020304" pitchFamily="18" charset="0"/>
                </a:endParaRPr>
              </a:p>
              <a:p>
                <a:r>
                  <a:rPr lang="en-US" altLang="ja-JP" sz="3200" dirty="0" smtClean="0">
                    <a:latin typeface="Times" panose="02020603050405020304" pitchFamily="18" charset="0"/>
                    <a:cs typeface="Times" panose="02020603050405020304" pitchFamily="18" charset="0"/>
                  </a:rPr>
                  <a:t>(※</a:t>
                </a:r>
                <a:r>
                  <a:rPr lang="ja-JP" altLang="en-US" sz="3200" dirty="0" smtClean="0">
                    <a:latin typeface="Times" panose="02020603050405020304" pitchFamily="18" charset="0"/>
                    <a:cs typeface="Times" panose="02020603050405020304" pitchFamily="18" charset="0"/>
                  </a:rPr>
                  <a:t>エディントン限界光度：天体の重力とつり合う最大の光度</a:t>
                </a:r>
                <a:endParaRPr lang="en-US" altLang="ja-JP" sz="3200" dirty="0" smtClean="0">
                  <a:latin typeface="Times" panose="02020603050405020304" pitchFamily="18" charset="0"/>
                  <a:cs typeface="Times" panose="02020603050405020304" pitchFamily="18" charset="0"/>
                </a:endParaRPr>
              </a:p>
              <a:p>
                <a:r>
                  <a:rPr lang="ja-JP" altLang="en-US" sz="3200" dirty="0" smtClean="0">
                    <a:latin typeface="Times" panose="02020603050405020304" pitchFamily="18" charset="0"/>
                    <a:cs typeface="Times" panose="02020603050405020304" pitchFamily="18" charset="0"/>
                  </a:rPr>
                  <a:t>　高密度天体の場合、これを超える光度を持つと放射圧で降着物が吹き飛んでしまう</a:t>
                </a:r>
                <a:endParaRPr lang="en-US" altLang="ja-JP" sz="3200" dirty="0" smtClean="0">
                  <a:latin typeface="Times" panose="02020603050405020304" pitchFamily="18" charset="0"/>
                  <a:cs typeface="Times" panose="02020603050405020304" pitchFamily="18" charset="0"/>
                </a:endParaRPr>
              </a:p>
              <a:p>
                <a:r>
                  <a:rPr lang="ja-JP" altLang="en-US" sz="3200" dirty="0" smtClean="0"/>
                  <a:t>　　　　　　　　　　　　　　　　　　　天体</a:t>
                </a:r>
                <a:r>
                  <a:rPr lang="ja-JP" altLang="en-US" sz="3200" dirty="0"/>
                  <a:t>の質量</a:t>
                </a:r>
                <a:r>
                  <a:rPr lang="ja-JP" altLang="en-US" sz="3200" dirty="0" smtClean="0"/>
                  <a:t>からある程度の見積もりが可能</a:t>
                </a:r>
                <a14:m>
                  <m:oMath xmlns:m="http://schemas.openxmlformats.org/officeDocument/2006/math">
                    <m:r>
                      <a:rPr lang="en-US" altLang="ja-JP" sz="3200" b="0" i="1" dirty="0" smtClean="0">
                        <a:latin typeface="Cambria Math"/>
                      </a:rPr>
                      <m:t>:</m:t>
                    </m:r>
                    <m:sSub>
                      <m:sSubPr>
                        <m:ctrlPr>
                          <a:rPr lang="en-US" altLang="ja-JP" sz="3200" i="1">
                            <a:latin typeface="Cambria Math"/>
                          </a:rPr>
                        </m:ctrlPr>
                      </m:sSubPr>
                      <m:e>
                        <m:r>
                          <a:rPr lang="en-US" altLang="ja-JP" sz="3200" i="1">
                            <a:latin typeface="Cambria Math"/>
                          </a:rPr>
                          <m:t>𝐿</m:t>
                        </m:r>
                      </m:e>
                      <m:sub>
                        <m:r>
                          <a:rPr lang="en-US" altLang="ja-JP" sz="3200" i="1">
                            <a:latin typeface="Cambria Math"/>
                          </a:rPr>
                          <m:t>𝐸𝑑𝑑</m:t>
                        </m:r>
                      </m:sub>
                    </m:sSub>
                    <m:r>
                      <a:rPr lang="en-US" altLang="ja-JP" sz="3200" i="1">
                        <a:latin typeface="Cambria Math"/>
                        <a:ea typeface="Cambria Math"/>
                      </a:rPr>
                      <m:t>∝</m:t>
                    </m:r>
                    <m:r>
                      <a:rPr lang="en-US" altLang="ja-JP" sz="3200" i="1">
                        <a:latin typeface="Cambria Math"/>
                        <a:ea typeface="Cambria Math"/>
                      </a:rPr>
                      <m:t>𝑀</m:t>
                    </m:r>
                  </m:oMath>
                </a14:m>
                <a:r>
                  <a:rPr lang="en-US" altLang="ja-JP" sz="3200" dirty="0" smtClean="0">
                    <a:latin typeface="Times" panose="02020603050405020304" pitchFamily="18" charset="0"/>
                    <a:cs typeface="Times" panose="02020603050405020304" pitchFamily="18" charset="0"/>
                  </a:rPr>
                  <a:t>)</a:t>
                </a:r>
                <a:endParaRPr lang="en-US" altLang="ja-JP" sz="3200" dirty="0">
                  <a:latin typeface="Times" panose="02020603050405020304" pitchFamily="18" charset="0"/>
                  <a:cs typeface="Times" panose="02020603050405020304" pitchFamily="18" charset="0"/>
                </a:endParaRPr>
              </a:p>
            </p:txBody>
          </p:sp>
        </mc:Choice>
        <mc:Fallback xmlns="">
          <p:sp>
            <p:nvSpPr>
              <p:cNvPr id="100" name="テキスト ボックス 99"/>
              <p:cNvSpPr txBox="1">
                <a:spLocks noRot="1" noChangeAspect="1" noMove="1" noResize="1" noEditPoints="1" noAdjustHandles="1" noChangeArrowheads="1" noChangeShapeType="1" noTextEdit="1"/>
              </p:cNvSpPr>
              <p:nvPr/>
            </p:nvSpPr>
            <p:spPr>
              <a:xfrm>
                <a:off x="15028677" y="10972388"/>
                <a:ext cx="14776556" cy="4001095"/>
              </a:xfrm>
              <a:prstGeom prst="rect">
                <a:avLst/>
              </a:prstGeom>
              <a:blipFill rotWithShape="1">
                <a:blip r:embed="rId41"/>
                <a:stretch>
                  <a:fillRect l="-1238" t="-3049" r="-536" b="-4116"/>
                </a:stretch>
              </a:blipFill>
            </p:spPr>
            <p:txBody>
              <a:bodyPr/>
              <a:lstStyle/>
              <a:p>
                <a:r>
                  <a:rPr lang="ja-JP" altLang="en-US">
                    <a:noFill/>
                  </a:rPr>
                  <a:t> </a:t>
                </a:r>
              </a:p>
            </p:txBody>
          </p:sp>
        </mc:Fallback>
      </mc:AlternateContent>
      <p:sp>
        <p:nvSpPr>
          <p:cNvPr id="101" name="片側の 2 つの角を切り取った四角形 100"/>
          <p:cNvSpPr/>
          <p:nvPr/>
        </p:nvSpPr>
        <p:spPr>
          <a:xfrm rot="16200000">
            <a:off x="21069278" y="1152993"/>
            <a:ext cx="2705289" cy="14959409"/>
          </a:xfrm>
          <a:prstGeom prst="snip2SameRect">
            <a:avLst>
              <a:gd name="adj1" fmla="val 0"/>
              <a:gd name="adj2" fmla="val 0"/>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角丸四角形 101"/>
          <p:cNvSpPr/>
          <p:nvPr/>
        </p:nvSpPr>
        <p:spPr>
          <a:xfrm>
            <a:off x="15050459" y="6747954"/>
            <a:ext cx="7342758" cy="828000"/>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smtClean="0">
                <a:solidFill>
                  <a:srgbClr val="FF0000"/>
                </a:solidFill>
              </a:rPr>
              <a:t>恒星質量ブラックホール</a:t>
            </a:r>
            <a:endParaRPr kumimoji="1" lang="ja-JP" altLang="en-US" sz="5400" b="1" dirty="0">
              <a:solidFill>
                <a:srgbClr val="FF0000"/>
              </a:solidFill>
            </a:endParaRPr>
          </a:p>
        </p:txBody>
      </p:sp>
      <p:sp>
        <p:nvSpPr>
          <p:cNvPr id="103" name="テキスト ボックス 102"/>
          <p:cNvSpPr txBox="1"/>
          <p:nvPr/>
        </p:nvSpPr>
        <p:spPr>
          <a:xfrm>
            <a:off x="15028678" y="7677019"/>
            <a:ext cx="14733727" cy="2308324"/>
          </a:xfrm>
          <a:prstGeom prst="rect">
            <a:avLst/>
          </a:prstGeom>
          <a:noFill/>
        </p:spPr>
        <p:txBody>
          <a:bodyPr wrap="square" rtlCol="0">
            <a:spAutoFit/>
          </a:bodyPr>
          <a:lstStyle/>
          <a:p>
            <a:r>
              <a:rPr lang="ja-JP" altLang="en-US" sz="3600" dirty="0" smtClean="0"/>
              <a:t>恒星が超新星爆発を起こした後に残ると考えられているブラックホール</a:t>
            </a:r>
            <a:endParaRPr lang="en-US" altLang="ja-JP" sz="3600" dirty="0" smtClean="0"/>
          </a:p>
          <a:p>
            <a:r>
              <a:rPr lang="ja-JP" altLang="en-US" sz="3600" dirty="0" smtClean="0"/>
              <a:t>太陽</a:t>
            </a:r>
            <a:r>
              <a:rPr lang="ja-JP" altLang="en-US" sz="3600" dirty="0"/>
              <a:t>質量の</a:t>
            </a:r>
            <a:r>
              <a:rPr lang="en-US" altLang="ja-JP" sz="3600" dirty="0">
                <a:latin typeface="Times" panose="02020603050405020304" pitchFamily="18" charset="0"/>
                <a:cs typeface="Times" panose="02020603050405020304" pitchFamily="18" charset="0"/>
              </a:rPr>
              <a:t>8</a:t>
            </a:r>
            <a:r>
              <a:rPr lang="ja-JP" altLang="en-US" sz="3600" dirty="0"/>
              <a:t>倍を</a:t>
            </a:r>
            <a:r>
              <a:rPr lang="ja-JP" altLang="en-US" sz="3600" dirty="0" smtClean="0"/>
              <a:t>超える</a:t>
            </a:r>
            <a:r>
              <a:rPr kumimoji="1" lang="ja-JP" altLang="en-US" sz="3600" dirty="0" smtClean="0"/>
              <a:t>恒星</a:t>
            </a:r>
            <a:r>
              <a:rPr lang="ja-JP" altLang="en-US" sz="3600" dirty="0" smtClean="0"/>
              <a:t>は</a:t>
            </a:r>
            <a:r>
              <a:rPr kumimoji="1" lang="ja-JP" altLang="en-US" sz="3600" dirty="0" smtClean="0"/>
              <a:t>その一生を終えて原子核の大きさまで収縮してもなお重力崩壊が止まらず、無限に収縮し続ける</a:t>
            </a:r>
            <a:endParaRPr kumimoji="1" lang="en-US" altLang="ja-JP" sz="3600" dirty="0" smtClean="0"/>
          </a:p>
          <a:p>
            <a:r>
              <a:rPr lang="ja-JP" altLang="en-US" sz="3600" dirty="0"/>
              <a:t>質量</a:t>
            </a:r>
            <a:r>
              <a:rPr lang="ja-JP" altLang="en-US" sz="3600" dirty="0" smtClean="0"/>
              <a:t>は太陽</a:t>
            </a:r>
            <a:r>
              <a:rPr lang="ja-JP" altLang="en-US" sz="3600" dirty="0"/>
              <a:t>質量の数倍～十</a:t>
            </a:r>
            <a:r>
              <a:rPr lang="ja-JP" altLang="en-US" sz="3600" dirty="0" smtClean="0"/>
              <a:t>数倍程度</a:t>
            </a:r>
            <a:endParaRPr lang="en-US" altLang="ja-JP" sz="3600" dirty="0">
              <a:latin typeface="Times" panose="02020603050405020304" pitchFamily="18" charset="0"/>
              <a:cs typeface="Times" panose="02020603050405020304" pitchFamily="18" charset="0"/>
            </a:endParaRPr>
          </a:p>
        </p:txBody>
      </p:sp>
      <p:sp>
        <p:nvSpPr>
          <p:cNvPr id="4" name="テキスト ボックス 3"/>
          <p:cNvSpPr txBox="1"/>
          <p:nvPr/>
        </p:nvSpPr>
        <p:spPr>
          <a:xfrm>
            <a:off x="738387" y="32914713"/>
            <a:ext cx="11790407" cy="1200329"/>
          </a:xfrm>
          <a:prstGeom prst="rect">
            <a:avLst/>
          </a:prstGeom>
          <a:noFill/>
        </p:spPr>
        <p:txBody>
          <a:bodyPr wrap="none" rtlCol="0">
            <a:spAutoFit/>
          </a:bodyPr>
          <a:lstStyle/>
          <a:p>
            <a:r>
              <a:rPr kumimoji="1" lang="ja-JP" altLang="en-US" sz="3600" dirty="0" smtClean="0"/>
              <a:t>また、可視光で伴星の運動を観測することでも</a:t>
            </a:r>
            <a:endParaRPr kumimoji="1" lang="en-US" altLang="ja-JP" sz="3600" dirty="0" smtClean="0"/>
          </a:p>
          <a:p>
            <a:r>
              <a:rPr kumimoji="1" lang="ja-JP" altLang="en-US" sz="3600" dirty="0" smtClean="0"/>
              <a:t>ブラックホールの質量・自転の有無を確認することができる。</a:t>
            </a:r>
            <a:endParaRPr kumimoji="1" lang="en-US" altLang="ja-JP" sz="3600" dirty="0" smtClean="0"/>
          </a:p>
        </p:txBody>
      </p:sp>
      <p:sp>
        <p:nvSpPr>
          <p:cNvPr id="6" name="正方形/長方形 5"/>
          <p:cNvSpPr/>
          <p:nvPr/>
        </p:nvSpPr>
        <p:spPr>
          <a:xfrm>
            <a:off x="15411050" y="34887018"/>
            <a:ext cx="14091728" cy="3223100"/>
          </a:xfrm>
          <a:prstGeom prst="rect">
            <a:avLst/>
          </a:prstGeom>
          <a:solidFill>
            <a:srgbClr val="F3F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5" name="グループ化 114"/>
          <p:cNvGrpSpPr/>
          <p:nvPr/>
        </p:nvGrpSpPr>
        <p:grpSpPr>
          <a:xfrm>
            <a:off x="15788059" y="34920051"/>
            <a:ext cx="13501773" cy="1461875"/>
            <a:chOff x="15460321" y="38321202"/>
            <a:chExt cx="13501773" cy="1461875"/>
          </a:xfrm>
        </p:grpSpPr>
        <mc:AlternateContent xmlns:mc="http://schemas.openxmlformats.org/markup-compatibility/2006" xmlns:a14="http://schemas.microsoft.com/office/drawing/2010/main">
          <mc:Choice Requires="a14">
            <p:sp>
              <p:nvSpPr>
                <p:cNvPr id="116" name="テキスト ボックス 115"/>
                <p:cNvSpPr txBox="1"/>
                <p:nvPr/>
              </p:nvSpPr>
              <p:spPr>
                <a:xfrm>
                  <a:off x="15460321" y="38321202"/>
                  <a:ext cx="13501773" cy="1461875"/>
                </a:xfrm>
                <a:prstGeom prst="rect">
                  <a:avLst/>
                </a:prstGeom>
                <a:noFill/>
              </p:spPr>
              <p:txBody>
                <a:bodyPr wrap="none" rtlCol="0">
                  <a:spAutoFit/>
                </a:bodyPr>
                <a:lstStyle/>
                <a:p>
                  <a:r>
                    <a:rPr lang="en-US" altLang="ja-JP" sz="4400" b="1" dirty="0" smtClean="0">
                      <a:latin typeface="Times" panose="02020603050405020304" pitchFamily="18" charset="0"/>
                      <a:cs typeface="Times" panose="02020603050405020304" pitchFamily="18" charset="0"/>
                    </a:rPr>
                    <a:t>NGC6946 X-1</a:t>
                  </a:r>
                  <a:r>
                    <a:rPr lang="ja-JP" altLang="en-US" sz="4400" b="1" dirty="0" smtClean="0">
                      <a:latin typeface="Times" panose="02020603050405020304" pitchFamily="18" charset="0"/>
                      <a:cs typeface="Times" panose="02020603050405020304" pitchFamily="18" charset="0"/>
                    </a:rPr>
                    <a:t>が標準的な降着円盤を持つと仮定すると</a:t>
                  </a:r>
                  <a:endParaRPr lang="en-US" altLang="ja-JP" sz="4400" b="1" dirty="0" smtClean="0">
                    <a:latin typeface="Times" panose="02020603050405020304" pitchFamily="18" charset="0"/>
                    <a:cs typeface="Times" panose="02020603050405020304" pitchFamily="18" charset="0"/>
                  </a:endParaRPr>
                </a:p>
                <a:p>
                  <a:r>
                    <a:rPr lang="ja-JP" altLang="en-US" sz="4400" b="1" dirty="0" smtClean="0">
                      <a:latin typeface="Times" panose="02020603050405020304" pitchFamily="18" charset="0"/>
                      <a:cs typeface="Times" panose="02020603050405020304" pitchFamily="18" charset="0"/>
                    </a:rPr>
                    <a:t>その質量は太陽質量の</a:t>
                  </a:r>
                  <a14:m>
                    <m:oMath xmlns:m="http://schemas.openxmlformats.org/officeDocument/2006/math">
                      <m:r>
                        <a:rPr lang="en-US" altLang="ja-JP" sz="4400" b="1" i="1" smtClean="0">
                          <a:latin typeface="Cambria Math"/>
                          <a:ea typeface="Cambria Math"/>
                        </a:rPr>
                        <m:t>~</m:t>
                      </m:r>
                      <m:sSup>
                        <m:sSupPr>
                          <m:ctrlPr>
                            <a:rPr lang="en-US" altLang="ja-JP" sz="4400" b="1" i="1" smtClean="0">
                              <a:latin typeface="Cambria Math"/>
                              <a:ea typeface="Cambria Math"/>
                            </a:rPr>
                          </m:ctrlPr>
                        </m:sSupPr>
                        <m:e>
                          <m:r>
                            <a:rPr lang="en-US" altLang="ja-JP" sz="4400" b="1" i="1" smtClean="0">
                              <a:latin typeface="Cambria Math"/>
                              <a:ea typeface="Cambria Math"/>
                            </a:rPr>
                            <m:t>𝟏𝟎</m:t>
                          </m:r>
                        </m:e>
                        <m:sup>
                          <m:r>
                            <a:rPr lang="en-US" altLang="ja-JP" sz="4400" b="1" i="1" smtClean="0">
                              <a:latin typeface="Cambria Math"/>
                              <a:ea typeface="Cambria Math"/>
                            </a:rPr>
                            <m:t>𝟑</m:t>
                          </m:r>
                        </m:sup>
                      </m:sSup>
                    </m:oMath>
                  </a14:m>
                  <a:r>
                    <a:rPr kumimoji="1" lang="ja-JP" altLang="en-US" sz="4400" b="1" dirty="0" smtClean="0">
                      <a:latin typeface="Times" panose="02020603050405020304" pitchFamily="18" charset="0"/>
                      <a:cs typeface="Times" panose="02020603050405020304" pitchFamily="18" charset="0"/>
                    </a:rPr>
                    <a:t>倍のオーダー</a:t>
                  </a:r>
                  <a:r>
                    <a:rPr lang="ja-JP" altLang="en-US" sz="4400" b="1" dirty="0">
                      <a:latin typeface="Times" panose="02020603050405020304" pitchFamily="18" charset="0"/>
                      <a:cs typeface="Times" panose="02020603050405020304" pitchFamily="18" charset="0"/>
                    </a:rPr>
                    <a:t>となる</a:t>
                  </a:r>
                  <a:endParaRPr kumimoji="1" lang="ja-JP" altLang="en-US" sz="4400" b="1" dirty="0">
                    <a:latin typeface="Times" panose="02020603050405020304" pitchFamily="18" charset="0"/>
                    <a:cs typeface="Times" panose="02020603050405020304" pitchFamily="18" charset="0"/>
                  </a:endParaRPr>
                </a:p>
              </p:txBody>
            </p:sp>
          </mc:Choice>
          <mc:Fallback xmlns="">
            <p:sp>
              <p:nvSpPr>
                <p:cNvPr id="116" name="テキスト ボックス 115"/>
                <p:cNvSpPr txBox="1">
                  <a:spLocks noRot="1" noChangeAspect="1" noMove="1" noResize="1" noEditPoints="1" noAdjustHandles="1" noChangeArrowheads="1" noChangeShapeType="1" noTextEdit="1"/>
                </p:cNvSpPr>
                <p:nvPr/>
              </p:nvSpPr>
              <p:spPr>
                <a:xfrm>
                  <a:off x="15460321" y="38321202"/>
                  <a:ext cx="13501773" cy="1461875"/>
                </a:xfrm>
                <a:prstGeom prst="rect">
                  <a:avLst/>
                </a:prstGeom>
                <a:blipFill rotWithShape="1">
                  <a:blip r:embed="rId42"/>
                  <a:stretch>
                    <a:fillRect l="-1851" t="-10000" b="-17083"/>
                  </a:stretch>
                </a:blipFill>
              </p:spPr>
              <p:txBody>
                <a:bodyPr/>
                <a:lstStyle/>
                <a:p>
                  <a:r>
                    <a:rPr lang="ja-JP" altLang="en-US">
                      <a:noFill/>
                    </a:rPr>
                    <a:t> </a:t>
                  </a:r>
                </a:p>
              </p:txBody>
            </p:sp>
          </mc:Fallback>
        </mc:AlternateContent>
        <p:sp>
          <p:nvSpPr>
            <p:cNvPr id="117" name="正方形/長方形 116"/>
            <p:cNvSpPr/>
            <p:nvPr/>
          </p:nvSpPr>
          <p:spPr>
            <a:xfrm>
              <a:off x="15600828" y="38827478"/>
              <a:ext cx="12996000" cy="185285"/>
            </a:xfrm>
            <a:prstGeom prst="rect">
              <a:avLst/>
            </a:prstGeom>
            <a:solidFill>
              <a:srgbClr val="0085B4">
                <a:alpha val="282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00"/>
            </a:p>
          </p:txBody>
        </p:sp>
        <p:sp>
          <p:nvSpPr>
            <p:cNvPr id="118" name="正方形/長方形 117"/>
            <p:cNvSpPr/>
            <p:nvPr/>
          </p:nvSpPr>
          <p:spPr>
            <a:xfrm>
              <a:off x="15600829" y="39511110"/>
              <a:ext cx="11700000" cy="180464"/>
            </a:xfrm>
            <a:prstGeom prst="rect">
              <a:avLst/>
            </a:prstGeom>
            <a:solidFill>
              <a:srgbClr val="0085B4">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800"/>
            </a:p>
          </p:txBody>
        </p:sp>
      </p:grpSp>
      <p:sp>
        <p:nvSpPr>
          <p:cNvPr id="5" name="テキスト ボックス 4"/>
          <p:cNvSpPr txBox="1"/>
          <p:nvPr/>
        </p:nvSpPr>
        <p:spPr>
          <a:xfrm>
            <a:off x="16652155" y="36427800"/>
            <a:ext cx="12636793" cy="1754326"/>
          </a:xfrm>
          <a:prstGeom prst="rect">
            <a:avLst/>
          </a:prstGeom>
          <a:noFill/>
        </p:spPr>
        <p:txBody>
          <a:bodyPr wrap="none" rtlCol="0">
            <a:spAutoFit/>
          </a:bodyPr>
          <a:lstStyle/>
          <a:p>
            <a:r>
              <a:rPr lang="ja-JP" altLang="en-US" sz="3600" dirty="0" smtClean="0">
                <a:latin typeface="Times" panose="02020603050405020304" pitchFamily="18" charset="0"/>
                <a:cs typeface="Times" panose="02020603050405020304" pitchFamily="18" charset="0"/>
              </a:rPr>
              <a:t>しかし、観測された光度をエディントン限界光度とみなして天体の</a:t>
            </a:r>
            <a:endParaRPr lang="en-US" altLang="ja-JP" sz="3600" dirty="0" smtClean="0">
              <a:latin typeface="Times" panose="02020603050405020304" pitchFamily="18" charset="0"/>
              <a:cs typeface="Times" panose="02020603050405020304" pitchFamily="18" charset="0"/>
            </a:endParaRPr>
          </a:p>
          <a:p>
            <a:r>
              <a:rPr lang="ja-JP" altLang="en-US" sz="3600" dirty="0" smtClean="0">
                <a:latin typeface="Times" panose="02020603050405020304" pitchFamily="18" charset="0"/>
                <a:cs typeface="Times" panose="02020603050405020304" pitchFamily="18" charset="0"/>
              </a:rPr>
              <a:t>下限の質量を計算すると太陽質量の</a:t>
            </a:r>
            <a:r>
              <a:rPr lang="en-US" altLang="ja-JP" sz="3600" dirty="0" smtClean="0">
                <a:latin typeface="Times" panose="02020603050405020304" pitchFamily="18" charset="0"/>
                <a:cs typeface="Times" panose="02020603050405020304" pitchFamily="18" charset="0"/>
              </a:rPr>
              <a:t>24</a:t>
            </a:r>
            <a:r>
              <a:rPr lang="ja-JP" altLang="en-US" sz="3600" dirty="0" smtClean="0">
                <a:latin typeface="Times" panose="02020603050405020304" pitchFamily="18" charset="0"/>
                <a:cs typeface="Times" panose="02020603050405020304" pitchFamily="18" charset="0"/>
              </a:rPr>
              <a:t>倍程度に</a:t>
            </a:r>
            <a:r>
              <a:rPr lang="ja-JP" altLang="en-US" sz="3600" dirty="0" smtClean="0">
                <a:latin typeface="Times" panose="02020603050405020304" pitchFamily="18" charset="0"/>
                <a:cs typeface="Times" panose="02020603050405020304" pitchFamily="18" charset="0"/>
              </a:rPr>
              <a:t>な</a:t>
            </a:r>
            <a:r>
              <a:rPr lang="ja-JP" altLang="en-US" sz="3600" dirty="0">
                <a:latin typeface="Times" panose="02020603050405020304" pitchFamily="18" charset="0"/>
                <a:cs typeface="Times" panose="02020603050405020304" pitchFamily="18" charset="0"/>
              </a:rPr>
              <a:t>る</a:t>
            </a:r>
            <a:r>
              <a:rPr lang="ja-JP" altLang="en-US" sz="3600" dirty="0" smtClean="0">
                <a:latin typeface="Times" panose="02020603050405020304" pitchFamily="18" charset="0"/>
                <a:cs typeface="Times" panose="02020603050405020304" pitchFamily="18" charset="0"/>
              </a:rPr>
              <a:t>ため</a:t>
            </a:r>
            <a:endParaRPr lang="en-US" altLang="ja-JP" sz="3600" dirty="0" smtClean="0">
              <a:latin typeface="Times" panose="02020603050405020304" pitchFamily="18" charset="0"/>
              <a:cs typeface="Times" panose="02020603050405020304" pitchFamily="18" charset="0"/>
            </a:endParaRPr>
          </a:p>
          <a:p>
            <a:r>
              <a:rPr lang="ja-JP" altLang="en-US" sz="3600" dirty="0" smtClean="0">
                <a:latin typeface="Times" panose="02020603050405020304" pitchFamily="18" charset="0"/>
                <a:cs typeface="Times" panose="02020603050405020304" pitchFamily="18" charset="0"/>
              </a:rPr>
              <a:t>これが標準的でない降着円盤を持っている可能性</a:t>
            </a:r>
            <a:r>
              <a:rPr lang="ja-JP" altLang="en-US" sz="3600" dirty="0" smtClean="0">
                <a:latin typeface="Times" panose="02020603050405020304" pitchFamily="18" charset="0"/>
                <a:cs typeface="Times" panose="02020603050405020304" pitchFamily="18" charset="0"/>
              </a:rPr>
              <a:t>も</a:t>
            </a:r>
            <a:r>
              <a:rPr lang="ja-JP" altLang="en-US" sz="3600" dirty="0">
                <a:latin typeface="Times" panose="02020603050405020304" pitchFamily="18" charset="0"/>
                <a:cs typeface="Times" panose="02020603050405020304" pitchFamily="18" charset="0"/>
              </a:rPr>
              <a:t>ある</a:t>
            </a:r>
            <a:r>
              <a:rPr lang="ja-JP" altLang="en-US" sz="3600" dirty="0" smtClean="0">
                <a:latin typeface="Times" panose="02020603050405020304" pitchFamily="18" charset="0"/>
                <a:cs typeface="Times" panose="02020603050405020304" pitchFamily="18" charset="0"/>
              </a:rPr>
              <a:t>。</a:t>
            </a:r>
            <a:endParaRPr lang="en-US" altLang="ja-JP" sz="3600" dirty="0" smtClean="0">
              <a:latin typeface="Times" panose="02020603050405020304" pitchFamily="18" charset="0"/>
              <a:cs typeface="Times" panose="02020603050405020304" pitchFamily="18" charset="0"/>
            </a:endParaRPr>
          </a:p>
        </p:txBody>
      </p:sp>
      <p:grpSp>
        <p:nvGrpSpPr>
          <p:cNvPr id="9" name="グループ化 8"/>
          <p:cNvGrpSpPr/>
          <p:nvPr/>
        </p:nvGrpSpPr>
        <p:grpSpPr>
          <a:xfrm>
            <a:off x="22103442" y="25328606"/>
            <a:ext cx="7654169" cy="5256584"/>
            <a:chOff x="22034499" y="28314430"/>
            <a:chExt cx="7654169" cy="5256584"/>
          </a:xfrm>
        </p:grpSpPr>
        <p:sp>
          <p:nvSpPr>
            <p:cNvPr id="104" name="テキスト ボックス 103"/>
            <p:cNvSpPr txBox="1"/>
            <p:nvPr/>
          </p:nvSpPr>
          <p:spPr>
            <a:xfrm>
              <a:off x="25411279" y="32986239"/>
              <a:ext cx="3193503" cy="584775"/>
            </a:xfrm>
            <a:prstGeom prst="rect">
              <a:avLst/>
            </a:prstGeom>
            <a:noFill/>
          </p:spPr>
          <p:txBody>
            <a:bodyPr wrap="none" rtlCol="0">
              <a:spAutoFit/>
            </a:bodyPr>
            <a:lstStyle/>
            <a:p>
              <a:r>
                <a:rPr kumimoji="1" lang="ja-JP" altLang="en-US" sz="3200" dirty="0" smtClean="0">
                  <a:latin typeface="Times" panose="02020603050405020304" pitchFamily="18" charset="0"/>
                  <a:cs typeface="Times" panose="02020603050405020304" pitchFamily="18" charset="0"/>
                </a:rPr>
                <a:t>エネルギー</a:t>
              </a:r>
              <a:r>
                <a:rPr lang="en-US" altLang="ja-JP" sz="3200" dirty="0">
                  <a:latin typeface="Times" panose="02020603050405020304" pitchFamily="18" charset="0"/>
                  <a:cs typeface="Times" panose="02020603050405020304" pitchFamily="18" charset="0"/>
                </a:rPr>
                <a:t> </a:t>
              </a:r>
              <a:r>
                <a:rPr lang="en-US" altLang="ja-JP" sz="3200" dirty="0" smtClean="0">
                  <a:latin typeface="Times" panose="02020603050405020304" pitchFamily="18" charset="0"/>
                  <a:cs typeface="Times" panose="02020603050405020304" pitchFamily="18" charset="0"/>
                </a:rPr>
                <a:t>(</a:t>
              </a:r>
              <a:r>
                <a:rPr lang="en-US" altLang="ja-JP" sz="3200" dirty="0" err="1" smtClean="0">
                  <a:latin typeface="Times" panose="02020603050405020304" pitchFamily="18" charset="0"/>
                  <a:cs typeface="Times" panose="02020603050405020304" pitchFamily="18" charset="0"/>
                </a:rPr>
                <a:t>keV</a:t>
              </a:r>
              <a:r>
                <a:rPr lang="en-US" altLang="ja-JP" sz="3200" dirty="0" smtClean="0">
                  <a:latin typeface="Times" panose="02020603050405020304" pitchFamily="18" charset="0"/>
                  <a:cs typeface="Times" panose="02020603050405020304" pitchFamily="18" charset="0"/>
                </a:rPr>
                <a:t>)</a:t>
              </a:r>
              <a:endParaRPr kumimoji="1" lang="ja-JP" altLang="en-US" sz="3200" dirty="0">
                <a:latin typeface="Times" panose="02020603050405020304" pitchFamily="18" charset="0"/>
                <a:cs typeface="Times" panose="02020603050405020304" pitchFamily="18" charset="0"/>
              </a:endParaRPr>
            </a:p>
          </p:txBody>
        </p:sp>
        <p:sp>
          <p:nvSpPr>
            <p:cNvPr id="105" name="テキスト ボックス 104"/>
            <p:cNvSpPr txBox="1"/>
            <p:nvPr/>
          </p:nvSpPr>
          <p:spPr>
            <a:xfrm>
              <a:off x="24327190" y="32564643"/>
              <a:ext cx="4887520" cy="646331"/>
            </a:xfrm>
            <a:prstGeom prst="rect">
              <a:avLst/>
            </a:prstGeom>
            <a:noFill/>
          </p:spPr>
          <p:txBody>
            <a:bodyPr wrap="square" rtlCol="0">
              <a:spAutoFit/>
            </a:bodyPr>
            <a:lstStyle/>
            <a:p>
              <a:r>
                <a:rPr kumimoji="1" lang="en-US" altLang="ja-JP" sz="3600" dirty="0" smtClean="0"/>
                <a:t>0.5      </a:t>
              </a:r>
              <a:r>
                <a:rPr lang="ja-JP" altLang="en-US" sz="3600" dirty="0" smtClean="0"/>
                <a:t> </a:t>
              </a:r>
              <a:r>
                <a:rPr kumimoji="1" lang="en-US" altLang="ja-JP" sz="3600" dirty="0" smtClean="0"/>
                <a:t>1         2             5        </a:t>
              </a:r>
              <a:endParaRPr kumimoji="1" lang="ja-JP" altLang="en-US" sz="3600" dirty="0"/>
            </a:p>
          </p:txBody>
        </p:sp>
        <mc:AlternateContent xmlns:mc="http://schemas.openxmlformats.org/markup-compatibility/2006" xmlns:a14="http://schemas.microsoft.com/office/drawing/2010/main">
          <mc:Choice Requires="a14">
            <p:sp>
              <p:nvSpPr>
                <p:cNvPr id="107" name="テキスト ボックス 106"/>
                <p:cNvSpPr txBox="1"/>
                <p:nvPr/>
              </p:nvSpPr>
              <p:spPr>
                <a:xfrm>
                  <a:off x="23159034" y="28505549"/>
                  <a:ext cx="817852"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0.1</m:t>
                        </m:r>
                      </m:oMath>
                    </m:oMathPara>
                  </a14:m>
                  <a:endParaRPr kumimoji="1" lang="ja-JP" altLang="en-US" sz="3200" dirty="0"/>
                </a:p>
              </p:txBody>
            </p:sp>
          </mc:Choice>
          <mc:Fallback xmlns="">
            <p:sp>
              <p:nvSpPr>
                <p:cNvPr id="107" name="テキスト ボックス 106"/>
                <p:cNvSpPr txBox="1">
                  <a:spLocks noRot="1" noChangeAspect="1" noMove="1" noResize="1" noEditPoints="1" noAdjustHandles="1" noChangeArrowheads="1" noChangeShapeType="1" noTextEdit="1"/>
                </p:cNvSpPr>
                <p:nvPr/>
              </p:nvSpPr>
              <p:spPr>
                <a:xfrm>
                  <a:off x="23159034" y="28505549"/>
                  <a:ext cx="817852" cy="584775"/>
                </a:xfrm>
                <a:prstGeom prst="rect">
                  <a:avLst/>
                </a:prstGeom>
                <a:blipFill rotWithShape="1">
                  <a:blip r:embed="rId17"/>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8" name="テキスト ボックス 107"/>
                <p:cNvSpPr txBox="1"/>
                <p:nvPr/>
              </p:nvSpPr>
              <p:spPr>
                <a:xfrm>
                  <a:off x="22970603" y="29225629"/>
                  <a:ext cx="1045479"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0.01</m:t>
                        </m:r>
                      </m:oMath>
                    </m:oMathPara>
                  </a14:m>
                  <a:endParaRPr kumimoji="1" lang="ja-JP" altLang="en-US" sz="8000" dirty="0"/>
                </a:p>
              </p:txBody>
            </p:sp>
          </mc:Choice>
          <mc:Fallback xmlns="">
            <p:sp>
              <p:nvSpPr>
                <p:cNvPr id="108" name="テキスト ボックス 107"/>
                <p:cNvSpPr txBox="1">
                  <a:spLocks noRot="1" noChangeAspect="1" noMove="1" noResize="1" noEditPoints="1" noAdjustHandles="1" noChangeArrowheads="1" noChangeShapeType="1" noTextEdit="1"/>
                </p:cNvSpPr>
                <p:nvPr/>
              </p:nvSpPr>
              <p:spPr>
                <a:xfrm>
                  <a:off x="22970603" y="29225629"/>
                  <a:ext cx="1045479" cy="584775"/>
                </a:xfrm>
                <a:prstGeom prst="rect">
                  <a:avLst/>
                </a:prstGeom>
                <a:blipFill rotWithShape="1">
                  <a:blip r:embed="rId18"/>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9" name="テキスト ボックス 108"/>
                <p:cNvSpPr txBox="1"/>
                <p:nvPr/>
              </p:nvSpPr>
              <p:spPr>
                <a:xfrm>
                  <a:off x="22855889" y="30017717"/>
                  <a:ext cx="1141082"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sz="3200" b="0" i="1" smtClean="0">
                                <a:latin typeface="Cambria Math"/>
                              </a:rPr>
                            </m:ctrlPr>
                          </m:sSupPr>
                          <m:e>
                            <m:r>
                              <a:rPr kumimoji="1" lang="en-US" altLang="ja-JP" sz="3200" b="0" i="1" smtClean="0">
                                <a:latin typeface="Cambria Math"/>
                              </a:rPr>
                              <m:t>10</m:t>
                            </m:r>
                          </m:e>
                          <m:sup>
                            <m:r>
                              <a:rPr kumimoji="1" lang="en-US" altLang="ja-JP" sz="3200" b="0" i="1" smtClean="0">
                                <a:latin typeface="Cambria Math"/>
                              </a:rPr>
                              <m:t>−3</m:t>
                            </m:r>
                          </m:sup>
                        </m:sSup>
                      </m:oMath>
                    </m:oMathPara>
                  </a14:m>
                  <a:endParaRPr kumimoji="1" lang="ja-JP" altLang="en-US" sz="3200" dirty="0"/>
                </a:p>
              </p:txBody>
            </p:sp>
          </mc:Choice>
          <mc:Fallback xmlns="">
            <p:sp>
              <p:nvSpPr>
                <p:cNvPr id="109" name="テキスト ボックス 108"/>
                <p:cNvSpPr txBox="1">
                  <a:spLocks noRot="1" noChangeAspect="1" noMove="1" noResize="1" noEditPoints="1" noAdjustHandles="1" noChangeArrowheads="1" noChangeShapeType="1" noTextEdit="1"/>
                </p:cNvSpPr>
                <p:nvPr/>
              </p:nvSpPr>
              <p:spPr>
                <a:xfrm>
                  <a:off x="22855889" y="30017717"/>
                  <a:ext cx="1141082" cy="584775"/>
                </a:xfrm>
                <a:prstGeom prst="rect">
                  <a:avLst/>
                </a:prstGeom>
                <a:blipFill rotWithShape="1">
                  <a:blip r:embed="rId44"/>
                  <a:stretch>
                    <a:fillRect/>
                  </a:stretch>
                </a:blipFill>
              </p:spPr>
              <p:txBody>
                <a:bodyPr/>
                <a:lstStyle/>
                <a:p>
                  <a:r>
                    <a:rPr lang="ja-JP" altLang="en-US">
                      <a:noFill/>
                    </a:rPr>
                    <a:t> </a:t>
                  </a:r>
                </a:p>
              </p:txBody>
            </p:sp>
          </mc:Fallback>
        </mc:AlternateContent>
        <p:sp>
          <p:nvSpPr>
            <p:cNvPr id="110" name="テキスト ボックス 109"/>
            <p:cNvSpPr txBox="1"/>
            <p:nvPr/>
          </p:nvSpPr>
          <p:spPr>
            <a:xfrm>
              <a:off x="22034499" y="30922766"/>
              <a:ext cx="1169551" cy="1733808"/>
            </a:xfrm>
            <a:prstGeom prst="rect">
              <a:avLst/>
            </a:prstGeom>
            <a:noFill/>
          </p:spPr>
          <p:txBody>
            <a:bodyPr vert="vert270" wrap="none" rtlCol="0">
              <a:spAutoFit/>
            </a:bodyPr>
            <a:lstStyle/>
            <a:p>
              <a:r>
                <a:rPr lang="ja-JP" altLang="en-US" sz="3200" dirty="0" smtClean="0"/>
                <a:t>理論予測</a:t>
              </a:r>
              <a:endParaRPr lang="en-US" altLang="ja-JP" sz="3200" dirty="0" smtClean="0"/>
            </a:p>
            <a:p>
              <a:r>
                <a:rPr lang="ja-JP" altLang="en-US" sz="3200" dirty="0" smtClean="0"/>
                <a:t>とのズレ</a:t>
              </a:r>
              <a:endParaRPr kumimoji="1" lang="ja-JP" altLang="en-US" sz="3200" dirty="0"/>
            </a:p>
          </p:txBody>
        </p:sp>
        <mc:AlternateContent xmlns:mc="http://schemas.openxmlformats.org/markup-compatibility/2006" xmlns:a14="http://schemas.microsoft.com/office/drawing/2010/main">
          <mc:Choice Requires="a14">
            <p:sp>
              <p:nvSpPr>
                <p:cNvPr id="111" name="テキスト ボックス 110"/>
                <p:cNvSpPr txBox="1"/>
                <p:nvPr/>
              </p:nvSpPr>
              <p:spPr>
                <a:xfrm>
                  <a:off x="23410836" y="31097837"/>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xmlns="">
            <p:sp>
              <p:nvSpPr>
                <p:cNvPr id="111" name="テキスト ボックス 110"/>
                <p:cNvSpPr txBox="1">
                  <a:spLocks noRot="1" noChangeAspect="1" noMove="1" noResize="1" noEditPoints="1" noAdjustHandles="1" noChangeArrowheads="1" noChangeShapeType="1" noTextEdit="1"/>
                </p:cNvSpPr>
                <p:nvPr/>
              </p:nvSpPr>
              <p:spPr>
                <a:xfrm>
                  <a:off x="23410836" y="31097837"/>
                  <a:ext cx="505267" cy="584775"/>
                </a:xfrm>
                <a:prstGeom prst="rect">
                  <a:avLst/>
                </a:prstGeom>
                <a:blipFill rotWithShape="1">
                  <a:blip r:embed="rId20"/>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2" name="テキスト ボックス 111"/>
                <p:cNvSpPr txBox="1"/>
                <p:nvPr/>
              </p:nvSpPr>
              <p:spPr>
                <a:xfrm>
                  <a:off x="23410836" y="31529885"/>
                  <a:ext cx="505267"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0</m:t>
                        </m:r>
                      </m:oMath>
                    </m:oMathPara>
                  </a14:m>
                  <a:endParaRPr kumimoji="1" lang="ja-JP" altLang="en-US" sz="3200" dirty="0"/>
                </a:p>
              </p:txBody>
            </p:sp>
          </mc:Choice>
          <mc:Fallback xmlns="">
            <p:sp>
              <p:nvSpPr>
                <p:cNvPr id="112" name="テキスト ボックス 111"/>
                <p:cNvSpPr txBox="1">
                  <a:spLocks noRot="1" noChangeAspect="1" noMove="1" noResize="1" noEditPoints="1" noAdjustHandles="1" noChangeArrowheads="1" noChangeShapeType="1" noTextEdit="1"/>
                </p:cNvSpPr>
                <p:nvPr/>
              </p:nvSpPr>
              <p:spPr>
                <a:xfrm>
                  <a:off x="23410836" y="31529885"/>
                  <a:ext cx="505267" cy="584775"/>
                </a:xfrm>
                <a:prstGeom prst="rect">
                  <a:avLst/>
                </a:prstGeom>
                <a:blipFill rotWithShape="1">
                  <a:blip r:embed="rId21"/>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3" name="テキスト ボックス 112"/>
                <p:cNvSpPr txBox="1"/>
                <p:nvPr/>
              </p:nvSpPr>
              <p:spPr>
                <a:xfrm>
                  <a:off x="23112812" y="31992264"/>
                  <a:ext cx="811440" cy="5847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kumimoji="1" lang="en-US" altLang="ja-JP" sz="3200" b="0" i="1" smtClean="0">
                            <a:latin typeface="Cambria Math"/>
                          </a:rPr>
                          <m:t>−2</m:t>
                        </m:r>
                      </m:oMath>
                    </m:oMathPara>
                  </a14:m>
                  <a:endParaRPr kumimoji="1" lang="ja-JP" altLang="en-US" sz="8000" dirty="0"/>
                </a:p>
              </p:txBody>
            </p:sp>
          </mc:Choice>
          <mc:Fallback xmlns="">
            <p:sp>
              <p:nvSpPr>
                <p:cNvPr id="113" name="テキスト ボックス 112"/>
                <p:cNvSpPr txBox="1">
                  <a:spLocks noRot="1" noChangeAspect="1" noMove="1" noResize="1" noEditPoints="1" noAdjustHandles="1" noChangeArrowheads="1" noChangeShapeType="1" noTextEdit="1"/>
                </p:cNvSpPr>
                <p:nvPr/>
              </p:nvSpPr>
              <p:spPr>
                <a:xfrm>
                  <a:off x="23112812" y="31992264"/>
                  <a:ext cx="811440" cy="584775"/>
                </a:xfrm>
                <a:prstGeom prst="rect">
                  <a:avLst/>
                </a:prstGeom>
                <a:blipFill rotWithShape="1">
                  <a:blip r:embed="rId22"/>
                  <a:stretch>
                    <a:fillRect/>
                  </a:stretch>
                </a:blipFill>
              </p:spPr>
              <p:txBody>
                <a:bodyPr/>
                <a:lstStyle/>
                <a:p>
                  <a:r>
                    <a:rPr lang="ja-JP" altLang="en-US">
                      <a:noFill/>
                    </a:rPr>
                    <a:t> </a:t>
                  </a:r>
                </a:p>
              </p:txBody>
            </p:sp>
          </mc:Fallback>
        </mc:AlternateContent>
        <p:pic>
          <p:nvPicPr>
            <p:cNvPr id="142" name="図 141"/>
            <p:cNvPicPr>
              <a:picLocks noChangeAspect="1"/>
            </p:cNvPicPr>
            <p:nvPr/>
          </p:nvPicPr>
          <p:blipFill>
            <a:blip r:embed="rId45">
              <a:extLst>
                <a:ext uri="{28A0092B-C50C-407E-A947-70E740481C1C}">
                  <a14:useLocalDpi xmlns:a14="http://schemas.microsoft.com/office/drawing/2010/main" val="0"/>
                </a:ext>
              </a:extLst>
            </a:blip>
            <a:stretch>
              <a:fillRect/>
            </a:stretch>
          </p:blipFill>
          <p:spPr>
            <a:xfrm>
              <a:off x="23834699" y="28314430"/>
              <a:ext cx="5853969" cy="4380953"/>
            </a:xfrm>
            <a:prstGeom prst="rect">
              <a:avLst/>
            </a:prstGeom>
          </p:spPr>
        </p:pic>
        <p:cxnSp>
          <p:nvCxnSpPr>
            <p:cNvPr id="220" name="直線矢印コネクタ 219"/>
            <p:cNvCxnSpPr/>
            <p:nvPr/>
          </p:nvCxnSpPr>
          <p:spPr>
            <a:xfrm flipV="1">
              <a:off x="25904373" y="29573900"/>
              <a:ext cx="340913" cy="5679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2" name="直線矢印コネクタ 221"/>
            <p:cNvCxnSpPr/>
            <p:nvPr/>
          </p:nvCxnSpPr>
          <p:spPr>
            <a:xfrm>
              <a:off x="28618867" y="29166568"/>
              <a:ext cx="0" cy="6438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6" name="テキスト ボックス 235"/>
            <p:cNvSpPr txBox="1"/>
            <p:nvPr/>
          </p:nvSpPr>
          <p:spPr>
            <a:xfrm>
              <a:off x="25451302" y="30137857"/>
              <a:ext cx="1620957" cy="954107"/>
            </a:xfrm>
            <a:prstGeom prst="rect">
              <a:avLst/>
            </a:prstGeom>
            <a:noFill/>
          </p:spPr>
          <p:txBody>
            <a:bodyPr wrap="none" rtlCol="0">
              <a:spAutoFit/>
            </a:bodyPr>
            <a:lstStyle/>
            <a:p>
              <a:r>
                <a:rPr lang="ja-JP" altLang="en-US" sz="2800" dirty="0" smtClean="0"/>
                <a:t>多温度</a:t>
              </a:r>
              <a:endParaRPr lang="en-US" altLang="ja-JP" sz="2800" dirty="0" smtClean="0"/>
            </a:p>
            <a:p>
              <a:r>
                <a:rPr lang="ja-JP" altLang="en-US" sz="2800" dirty="0" smtClean="0"/>
                <a:t>黒体放射</a:t>
              </a:r>
              <a:endParaRPr kumimoji="1" lang="ja-JP" altLang="en-US" sz="2800" dirty="0"/>
            </a:p>
          </p:txBody>
        </p:sp>
        <p:sp>
          <p:nvSpPr>
            <p:cNvPr id="237" name="テキスト ボックス 236"/>
            <p:cNvSpPr txBox="1"/>
            <p:nvPr/>
          </p:nvSpPr>
          <p:spPr>
            <a:xfrm>
              <a:off x="27825220" y="28643348"/>
              <a:ext cx="1587294" cy="523220"/>
            </a:xfrm>
            <a:prstGeom prst="rect">
              <a:avLst/>
            </a:prstGeom>
            <a:noFill/>
          </p:spPr>
          <p:txBody>
            <a:bodyPr wrap="none" rtlCol="0">
              <a:spAutoFit/>
            </a:bodyPr>
            <a:lstStyle/>
            <a:p>
              <a:r>
                <a:rPr kumimoji="1" lang="ja-JP" altLang="en-US" sz="2800" dirty="0" smtClean="0"/>
                <a:t>ベキ関数</a:t>
              </a:r>
              <a:endParaRPr kumimoji="1" lang="ja-JP" altLang="en-US" sz="2800" dirty="0"/>
            </a:p>
          </p:txBody>
        </p:sp>
        <p:sp>
          <p:nvSpPr>
            <p:cNvPr id="181" name="テキスト ボックス 180"/>
            <p:cNvSpPr txBox="1"/>
            <p:nvPr/>
          </p:nvSpPr>
          <p:spPr>
            <a:xfrm>
              <a:off x="22035332" y="28507842"/>
              <a:ext cx="1169551" cy="2201886"/>
            </a:xfrm>
            <a:prstGeom prst="rect">
              <a:avLst/>
            </a:prstGeom>
            <a:noFill/>
          </p:spPr>
          <p:txBody>
            <a:bodyPr vert="vert270" wrap="none" rtlCol="0">
              <a:spAutoFit/>
            </a:bodyPr>
            <a:lstStyle/>
            <a:p>
              <a:pPr algn="ctr"/>
              <a:r>
                <a:rPr lang="ja-JP" altLang="en-US" sz="3200" dirty="0" smtClean="0"/>
                <a:t>光子数</a:t>
              </a:r>
              <a:endParaRPr lang="en-US" altLang="ja-JP" sz="3200" dirty="0" smtClean="0"/>
            </a:p>
            <a:p>
              <a:pPr algn="ctr"/>
              <a:r>
                <a:rPr kumimoji="1" lang="en-US" altLang="ja-JP" sz="2800" dirty="0" smtClean="0"/>
                <a:t>[</a:t>
              </a:r>
              <a:r>
                <a:rPr kumimoji="1" lang="en-US" altLang="ja-JP" sz="2800" dirty="0" smtClean="0">
                  <a:latin typeface="Times New Roman" panose="02020603050405020304" pitchFamily="18" charset="0"/>
                  <a:cs typeface="Times New Roman" panose="02020603050405020304" pitchFamily="18" charset="0"/>
                </a:rPr>
                <a:t>counts/</a:t>
              </a:r>
              <a:r>
                <a:rPr kumimoji="1" lang="en-US" altLang="ja-JP" sz="2800" dirty="0" err="1" smtClean="0">
                  <a:latin typeface="Times New Roman" panose="02020603050405020304" pitchFamily="18" charset="0"/>
                  <a:cs typeface="Times New Roman" panose="02020603050405020304" pitchFamily="18" charset="0"/>
                </a:rPr>
                <a:t>keV</a:t>
              </a:r>
              <a:r>
                <a:rPr lang="en-US" altLang="ja-JP" sz="2800" dirty="0" smtClean="0">
                  <a:latin typeface="Times New Roman" panose="02020603050405020304" pitchFamily="18" charset="0"/>
                  <a:cs typeface="Times New Roman" panose="02020603050405020304" pitchFamily="18" charset="0"/>
                </a:rPr>
                <a:t>/</a:t>
              </a:r>
              <a:r>
                <a:rPr kumimoji="1" lang="en-US" altLang="ja-JP" sz="2800" dirty="0" smtClean="0">
                  <a:latin typeface="Times New Roman" panose="02020603050405020304" pitchFamily="18" charset="0"/>
                  <a:cs typeface="Times New Roman" panose="02020603050405020304" pitchFamily="18" charset="0"/>
                </a:rPr>
                <a:t>s</a:t>
              </a:r>
              <a:r>
                <a:rPr kumimoji="1" lang="en-US" altLang="ja-JP" sz="3200" dirty="0" smtClean="0"/>
                <a:t>]</a:t>
              </a:r>
              <a:endParaRPr kumimoji="1" lang="ja-JP" altLang="en-US" sz="3200" dirty="0"/>
            </a:p>
          </p:txBody>
        </p:sp>
      </p:grpSp>
      <mc:AlternateContent xmlns:mc="http://schemas.openxmlformats.org/markup-compatibility/2006" xmlns:a14="http://schemas.microsoft.com/office/drawing/2010/main">
        <mc:Choice Requires="a14">
          <p:sp>
            <p:nvSpPr>
              <p:cNvPr id="2" name="テキスト ボックス 1"/>
              <p:cNvSpPr txBox="1"/>
              <p:nvPr/>
            </p:nvSpPr>
            <p:spPr>
              <a:xfrm>
                <a:off x="27127160" y="6732000"/>
                <a:ext cx="2626039" cy="540000"/>
              </a:xfrm>
              <a:prstGeom prst="rect">
                <a:avLst/>
              </a:prstGeom>
              <a:solidFill>
                <a:schemeClr val="bg1"/>
              </a:solidFill>
            </p:spPr>
            <p:txBody>
              <a:bodyPr wrap="none" rtlCol="0">
                <a:spAutoFit/>
              </a:bodyPr>
              <a:lstStyle/>
              <a:p>
                <a:pPr algn="just"/>
                <a:r>
                  <a:rPr kumimoji="1" lang="en-US" altLang="ja-JP" sz="3200" dirty="0" smtClean="0">
                    <a:latin typeface="Times" panose="02020603050405020304" pitchFamily="18" charset="0"/>
                    <a:cs typeface="Times" panose="02020603050405020304" pitchFamily="18" charset="0"/>
                  </a:rPr>
                  <a:t>(1 erg = </a:t>
                </a:r>
                <a14:m>
                  <m:oMath xmlns:m="http://schemas.openxmlformats.org/officeDocument/2006/math">
                    <m:sSup>
                      <m:sSupPr>
                        <m:ctrlPr>
                          <a:rPr kumimoji="1" lang="en-US" altLang="ja-JP" sz="3200" i="1" smtClean="0">
                            <a:latin typeface="Cambria Math"/>
                          </a:rPr>
                        </m:ctrlPr>
                      </m:sSupPr>
                      <m:e>
                        <m:r>
                          <a:rPr kumimoji="1" lang="en-US" altLang="ja-JP" sz="3200" b="0" i="1" smtClean="0">
                            <a:latin typeface="Cambria Math"/>
                          </a:rPr>
                          <m:t>10</m:t>
                        </m:r>
                      </m:e>
                      <m:sup>
                        <m:r>
                          <a:rPr kumimoji="1" lang="en-US" altLang="ja-JP" sz="3200" b="0" i="1" smtClean="0">
                            <a:latin typeface="Cambria Math"/>
                          </a:rPr>
                          <m:t>7</m:t>
                        </m:r>
                      </m:sup>
                    </m:sSup>
                  </m:oMath>
                </a14:m>
                <a:r>
                  <a:rPr kumimoji="1" lang="ja-JP" altLang="en-US" sz="3200" dirty="0" smtClean="0">
                    <a:latin typeface="Times" panose="02020603050405020304" pitchFamily="18" charset="0"/>
                    <a:cs typeface="Times" panose="02020603050405020304" pitchFamily="18" charset="0"/>
                  </a:rPr>
                  <a:t> </a:t>
                </a:r>
                <a:r>
                  <a:rPr kumimoji="1" lang="en-US" altLang="ja-JP" sz="3200" dirty="0" smtClean="0">
                    <a:latin typeface="Times" panose="02020603050405020304" pitchFamily="18" charset="0"/>
                    <a:cs typeface="Times" panose="02020603050405020304" pitchFamily="18" charset="0"/>
                  </a:rPr>
                  <a:t>J)</a:t>
                </a:r>
                <a:endParaRPr kumimoji="1" lang="ja-JP" altLang="en-US" sz="3200" dirty="0">
                  <a:latin typeface="Times" panose="02020603050405020304" pitchFamily="18" charset="0"/>
                  <a:cs typeface="Times" panose="02020603050405020304" pitchFamily="18" charset="0"/>
                </a:endParaRPr>
              </a:p>
            </p:txBody>
          </p:sp>
        </mc:Choice>
        <mc:Fallback xmlns="">
          <p:sp>
            <p:nvSpPr>
              <p:cNvPr id="2" name="テキスト ボックス 1"/>
              <p:cNvSpPr txBox="1">
                <a:spLocks noRot="1" noChangeAspect="1" noMove="1" noResize="1" noEditPoints="1" noAdjustHandles="1" noChangeArrowheads="1" noChangeShapeType="1" noTextEdit="1"/>
              </p:cNvSpPr>
              <p:nvPr/>
            </p:nvSpPr>
            <p:spPr>
              <a:xfrm>
                <a:off x="27127160" y="6732000"/>
                <a:ext cx="2626039" cy="540000"/>
              </a:xfrm>
              <a:prstGeom prst="rect">
                <a:avLst/>
              </a:prstGeom>
              <a:blipFill rotWithShape="1">
                <a:blip r:embed="rId46"/>
                <a:stretch>
                  <a:fillRect l="-6032" t="-15730" r="-4872" b="-4269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graphicFrame>
            <p:nvGraphicFramePr>
              <p:cNvPr id="184" name="表 183"/>
              <p:cNvGraphicFramePr>
                <a:graphicFrameLocks noGrp="1"/>
              </p:cNvGraphicFramePr>
              <p:nvPr>
                <p:extLst>
                  <p:ext uri="{D42A27DB-BD31-4B8C-83A1-F6EECF244321}">
                    <p14:modId xmlns:p14="http://schemas.microsoft.com/office/powerpoint/2010/main" val="3634632731"/>
                  </p:ext>
                </p:extLst>
              </p:nvPr>
            </p:nvGraphicFramePr>
            <p:xfrm>
              <a:off x="15284003" y="30514275"/>
              <a:ext cx="14436000" cy="4148893"/>
            </p:xfrm>
            <a:graphic>
              <a:graphicData uri="http://schemas.openxmlformats.org/drawingml/2006/table">
                <a:tbl>
                  <a:tblPr firstRow="1" bandRow="1">
                    <a:tableStyleId>{5940675A-B579-460E-94D1-54222C63F5DA}</a:tableStyleId>
                  </a:tblPr>
                  <a:tblGrid>
                    <a:gridCol w="3204000"/>
                    <a:gridCol w="3744000"/>
                    <a:gridCol w="3744000"/>
                    <a:gridCol w="3744000"/>
                  </a:tblGrid>
                  <a:tr h="74520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2800" b="0" i="0" dirty="0" smtClean="0">
                              <a:latin typeface="Times" panose="02020603050405020304" pitchFamily="18" charset="0"/>
                              <a:cs typeface="Times" panose="02020603050405020304" pitchFamily="18" charset="0"/>
                            </a:rPr>
                            <a:t>観測日</a:t>
                          </a:r>
                          <a:endParaRPr kumimoji="1" lang="en-US" altLang="ja-JP" sz="2800" b="0" i="0" dirty="0" smtClean="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dirty="0" smtClean="0">
                              <a:latin typeface="Times" panose="02020603050405020304" pitchFamily="18" charset="0"/>
                              <a:cs typeface="Times" panose="02020603050405020304" pitchFamily="18" charset="0"/>
                            </a:rPr>
                            <a:t>2007/11/2</a:t>
                          </a:r>
                          <a:endParaRPr kumimoji="1" lang="ja-JP" altLang="en-US" sz="3600" b="0" dirty="0" smtClean="0">
                            <a:latin typeface="Times" panose="02020603050405020304" pitchFamily="18" charset="0"/>
                            <a:cs typeface="Times" panose="02020603050405020304" pitchFamily="18" charset="0"/>
                          </a:endParaRPr>
                        </a:p>
                      </a:txBody>
                      <a:tcPr anchor="ctr"/>
                    </a:tc>
                    <a:tc>
                      <a:txBody>
                        <a:bodyPr/>
                        <a:lstStyle/>
                        <a:p>
                          <a:pPr algn="ctr"/>
                          <a:r>
                            <a:rPr kumimoji="1" lang="en-US" altLang="ja-JP" sz="3600" b="0" dirty="0" smtClean="0">
                              <a:latin typeface="Times" panose="02020603050405020304" pitchFamily="18" charset="0"/>
                              <a:cs typeface="Times" panose="02020603050405020304" pitchFamily="18" charset="0"/>
                            </a:rPr>
                            <a:t>2007/11/8</a:t>
                          </a:r>
                          <a:endParaRPr kumimoji="1" lang="ja-JP" altLang="en-US" sz="3600" b="0" dirty="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dirty="0" smtClean="0">
                              <a:latin typeface="Times" panose="02020603050405020304" pitchFamily="18" charset="0"/>
                              <a:cs typeface="Times" panose="02020603050405020304" pitchFamily="18" charset="0"/>
                            </a:rPr>
                            <a:t>2012/10/21</a:t>
                          </a:r>
                          <a:endParaRPr kumimoji="1" lang="ja-JP" altLang="en-US" sz="3600" b="0" dirty="0" smtClean="0">
                            <a:latin typeface="Times" panose="02020603050405020304" pitchFamily="18" charset="0"/>
                            <a:cs typeface="Times" panose="02020603050405020304" pitchFamily="18" charset="0"/>
                          </a:endParaRPr>
                        </a:p>
                      </a:txBody>
                      <a:tcPr anchor="ctr"/>
                    </a:tc>
                  </a:tr>
                  <a:tr h="74520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latin typeface="Times" panose="02020603050405020304" pitchFamily="18" charset="0"/>
                              <a:cs typeface="Times" panose="02020603050405020304" pitchFamily="18" charset="0"/>
                            </a:rPr>
                            <a:t>光度</a:t>
                          </a:r>
                          <a:r>
                            <a:rPr kumimoji="1" lang="en-US" altLang="ja-JP" sz="2800" dirty="0" smtClean="0">
                              <a:latin typeface="Times" panose="02020603050405020304" pitchFamily="18" charset="0"/>
                              <a:cs typeface="Times" panose="02020603050405020304" pitchFamily="18" charset="0"/>
                            </a:rPr>
                            <a:t>[erg/s]</a:t>
                          </a:r>
                          <a:endParaRPr kumimoji="1" lang="en-US" altLang="ja-JP" sz="3600" dirty="0" smtClean="0">
                            <a:latin typeface="Times" panose="02020603050405020304" pitchFamily="18" charset="0"/>
                            <a:cs typeface="Times" panose="02020603050405020304" pitchFamily="18" charset="0"/>
                          </a:endParaRP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Times" panose="02020603050405020304" pitchFamily="18" charset="0"/>
                              <a:cs typeface="Times" panose="02020603050405020304" pitchFamily="18" charset="0"/>
                            </a:rPr>
                            <a:t>(</a:t>
                          </a:r>
                          <a:r>
                            <a:rPr kumimoji="1" lang="ja-JP" altLang="en-US" sz="2400" b="0" i="0" dirty="0" smtClean="0">
                              <a:latin typeface="Times" panose="02020603050405020304" pitchFamily="18" charset="0"/>
                              <a:cs typeface="Times" panose="02020603050405020304" pitchFamily="18" charset="0"/>
                            </a:rPr>
                            <a:t>円盤と周辺ガス</a:t>
                          </a:r>
                          <a:r>
                            <a:rPr kumimoji="1" lang="en-US" altLang="ja-JP" sz="2400" b="0" i="0" dirty="0" smtClean="0">
                              <a:latin typeface="Times" panose="02020603050405020304" pitchFamily="18" charset="0"/>
                              <a:cs typeface="Times" panose="02020603050405020304" pitchFamily="18" charset="0"/>
                            </a:rPr>
                            <a:t>)</a:t>
                          </a:r>
                          <a:endParaRPr kumimoji="1" lang="ja-JP" altLang="en-US" sz="2400" b="0" dirty="0" smtClean="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dirty="0" smtClean="0">
                              <a:latin typeface="Times" panose="02020603050405020304" pitchFamily="18" charset="0"/>
                              <a:cs typeface="Times" panose="02020603050405020304" pitchFamily="18" charset="0"/>
                            </a:rPr>
                            <a:t>2.92</a:t>
                          </a:r>
                          <a14:m>
                            <m:oMath xmlns:m="http://schemas.openxmlformats.org/officeDocument/2006/math">
                              <m:r>
                                <a:rPr kumimoji="1" lang="en-US" altLang="ja-JP" sz="4400" b="0" i="1"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39</m:t>
                                  </m:r>
                                </m:sup>
                              </m:sSup>
                            </m:oMath>
                          </a14:m>
                          <a:endParaRPr kumimoji="1" lang="en-US" altLang="ja-JP" sz="3600" b="0" i="1" dirty="0" smtClean="0">
                            <a:latin typeface="Cambria Math"/>
                          </a:endParaRPr>
                        </a:p>
                        <a:p>
                          <a:pPr marL="0" marR="0" indent="0" algn="ctr" defTabSz="4176431"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400" b="0" i="1" dirty="0" smtClean="0">
                                    <a:latin typeface="Cambria Math"/>
                                    <a:cs typeface="Times" panose="02020603050405020304" pitchFamily="18" charset="0"/>
                                  </a:rPr>
                                  <m:t>(</m:t>
                                </m:r>
                                <m:r>
                                  <m:rPr>
                                    <m:nor/>
                                  </m:rPr>
                                  <a:rPr kumimoji="1" lang="en-US" altLang="ja-JP" sz="2400" b="0" i="0" dirty="0" smtClean="0">
                                    <a:latin typeface="Times" panose="02020603050405020304" pitchFamily="18" charset="0"/>
                                    <a:cs typeface="Times" panose="02020603050405020304" pitchFamily="18" charset="0"/>
                                  </a:rPr>
                                  <m:t>0.3~10 </m:t>
                                </m:r>
                                <m:r>
                                  <m:rPr>
                                    <m:nor/>
                                  </m:rPr>
                                  <a:rPr kumimoji="1" lang="en-US" altLang="ja-JP" sz="2400" b="0" i="0" dirty="0" smtClean="0">
                                    <a:latin typeface="Times" panose="02020603050405020304" pitchFamily="18" charset="0"/>
                                    <a:cs typeface="Times" panose="02020603050405020304" pitchFamily="18" charset="0"/>
                                  </a:rPr>
                                  <m:t>keV</m:t>
                                </m:r>
                                <m:r>
                                  <a:rPr kumimoji="1" lang="en-US" altLang="ja-JP" sz="2400" b="0" i="1" dirty="0" smtClean="0">
                                    <a:latin typeface="Cambria Math"/>
                                    <a:cs typeface="Times" panose="02020603050405020304" pitchFamily="18" charset="0"/>
                                  </a:rPr>
                                  <m:t>)</m:t>
                                </m:r>
                              </m:oMath>
                            </m:oMathPara>
                          </a14:m>
                          <a:endParaRPr kumimoji="1" lang="en-US" altLang="ja-JP" sz="2400" b="0" i="0" dirty="0" smtClean="0">
                            <a:latin typeface="Times" panose="02020603050405020304" pitchFamily="18" charset="0"/>
                            <a:cs typeface="Times" panose="02020603050405020304" pitchFamily="18" charset="0"/>
                          </a:endParaRPr>
                        </a:p>
                      </a:txBody>
                      <a:tcPr anchor="ctr"/>
                    </a:tc>
                    <a:tc>
                      <a:txBody>
                        <a:bodyPr/>
                        <a:lstStyle/>
                        <a:p>
                          <a:pPr algn="ctr"/>
                          <a:r>
                            <a:rPr kumimoji="1" lang="en-US" altLang="ja-JP" sz="3600" b="0" dirty="0" smtClean="0">
                              <a:latin typeface="Times" panose="02020603050405020304" pitchFamily="18" charset="0"/>
                              <a:cs typeface="Times" panose="02020603050405020304" pitchFamily="18" charset="0"/>
                            </a:rPr>
                            <a:t>3.00</a:t>
                          </a:r>
                          <a14:m>
                            <m:oMath xmlns:m="http://schemas.openxmlformats.org/officeDocument/2006/math">
                              <m:r>
                                <a:rPr kumimoji="1" lang="en-US" altLang="ja-JP" sz="3600" b="0" i="1"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39</m:t>
                                  </m:r>
                                </m:sup>
                              </m:sSup>
                            </m:oMath>
                          </a14:m>
                          <a:endParaRPr kumimoji="1" lang="en-US" altLang="ja-JP" sz="3600" b="0" dirty="0" smtClean="0">
                            <a:latin typeface="Times" panose="02020603050405020304" pitchFamily="18" charset="0"/>
                            <a:cs typeface="Times" panose="02020603050405020304" pitchFamily="18" charset="0"/>
                          </a:endParaRP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Times" panose="02020603050405020304" pitchFamily="18" charset="0"/>
                              <a:cs typeface="Times" panose="02020603050405020304" pitchFamily="18" charset="0"/>
                            </a:rPr>
                            <a:t>(0.3~10 </a:t>
                          </a:r>
                          <a:r>
                            <a:rPr kumimoji="1" lang="en-US" altLang="ja-JP" sz="2400" b="0" i="0" dirty="0" err="1" smtClean="0">
                              <a:latin typeface="Times" panose="02020603050405020304" pitchFamily="18" charset="0"/>
                              <a:cs typeface="Times" panose="02020603050405020304" pitchFamily="18" charset="0"/>
                            </a:rPr>
                            <a:t>keV</a:t>
                          </a:r>
                          <a:r>
                            <a:rPr kumimoji="1" lang="en-US" altLang="ja-JP" sz="2400" b="0" i="0" dirty="0" smtClean="0">
                              <a:latin typeface="Times" panose="02020603050405020304" pitchFamily="18" charset="0"/>
                              <a:cs typeface="Times" panose="02020603050405020304" pitchFamily="18" charset="0"/>
                            </a:rPr>
                            <a:t>)</a:t>
                          </a: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lang="en-US" altLang="ja-JP" sz="3600" dirty="0" smtClean="0">
                              <a:latin typeface="Times" panose="02020603050405020304" pitchFamily="18" charset="0"/>
                              <a:cs typeface="Times" panose="02020603050405020304" pitchFamily="18" charset="0"/>
                            </a:rPr>
                            <a:t>3.44</a:t>
                          </a:r>
                          <a14:m>
                            <m:oMath xmlns:m="http://schemas.openxmlformats.org/officeDocument/2006/math">
                              <m:r>
                                <a:rPr lang="en-US" altLang="ja-JP" sz="3600" dirty="0" smtClean="0">
                                  <a:latin typeface="Cambria Math"/>
                                </a:rPr>
                                <m:t>×</m:t>
                              </m:r>
                              <m:sSup>
                                <m:sSupPr>
                                  <m:ctrlPr>
                                    <a:rPr lang="en-US" altLang="ja-JP" sz="3600" i="1" dirty="0" smtClean="0">
                                      <a:latin typeface="Cambria Math"/>
                                    </a:rPr>
                                  </m:ctrlPr>
                                </m:sSupPr>
                                <m:e>
                                  <m:r>
                                    <a:rPr lang="en-US" altLang="ja-JP" sz="3600" b="0" i="1" dirty="0" smtClean="0">
                                      <a:latin typeface="Cambria Math"/>
                                    </a:rPr>
                                    <m:t>10</m:t>
                                  </m:r>
                                </m:e>
                                <m:sup>
                                  <m:r>
                                    <a:rPr lang="en-US" altLang="ja-JP" sz="3600" b="0" i="1" dirty="0" smtClean="0">
                                      <a:latin typeface="Cambria Math"/>
                                    </a:rPr>
                                    <m:t>39</m:t>
                                  </m:r>
                                </m:sup>
                              </m:sSup>
                            </m:oMath>
                          </a14:m>
                          <a:endParaRPr kumimoji="1" lang="en-US" altLang="ja-JP" sz="3600" b="0" dirty="0" smtClean="0">
                            <a:latin typeface="Times" panose="02020603050405020304" pitchFamily="18" charset="0"/>
                            <a:cs typeface="Times" panose="02020603050405020304" pitchFamily="18" charset="0"/>
                          </a:endParaRP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Times" panose="02020603050405020304" pitchFamily="18" charset="0"/>
                              <a:cs typeface="Times" panose="02020603050405020304" pitchFamily="18" charset="0"/>
                            </a:rPr>
                            <a:t>(0.3~10 </a:t>
                          </a:r>
                          <a:r>
                            <a:rPr kumimoji="1" lang="en-US" altLang="ja-JP" sz="2400" b="0" i="0" dirty="0" err="1" smtClean="0">
                              <a:latin typeface="Times" panose="02020603050405020304" pitchFamily="18" charset="0"/>
                              <a:cs typeface="Times" panose="02020603050405020304" pitchFamily="18" charset="0"/>
                            </a:rPr>
                            <a:t>keV</a:t>
                          </a:r>
                          <a:r>
                            <a:rPr kumimoji="1" lang="en-US" altLang="ja-JP" sz="2400" b="0" i="0" dirty="0" smtClean="0">
                              <a:latin typeface="Times" panose="02020603050405020304" pitchFamily="18" charset="0"/>
                              <a:cs typeface="Times" panose="02020603050405020304" pitchFamily="18" charset="0"/>
                            </a:rPr>
                            <a:t>)</a:t>
                          </a:r>
                        </a:p>
                      </a:txBody>
                      <a:tcPr anchor="ctr"/>
                    </a:tc>
                  </a:tr>
                  <a:tr h="74520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latin typeface="Times" panose="02020603050405020304" pitchFamily="18" charset="0"/>
                              <a:cs typeface="Times" panose="02020603050405020304" pitchFamily="18" charset="0"/>
                            </a:rPr>
                            <a:t>内縁温度</a:t>
                          </a:r>
                          <a14:m>
                            <m:oMath xmlns:m="http://schemas.openxmlformats.org/officeDocument/2006/math">
                              <m:r>
                                <a:rPr kumimoji="1" lang="en-US" altLang="ja-JP" sz="2800" b="0" i="1" smtClean="0">
                                  <a:latin typeface="Cambria Math"/>
                                </a:rPr>
                                <m:t> </m:t>
                              </m:r>
                            </m:oMath>
                          </a14:m>
                          <a:r>
                            <a:rPr kumimoji="1" lang="en-US" altLang="ja-JP" sz="3200" dirty="0" smtClean="0">
                              <a:latin typeface="Times" panose="02020603050405020304" pitchFamily="18" charset="0"/>
                              <a:cs typeface="Times" panose="02020603050405020304" pitchFamily="18" charset="0"/>
                            </a:rPr>
                            <a:t>[K]</a:t>
                          </a:r>
                          <a:endParaRPr kumimoji="1" lang="ja-JP" altLang="en-US" sz="3200" b="0" dirty="0" smtClean="0">
                            <a:latin typeface="Times" panose="02020603050405020304" pitchFamily="18" charset="0"/>
                            <a:cs typeface="Times" panose="02020603050405020304" pitchFamily="18" charset="0"/>
                          </a:endParaRPr>
                        </a:p>
                      </a:txBody>
                      <a:tcPr anchor="ctr"/>
                    </a:tc>
                    <a:tc>
                      <a:txBody>
                        <a:bodyPr/>
                        <a:lstStyle/>
                        <a:p>
                          <a:pPr algn="ctr"/>
                          <a:r>
                            <a:rPr kumimoji="1" lang="en-US" altLang="ja-JP" sz="3600" b="0" dirty="0" smtClean="0">
                              <a:latin typeface="Times" panose="02020603050405020304" pitchFamily="18" charset="0"/>
                              <a:cs typeface="Times" panose="02020603050405020304" pitchFamily="18" charset="0"/>
                            </a:rPr>
                            <a:t>161(±13) </a:t>
                          </a:r>
                          <a14:m>
                            <m:oMath xmlns:m="http://schemas.openxmlformats.org/officeDocument/2006/math">
                              <m:r>
                                <a:rPr kumimoji="1" lang="en-US" altLang="ja-JP" sz="3600" b="0" i="0"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4</m:t>
                                  </m:r>
                                </m:sup>
                              </m:sSup>
                            </m:oMath>
                          </a14:m>
                          <a:endParaRPr kumimoji="1" lang="ja-JP" altLang="en-US" sz="3600" b="0" dirty="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dirty="0" smtClean="0">
                              <a:latin typeface="Times" panose="02020603050405020304" pitchFamily="18" charset="0"/>
                              <a:cs typeface="Times" panose="02020603050405020304" pitchFamily="18" charset="0"/>
                            </a:rPr>
                            <a:t>192(±17) </a:t>
                          </a:r>
                          <a14:m>
                            <m:oMath xmlns:m="http://schemas.openxmlformats.org/officeDocument/2006/math">
                              <m:r>
                                <a:rPr kumimoji="1" lang="en-US" altLang="ja-JP" sz="3600" b="0" i="0"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4</m:t>
                                  </m:r>
                                </m:sup>
                              </m:sSup>
                            </m:oMath>
                          </a14:m>
                          <a:endParaRPr kumimoji="1" lang="ja-JP" altLang="en-US" sz="3600" b="0" dirty="0" smtClean="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dirty="0" smtClean="0">
                              <a:latin typeface="Times" panose="02020603050405020304" pitchFamily="18" charset="0"/>
                              <a:cs typeface="Times" panose="02020603050405020304" pitchFamily="18" charset="0"/>
                            </a:rPr>
                            <a:t>195(±8) </a:t>
                          </a:r>
                          <a14:m>
                            <m:oMath xmlns:m="http://schemas.openxmlformats.org/officeDocument/2006/math">
                              <m:r>
                                <a:rPr kumimoji="1" lang="en-US" altLang="ja-JP" sz="3600" b="0" i="0"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4</m:t>
                                  </m:r>
                                </m:sup>
                              </m:sSup>
                            </m:oMath>
                          </a14:m>
                          <a:endParaRPr kumimoji="1" lang="ja-JP" altLang="en-US" sz="3600" b="0" dirty="0" smtClean="0">
                            <a:latin typeface="Times" panose="02020603050405020304" pitchFamily="18" charset="0"/>
                            <a:cs typeface="Times" panose="02020603050405020304" pitchFamily="18" charset="0"/>
                          </a:endParaRPr>
                        </a:p>
                      </a:txBody>
                      <a:tcPr anchor="ctr"/>
                    </a:tc>
                  </a:tr>
                  <a:tr h="74520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latin typeface="Times" panose="02020603050405020304" pitchFamily="18" charset="0"/>
                              <a:cs typeface="Times" panose="02020603050405020304" pitchFamily="18" charset="0"/>
                            </a:rPr>
                            <a:t>内縁半径</a:t>
                          </a:r>
                          <a:r>
                            <a:rPr kumimoji="1" lang="en-US" altLang="ja-JP" sz="3200" dirty="0" smtClean="0">
                              <a:latin typeface="Times" panose="02020603050405020304" pitchFamily="18" charset="0"/>
                              <a:cs typeface="Times" panose="02020603050405020304" pitchFamily="18" charset="0"/>
                            </a:rPr>
                            <a:t>[km]</a:t>
                          </a: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i="0" kern="1200" dirty="0" smtClean="0">
                              <a:solidFill>
                                <a:schemeClr val="tx1"/>
                              </a:solidFill>
                              <a:effectLst/>
                              <a:latin typeface="Times" panose="02020603050405020304" pitchFamily="18" charset="0"/>
                              <a:ea typeface="+mn-ea"/>
                              <a:cs typeface="Times" panose="02020603050405020304" pitchFamily="18" charset="0"/>
                            </a:rPr>
                            <a:t>2.71</a:t>
                          </a:r>
                          <a14:m>
                            <m:oMath xmlns:m="http://schemas.openxmlformats.org/officeDocument/2006/math">
                              <m:d>
                                <m:dPr>
                                  <m:ctrlPr>
                                    <a:rPr kumimoji="1" lang="en-US" altLang="ja-JP" sz="3600" b="0" i="1" kern="1200" smtClean="0">
                                      <a:solidFill>
                                        <a:schemeClr val="tx1"/>
                                      </a:solidFill>
                                      <a:effectLst/>
                                      <a:latin typeface="Cambria Math"/>
                                      <a:ea typeface="+mn-ea"/>
                                      <a:cs typeface="+mn-cs"/>
                                    </a:rPr>
                                  </m:ctrlPr>
                                </m:dPr>
                                <m:e>
                                  <m:f>
                                    <m:fPr>
                                      <m:type m:val="noBar"/>
                                      <m:ctrlPr>
                                        <a:rPr kumimoji="1" lang="en-US" altLang="ja-JP" sz="3600" b="0" i="1" kern="1200" smtClean="0">
                                          <a:solidFill>
                                            <a:schemeClr val="tx1"/>
                                          </a:solidFill>
                                          <a:effectLst/>
                                          <a:latin typeface="Cambria Math"/>
                                          <a:ea typeface="+mn-ea"/>
                                          <a:cs typeface="+mn-cs"/>
                                        </a:rPr>
                                      </m:ctrlPr>
                                    </m:fPr>
                                    <m:num>
                                      <m:r>
                                        <a:rPr kumimoji="1" lang="en-US" altLang="ja-JP" sz="3600" b="0" i="1" kern="1200" smtClean="0">
                                          <a:solidFill>
                                            <a:schemeClr val="tx1"/>
                                          </a:solidFill>
                                          <a:effectLst/>
                                          <a:latin typeface="Cambria Math"/>
                                          <a:ea typeface="+mn-ea"/>
                                          <a:cs typeface="+mn-cs"/>
                                        </a:rPr>
                                        <m:t>+0.98</m:t>
                                      </m:r>
                                    </m:num>
                                    <m:den>
                                      <m:r>
                                        <a:rPr kumimoji="1" lang="en-US" altLang="ja-JP" sz="3600" b="0" i="1" kern="1200" smtClean="0">
                                          <a:solidFill>
                                            <a:schemeClr val="tx1"/>
                                          </a:solidFill>
                                          <a:effectLst/>
                                          <a:latin typeface="Cambria Math"/>
                                          <a:ea typeface="+mn-ea"/>
                                          <a:cs typeface="+mn-cs"/>
                                        </a:rPr>
                                        <m:t>−1.68</m:t>
                                      </m:r>
                                    </m:den>
                                  </m:f>
                                </m:e>
                              </m:d>
                              <m:r>
                                <a:rPr kumimoji="1" lang="en-US" altLang="ja-JP" sz="3600" b="0" i="0"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4</m:t>
                                  </m:r>
                                </m:sup>
                              </m:sSup>
                            </m:oMath>
                          </a14:m>
                          <a:endParaRPr kumimoji="1" lang="ja-JP" altLang="en-US" sz="3600" b="0" dirty="0" smtClean="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i="0" kern="1200" dirty="0" smtClean="0">
                              <a:solidFill>
                                <a:schemeClr val="tx1"/>
                              </a:solidFill>
                              <a:effectLst/>
                              <a:latin typeface="Times" panose="02020603050405020304" pitchFamily="18" charset="0"/>
                              <a:ea typeface="+mn-ea"/>
                              <a:cs typeface="Times" panose="02020603050405020304" pitchFamily="18" charset="0"/>
                            </a:rPr>
                            <a:t>1.31</a:t>
                          </a:r>
                          <a14:m>
                            <m:oMath xmlns:m="http://schemas.openxmlformats.org/officeDocument/2006/math">
                              <m:d>
                                <m:dPr>
                                  <m:ctrlPr>
                                    <a:rPr kumimoji="1" lang="en-US" altLang="ja-JP" sz="3600" b="0" i="1" kern="1200" smtClean="0">
                                      <a:solidFill>
                                        <a:schemeClr val="tx1"/>
                                      </a:solidFill>
                                      <a:effectLst/>
                                      <a:latin typeface="Cambria Math"/>
                                      <a:ea typeface="+mn-ea"/>
                                      <a:cs typeface="+mn-cs"/>
                                    </a:rPr>
                                  </m:ctrlPr>
                                </m:dPr>
                                <m:e>
                                  <m:f>
                                    <m:fPr>
                                      <m:type m:val="noBar"/>
                                      <m:ctrlPr>
                                        <a:rPr kumimoji="1" lang="en-US" altLang="ja-JP" sz="3600" b="0" i="1" kern="1200" smtClean="0">
                                          <a:solidFill>
                                            <a:schemeClr val="tx1"/>
                                          </a:solidFill>
                                          <a:effectLst/>
                                          <a:latin typeface="Cambria Math"/>
                                          <a:ea typeface="+mn-ea"/>
                                          <a:cs typeface="+mn-cs"/>
                                        </a:rPr>
                                      </m:ctrlPr>
                                    </m:fPr>
                                    <m:num>
                                      <m:r>
                                        <a:rPr kumimoji="1" lang="en-US" altLang="ja-JP" sz="3600" b="0" i="1" kern="1200" smtClean="0">
                                          <a:solidFill>
                                            <a:schemeClr val="tx1"/>
                                          </a:solidFill>
                                          <a:effectLst/>
                                          <a:latin typeface="Cambria Math"/>
                                          <a:ea typeface="+mn-ea"/>
                                          <a:cs typeface="+mn-cs"/>
                                        </a:rPr>
                                        <m:t>+0.43</m:t>
                                      </m:r>
                                    </m:num>
                                    <m:den>
                                      <m:r>
                                        <a:rPr kumimoji="1" lang="en-US" altLang="ja-JP" sz="3600" b="0" i="1" kern="1200" smtClean="0">
                                          <a:solidFill>
                                            <a:schemeClr val="tx1"/>
                                          </a:solidFill>
                                          <a:effectLst/>
                                          <a:latin typeface="Cambria Math"/>
                                          <a:ea typeface="+mn-ea"/>
                                          <a:cs typeface="+mn-cs"/>
                                        </a:rPr>
                                        <m:t>−0.67</m:t>
                                      </m:r>
                                    </m:den>
                                  </m:f>
                                </m:e>
                              </m:d>
                              <m:r>
                                <a:rPr kumimoji="1" lang="en-US" altLang="ja-JP" sz="3600" b="0" i="0"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4</m:t>
                                  </m:r>
                                </m:sup>
                              </m:sSup>
                            </m:oMath>
                          </a14:m>
                          <a:endParaRPr kumimoji="1" lang="ja-JP" altLang="en-US" sz="3600" b="0" dirty="0" smtClean="0">
                            <a:latin typeface="Times" panose="02020603050405020304" pitchFamily="18" charset="0"/>
                            <a:cs typeface="Times" panose="02020603050405020304" pitchFamily="18" charset="0"/>
                          </a:endParaRPr>
                        </a:p>
                      </a:txBody>
                      <a:tcPr anchor="ctr"/>
                    </a:tc>
                    <a:tc>
                      <a:txBody>
                        <a:bodyPr/>
                        <a:lstStyle/>
                        <a:p>
                          <a:pPr algn="ctr"/>
                          <a:r>
                            <a:rPr kumimoji="1" lang="en-US" altLang="ja-JP" sz="3600" b="0" i="0" kern="1200" dirty="0" smtClean="0">
                              <a:solidFill>
                                <a:schemeClr val="tx1"/>
                              </a:solidFill>
                              <a:effectLst/>
                              <a:latin typeface="Times" panose="02020603050405020304" pitchFamily="18" charset="0"/>
                              <a:ea typeface="+mn-ea"/>
                              <a:cs typeface="Times" panose="02020603050405020304" pitchFamily="18" charset="0"/>
                            </a:rPr>
                            <a:t>1.34</a:t>
                          </a:r>
                          <a14:m>
                            <m:oMath xmlns:m="http://schemas.openxmlformats.org/officeDocument/2006/math">
                              <m:d>
                                <m:dPr>
                                  <m:ctrlPr>
                                    <a:rPr kumimoji="1" lang="en-US" altLang="ja-JP" sz="3600" b="0" i="1" kern="1200" smtClean="0">
                                      <a:solidFill>
                                        <a:schemeClr val="tx1"/>
                                      </a:solidFill>
                                      <a:effectLst/>
                                      <a:latin typeface="Cambria Math"/>
                                      <a:ea typeface="+mn-ea"/>
                                      <a:cs typeface="+mn-cs"/>
                                    </a:rPr>
                                  </m:ctrlPr>
                                </m:dPr>
                                <m:e>
                                  <m:f>
                                    <m:fPr>
                                      <m:type m:val="noBar"/>
                                      <m:ctrlPr>
                                        <a:rPr kumimoji="1" lang="en-US" altLang="ja-JP" sz="3600" b="0" i="1" kern="1200" smtClean="0">
                                          <a:solidFill>
                                            <a:schemeClr val="tx1"/>
                                          </a:solidFill>
                                          <a:effectLst/>
                                          <a:latin typeface="Cambria Math"/>
                                          <a:ea typeface="+mn-ea"/>
                                          <a:cs typeface="+mn-cs"/>
                                        </a:rPr>
                                      </m:ctrlPr>
                                    </m:fPr>
                                    <m:num>
                                      <m:r>
                                        <a:rPr kumimoji="1" lang="en-US" altLang="ja-JP" sz="3600" b="0" i="1" kern="1200" smtClean="0">
                                          <a:solidFill>
                                            <a:schemeClr val="tx1"/>
                                          </a:solidFill>
                                          <a:effectLst/>
                                          <a:latin typeface="Cambria Math"/>
                                          <a:ea typeface="+mn-ea"/>
                                          <a:cs typeface="+mn-cs"/>
                                        </a:rPr>
                                        <m:t>+0.23</m:t>
                                      </m:r>
                                    </m:num>
                                    <m:den>
                                      <m:r>
                                        <a:rPr kumimoji="1" lang="en-US" altLang="ja-JP" sz="3600" b="0" i="1" kern="1200" smtClean="0">
                                          <a:solidFill>
                                            <a:schemeClr val="tx1"/>
                                          </a:solidFill>
                                          <a:effectLst/>
                                          <a:latin typeface="Cambria Math"/>
                                          <a:ea typeface="+mn-ea"/>
                                          <a:cs typeface="+mn-cs"/>
                                        </a:rPr>
                                        <m:t>−0.28</m:t>
                                      </m:r>
                                    </m:den>
                                  </m:f>
                                </m:e>
                              </m:d>
                              <m:r>
                                <a:rPr kumimoji="1" lang="en-US" altLang="ja-JP" sz="3600" b="0" i="0" smtClean="0">
                                  <a:latin typeface="Cambria Math"/>
                                </a:rPr>
                                <m:t>×</m:t>
                              </m:r>
                              <m:sSup>
                                <m:sSupPr>
                                  <m:ctrlPr>
                                    <a:rPr kumimoji="1" lang="en-US" altLang="ja-JP" sz="3600" b="0" i="1" smtClean="0">
                                      <a:latin typeface="Cambria Math"/>
                                    </a:rPr>
                                  </m:ctrlPr>
                                </m:sSupPr>
                                <m:e>
                                  <m:r>
                                    <a:rPr kumimoji="1" lang="en-US" altLang="ja-JP" sz="3600" b="0" i="1" smtClean="0">
                                      <a:latin typeface="Cambria Math"/>
                                    </a:rPr>
                                    <m:t>10</m:t>
                                  </m:r>
                                </m:e>
                                <m:sup>
                                  <m:r>
                                    <a:rPr kumimoji="1" lang="en-US" altLang="ja-JP" sz="3600" b="0" i="1" smtClean="0">
                                      <a:latin typeface="Cambria Math"/>
                                    </a:rPr>
                                    <m:t>4</m:t>
                                  </m:r>
                                </m:sup>
                              </m:sSup>
                            </m:oMath>
                          </a14:m>
                          <a:endParaRPr kumimoji="1" lang="ja-JP" altLang="en-US" sz="3600" b="0" dirty="0">
                            <a:latin typeface="Times" panose="02020603050405020304" pitchFamily="18" charset="0"/>
                            <a:cs typeface="Times" panose="02020603050405020304" pitchFamily="18" charset="0"/>
                          </a:endParaRPr>
                        </a:p>
                      </a:txBody>
                      <a:tcPr anchor="ctr"/>
                    </a:tc>
                  </a:tr>
                  <a:tr h="791148">
                    <a:tc>
                      <a:txBody>
                        <a:bodyPr/>
                        <a:lstStyle/>
                        <a:p>
                          <a:pPr algn="ctr"/>
                          <a:r>
                            <a:rPr kumimoji="1" lang="ja-JP" altLang="en-US" sz="3600" dirty="0" smtClean="0">
                              <a:latin typeface="Times" panose="02020603050405020304" pitchFamily="18" charset="0"/>
                              <a:cs typeface="Times" panose="02020603050405020304" pitchFamily="18" charset="0"/>
                            </a:rPr>
                            <a:t>質量</a:t>
                          </a:r>
                          <a14:m>
                            <m:oMath xmlns:m="http://schemas.openxmlformats.org/officeDocument/2006/math">
                              <m:r>
                                <a:rPr kumimoji="1" lang="en-US" altLang="ja-JP" sz="3600" b="0" i="1" smtClean="0">
                                  <a:solidFill>
                                    <a:srgbClr val="FF0000"/>
                                  </a:solidFill>
                                  <a:latin typeface="Cambria Math"/>
                                </a:rPr>
                                <m:t> </m:t>
                              </m:r>
                            </m:oMath>
                          </a14:m>
                          <a:r>
                            <a:rPr kumimoji="1" lang="en-US" altLang="ja-JP" sz="3200" dirty="0" smtClean="0">
                              <a:solidFill>
                                <a:schemeClr val="tx1"/>
                              </a:solidFill>
                              <a:latin typeface="Times" panose="02020603050405020304" pitchFamily="18" charset="0"/>
                              <a:cs typeface="Times" panose="02020603050405020304" pitchFamily="18" charset="0"/>
                            </a:rPr>
                            <a:t>(</a:t>
                          </a:r>
                          <a14:m>
                            <m:oMath xmlns:m="http://schemas.openxmlformats.org/officeDocument/2006/math">
                              <m:sSub>
                                <m:sSubPr>
                                  <m:ctrlPr>
                                    <a:rPr kumimoji="1" lang="en-US" altLang="ja-JP" sz="3200" i="1" baseline="0" smtClean="0">
                                      <a:solidFill>
                                        <a:schemeClr val="tx1"/>
                                      </a:solidFill>
                                      <a:latin typeface="Cambria Math"/>
                                    </a:rPr>
                                  </m:ctrlPr>
                                </m:sSubPr>
                                <m:e>
                                  <m:r>
                                    <a:rPr kumimoji="1" lang="en-US" altLang="ja-JP" sz="3200" b="0" i="1" baseline="0" smtClean="0">
                                      <a:solidFill>
                                        <a:schemeClr val="tx1"/>
                                      </a:solidFill>
                                      <a:latin typeface="Cambria Math"/>
                                    </a:rPr>
                                    <m:t>×</m:t>
                                  </m:r>
                                  <m:r>
                                    <a:rPr kumimoji="1" lang="en-US" altLang="ja-JP" sz="3200" baseline="0" smtClean="0">
                                      <a:solidFill>
                                        <a:schemeClr val="tx1"/>
                                      </a:solidFill>
                                      <a:latin typeface="Cambria Math"/>
                                    </a:rPr>
                                    <m:t>𝑀</m:t>
                                  </m:r>
                                </m:e>
                                <m:sub>
                                  <m:r>
                                    <a:rPr kumimoji="1" lang="ja-JP" altLang="en-US" sz="3200" baseline="0" smtClean="0">
                                      <a:solidFill>
                                        <a:schemeClr val="tx1"/>
                                      </a:solidFill>
                                      <a:latin typeface="Cambria Math"/>
                                    </a:rPr>
                                    <m:t>☉</m:t>
                                  </m:r>
                                </m:sub>
                              </m:sSub>
                            </m:oMath>
                          </a14:m>
                          <a:r>
                            <a:rPr kumimoji="1" lang="en-US" altLang="ja-JP" sz="3200" b="0" dirty="0" smtClean="0">
                              <a:latin typeface="Times" panose="02020603050405020304" pitchFamily="18" charset="0"/>
                              <a:cs typeface="Times" panose="02020603050405020304" pitchFamily="18" charset="0"/>
                            </a:rPr>
                            <a:t>)</a:t>
                          </a:r>
                          <a:endParaRPr kumimoji="1" lang="ja-JP" altLang="en-US" sz="3200" b="0" dirty="0">
                            <a:latin typeface="Times" panose="02020603050405020304" pitchFamily="18" charset="0"/>
                            <a:cs typeface="Times" panose="02020603050405020304" pitchFamily="18" charset="0"/>
                          </a:endParaRPr>
                        </a:p>
                      </a:txBody>
                      <a:tcPr anchor="ctr"/>
                    </a:tc>
                    <a:tc>
                      <a:txBody>
                        <a:bodyPr/>
                        <a:lstStyle/>
                        <a:p>
                          <a:pPr algn="ctr"/>
                          <a:r>
                            <a:rPr kumimoji="1" lang="en-US" altLang="ja-JP" sz="3600" b="0" i="0" kern="1200" dirty="0" smtClean="0">
                              <a:solidFill>
                                <a:srgbClr val="FF0000"/>
                              </a:solidFill>
                              <a:effectLst/>
                              <a:latin typeface="Times" panose="02020603050405020304" pitchFamily="18" charset="0"/>
                              <a:ea typeface="+mn-ea"/>
                              <a:cs typeface="Times" panose="02020603050405020304" pitchFamily="18" charset="0"/>
                            </a:rPr>
                            <a:t>3.01</a:t>
                          </a:r>
                          <a14:m>
                            <m:oMath xmlns:m="http://schemas.openxmlformats.org/officeDocument/2006/math">
                              <m:d>
                                <m:dPr>
                                  <m:ctrlPr>
                                    <a:rPr kumimoji="1" lang="en-US" altLang="ja-JP" sz="3600" b="0" i="1" kern="1200" smtClean="0">
                                      <a:solidFill>
                                        <a:srgbClr val="FF0000"/>
                                      </a:solidFill>
                                      <a:effectLst/>
                                      <a:latin typeface="Cambria Math"/>
                                      <a:ea typeface="+mn-ea"/>
                                      <a:cs typeface="+mn-cs"/>
                                    </a:rPr>
                                  </m:ctrlPr>
                                </m:dPr>
                                <m:e>
                                  <m:f>
                                    <m:fPr>
                                      <m:type m:val="noBar"/>
                                      <m:ctrlPr>
                                        <a:rPr kumimoji="1" lang="en-US" altLang="ja-JP" sz="3600" b="0" i="1" kern="1200" smtClean="0">
                                          <a:solidFill>
                                            <a:srgbClr val="FF0000"/>
                                          </a:solidFill>
                                          <a:effectLst/>
                                          <a:latin typeface="Cambria Math"/>
                                          <a:ea typeface="+mn-ea"/>
                                          <a:cs typeface="+mn-cs"/>
                                        </a:rPr>
                                      </m:ctrlPr>
                                    </m:fPr>
                                    <m:num>
                                      <m:r>
                                        <a:rPr kumimoji="1" lang="en-US" altLang="ja-JP" sz="3600" b="0" i="1" kern="1200" smtClean="0">
                                          <a:solidFill>
                                            <a:srgbClr val="FF0000"/>
                                          </a:solidFill>
                                          <a:effectLst/>
                                          <a:latin typeface="Cambria Math"/>
                                          <a:ea typeface="+mn-ea"/>
                                          <a:cs typeface="+mn-cs"/>
                                        </a:rPr>
                                        <m:t>+1.09</m:t>
                                      </m:r>
                                    </m:num>
                                    <m:den>
                                      <m:r>
                                        <a:rPr kumimoji="1" lang="en-US" altLang="ja-JP" sz="3600" b="0" i="1" kern="1200" smtClean="0">
                                          <a:solidFill>
                                            <a:srgbClr val="FF0000"/>
                                          </a:solidFill>
                                          <a:effectLst/>
                                          <a:latin typeface="Cambria Math"/>
                                          <a:ea typeface="+mn-ea"/>
                                          <a:cs typeface="+mn-cs"/>
                                        </a:rPr>
                                        <m:t>−1.87</m:t>
                                      </m:r>
                                    </m:den>
                                  </m:f>
                                </m:e>
                              </m:d>
                              <m:r>
                                <a:rPr kumimoji="1" lang="en-US" altLang="ja-JP" sz="3600" b="0" i="0" smtClean="0">
                                  <a:solidFill>
                                    <a:srgbClr val="FF0000"/>
                                  </a:solidFill>
                                  <a:latin typeface="Cambria Math"/>
                                </a:rPr>
                                <m:t>×</m:t>
                              </m:r>
                              <m:sSup>
                                <m:sSupPr>
                                  <m:ctrlPr>
                                    <a:rPr kumimoji="1" lang="en-US" altLang="ja-JP" sz="3600" b="0" i="1" smtClean="0">
                                      <a:solidFill>
                                        <a:srgbClr val="FF0000"/>
                                      </a:solidFill>
                                      <a:latin typeface="Cambria Math"/>
                                    </a:rPr>
                                  </m:ctrlPr>
                                </m:sSupPr>
                                <m:e>
                                  <m:r>
                                    <a:rPr kumimoji="1" lang="en-US" altLang="ja-JP" sz="3600" b="0" i="1" smtClean="0">
                                      <a:solidFill>
                                        <a:srgbClr val="FF0000"/>
                                      </a:solidFill>
                                      <a:latin typeface="Cambria Math"/>
                                    </a:rPr>
                                    <m:t>10</m:t>
                                  </m:r>
                                </m:e>
                                <m:sup>
                                  <m:r>
                                    <a:rPr kumimoji="1" lang="en-US" altLang="ja-JP" sz="3600" b="0" i="1" smtClean="0">
                                      <a:solidFill>
                                        <a:srgbClr val="FF0000"/>
                                      </a:solidFill>
                                      <a:latin typeface="Cambria Math"/>
                                    </a:rPr>
                                    <m:t>3</m:t>
                                  </m:r>
                                </m:sup>
                              </m:sSup>
                            </m:oMath>
                          </a14:m>
                          <a:endParaRPr kumimoji="1" lang="en-US" altLang="ja-JP" sz="3600" b="0" baseline="0" dirty="0" smtClean="0">
                            <a:solidFill>
                              <a:srgbClr val="FF0000"/>
                            </a:solidFill>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i="0" kern="1200" dirty="0" smtClean="0">
                              <a:solidFill>
                                <a:srgbClr val="FF0000"/>
                              </a:solidFill>
                              <a:effectLst/>
                              <a:latin typeface="Times" panose="02020603050405020304" pitchFamily="18" charset="0"/>
                              <a:ea typeface="+mn-ea"/>
                              <a:cs typeface="Times" panose="02020603050405020304" pitchFamily="18" charset="0"/>
                            </a:rPr>
                            <a:t>1.46</a:t>
                          </a:r>
                          <a14:m>
                            <m:oMath xmlns:m="http://schemas.openxmlformats.org/officeDocument/2006/math">
                              <m:d>
                                <m:dPr>
                                  <m:ctrlPr>
                                    <a:rPr kumimoji="1" lang="en-US" altLang="ja-JP" sz="3600" b="0" i="1" kern="1200" smtClean="0">
                                      <a:solidFill>
                                        <a:srgbClr val="FF0000"/>
                                      </a:solidFill>
                                      <a:effectLst/>
                                      <a:latin typeface="Cambria Math"/>
                                      <a:ea typeface="+mn-ea"/>
                                      <a:cs typeface="+mn-cs"/>
                                    </a:rPr>
                                  </m:ctrlPr>
                                </m:dPr>
                                <m:e>
                                  <m:f>
                                    <m:fPr>
                                      <m:type m:val="noBar"/>
                                      <m:ctrlPr>
                                        <a:rPr kumimoji="1" lang="en-US" altLang="ja-JP" sz="3600" b="0" i="1" kern="1200" smtClean="0">
                                          <a:solidFill>
                                            <a:srgbClr val="FF0000"/>
                                          </a:solidFill>
                                          <a:effectLst/>
                                          <a:latin typeface="Cambria Math"/>
                                          <a:ea typeface="+mn-ea"/>
                                          <a:cs typeface="+mn-cs"/>
                                        </a:rPr>
                                      </m:ctrlPr>
                                    </m:fPr>
                                    <m:num>
                                      <m:r>
                                        <a:rPr kumimoji="1" lang="en-US" altLang="ja-JP" sz="3600" b="0" i="1" kern="1200" smtClean="0">
                                          <a:solidFill>
                                            <a:srgbClr val="FF0000"/>
                                          </a:solidFill>
                                          <a:effectLst/>
                                          <a:latin typeface="Cambria Math"/>
                                          <a:ea typeface="+mn-ea"/>
                                          <a:cs typeface="+mn-cs"/>
                                        </a:rPr>
                                        <m:t>+0.48</m:t>
                                      </m:r>
                                    </m:num>
                                    <m:den>
                                      <m:r>
                                        <a:rPr kumimoji="1" lang="en-US" altLang="ja-JP" sz="3600" b="0" i="1" kern="1200" smtClean="0">
                                          <a:solidFill>
                                            <a:srgbClr val="FF0000"/>
                                          </a:solidFill>
                                          <a:effectLst/>
                                          <a:latin typeface="Cambria Math"/>
                                          <a:ea typeface="+mn-ea"/>
                                          <a:cs typeface="+mn-cs"/>
                                        </a:rPr>
                                        <m:t>−0.75</m:t>
                                      </m:r>
                                    </m:den>
                                  </m:f>
                                </m:e>
                              </m:d>
                              <m:r>
                                <a:rPr kumimoji="1" lang="en-US" altLang="ja-JP" sz="3600" b="0" i="0" smtClean="0">
                                  <a:solidFill>
                                    <a:srgbClr val="FF0000"/>
                                  </a:solidFill>
                                  <a:latin typeface="Cambria Math"/>
                                </a:rPr>
                                <m:t>×</m:t>
                              </m:r>
                              <m:sSup>
                                <m:sSupPr>
                                  <m:ctrlPr>
                                    <a:rPr kumimoji="1" lang="en-US" altLang="ja-JP" sz="3600" b="0" i="1" smtClean="0">
                                      <a:solidFill>
                                        <a:srgbClr val="FF0000"/>
                                      </a:solidFill>
                                      <a:latin typeface="Cambria Math"/>
                                    </a:rPr>
                                  </m:ctrlPr>
                                </m:sSupPr>
                                <m:e>
                                  <m:r>
                                    <a:rPr kumimoji="1" lang="en-US" altLang="ja-JP" sz="3600" b="0" i="1" smtClean="0">
                                      <a:solidFill>
                                        <a:srgbClr val="FF0000"/>
                                      </a:solidFill>
                                      <a:latin typeface="Cambria Math"/>
                                    </a:rPr>
                                    <m:t>10</m:t>
                                  </m:r>
                                </m:e>
                                <m:sup>
                                  <m:r>
                                    <a:rPr kumimoji="1" lang="en-US" altLang="ja-JP" sz="3600" b="0" i="1" smtClean="0">
                                      <a:solidFill>
                                        <a:srgbClr val="FF0000"/>
                                      </a:solidFill>
                                      <a:latin typeface="Cambria Math"/>
                                    </a:rPr>
                                    <m:t>3</m:t>
                                  </m:r>
                                </m:sup>
                              </m:sSup>
                            </m:oMath>
                          </a14:m>
                          <a:endParaRPr kumimoji="1" lang="en-US" altLang="ja-JP" sz="3600" b="0" baseline="0" dirty="0" smtClean="0">
                            <a:solidFill>
                              <a:srgbClr val="FF0000"/>
                            </a:solidFill>
                            <a:latin typeface="Times" panose="02020603050405020304" pitchFamily="18" charset="0"/>
                            <a:cs typeface="Times" panose="02020603050405020304" pitchFamily="18" charset="0"/>
                          </a:endParaRPr>
                        </a:p>
                      </a:txBody>
                      <a:tcPr anchor="ctr"/>
                    </a:tc>
                    <a:tc>
                      <a:txBody>
                        <a:bodyPr/>
                        <a:lstStyle/>
                        <a:p>
                          <a:pPr algn="ctr"/>
                          <a:r>
                            <a:rPr kumimoji="1" lang="en-US" altLang="ja-JP" sz="3600" b="0" i="0" kern="1200" dirty="0" smtClean="0">
                              <a:solidFill>
                                <a:srgbClr val="FF0000"/>
                              </a:solidFill>
                              <a:effectLst/>
                              <a:latin typeface="Times" panose="02020603050405020304" pitchFamily="18" charset="0"/>
                              <a:ea typeface="+mn-ea"/>
                              <a:cs typeface="Times" panose="02020603050405020304" pitchFamily="18" charset="0"/>
                            </a:rPr>
                            <a:t>1.49</a:t>
                          </a:r>
                          <a14:m>
                            <m:oMath xmlns:m="http://schemas.openxmlformats.org/officeDocument/2006/math">
                              <m:d>
                                <m:dPr>
                                  <m:ctrlPr>
                                    <a:rPr kumimoji="1" lang="en-US" altLang="ja-JP" sz="3600" b="0" i="1" kern="1200" smtClean="0">
                                      <a:solidFill>
                                        <a:srgbClr val="FF0000"/>
                                      </a:solidFill>
                                      <a:effectLst/>
                                      <a:latin typeface="Cambria Math"/>
                                      <a:ea typeface="+mn-ea"/>
                                      <a:cs typeface="+mn-cs"/>
                                    </a:rPr>
                                  </m:ctrlPr>
                                </m:dPr>
                                <m:e>
                                  <m:f>
                                    <m:fPr>
                                      <m:type m:val="noBar"/>
                                      <m:ctrlPr>
                                        <a:rPr kumimoji="1" lang="en-US" altLang="ja-JP" sz="3600" b="0" i="1" kern="1200" smtClean="0">
                                          <a:solidFill>
                                            <a:srgbClr val="FF0000"/>
                                          </a:solidFill>
                                          <a:effectLst/>
                                          <a:latin typeface="Cambria Math"/>
                                          <a:ea typeface="+mn-ea"/>
                                          <a:cs typeface="+mn-cs"/>
                                        </a:rPr>
                                      </m:ctrlPr>
                                    </m:fPr>
                                    <m:num>
                                      <m:r>
                                        <a:rPr kumimoji="1" lang="en-US" altLang="ja-JP" sz="3600" b="0" i="1" kern="1200" smtClean="0">
                                          <a:solidFill>
                                            <a:srgbClr val="FF0000"/>
                                          </a:solidFill>
                                          <a:effectLst/>
                                          <a:latin typeface="Cambria Math"/>
                                          <a:ea typeface="+mn-ea"/>
                                          <a:cs typeface="+mn-cs"/>
                                        </a:rPr>
                                        <m:t>+0.26</m:t>
                                      </m:r>
                                    </m:num>
                                    <m:den>
                                      <m:r>
                                        <a:rPr kumimoji="1" lang="en-US" altLang="ja-JP" sz="3600" b="0" i="1" kern="1200" smtClean="0">
                                          <a:solidFill>
                                            <a:srgbClr val="FF0000"/>
                                          </a:solidFill>
                                          <a:effectLst/>
                                          <a:latin typeface="Cambria Math"/>
                                          <a:ea typeface="+mn-ea"/>
                                          <a:cs typeface="+mn-cs"/>
                                        </a:rPr>
                                        <m:t>−0.31</m:t>
                                      </m:r>
                                    </m:den>
                                  </m:f>
                                </m:e>
                              </m:d>
                              <m:r>
                                <a:rPr kumimoji="1" lang="en-US" altLang="ja-JP" sz="3600" b="0" i="0" smtClean="0">
                                  <a:solidFill>
                                    <a:srgbClr val="FF0000"/>
                                  </a:solidFill>
                                  <a:latin typeface="Cambria Math"/>
                                </a:rPr>
                                <m:t>×</m:t>
                              </m:r>
                              <m:sSup>
                                <m:sSupPr>
                                  <m:ctrlPr>
                                    <a:rPr kumimoji="1" lang="en-US" altLang="ja-JP" sz="3600" b="0" i="1" smtClean="0">
                                      <a:solidFill>
                                        <a:srgbClr val="FF0000"/>
                                      </a:solidFill>
                                      <a:latin typeface="Cambria Math"/>
                                    </a:rPr>
                                  </m:ctrlPr>
                                </m:sSupPr>
                                <m:e>
                                  <m:r>
                                    <a:rPr kumimoji="1" lang="en-US" altLang="ja-JP" sz="3600" b="0" i="1" smtClean="0">
                                      <a:solidFill>
                                        <a:srgbClr val="FF0000"/>
                                      </a:solidFill>
                                      <a:latin typeface="Cambria Math"/>
                                    </a:rPr>
                                    <m:t>10</m:t>
                                  </m:r>
                                </m:e>
                                <m:sup>
                                  <m:r>
                                    <a:rPr kumimoji="1" lang="en-US" altLang="ja-JP" sz="3600" b="0" i="1" smtClean="0">
                                      <a:solidFill>
                                        <a:srgbClr val="FF0000"/>
                                      </a:solidFill>
                                      <a:latin typeface="Cambria Math"/>
                                    </a:rPr>
                                    <m:t>3</m:t>
                                  </m:r>
                                </m:sup>
                              </m:sSup>
                            </m:oMath>
                          </a14:m>
                          <a:endParaRPr kumimoji="1" lang="en-US" altLang="ja-JP" sz="3600" b="0" baseline="0" dirty="0" smtClean="0">
                            <a:solidFill>
                              <a:srgbClr val="FF0000"/>
                            </a:solidFill>
                            <a:latin typeface="Times" panose="02020603050405020304" pitchFamily="18" charset="0"/>
                            <a:cs typeface="Times" panose="02020603050405020304" pitchFamily="18" charset="0"/>
                          </a:endParaRPr>
                        </a:p>
                      </a:txBody>
                      <a:tcPr anchor="ctr"/>
                    </a:tc>
                  </a:tr>
                </a:tbl>
              </a:graphicData>
            </a:graphic>
          </p:graphicFrame>
        </mc:Choice>
        <mc:Fallback xmlns="">
          <p:graphicFrame>
            <p:nvGraphicFramePr>
              <p:cNvPr id="184" name="表 183"/>
              <p:cNvGraphicFramePr>
                <a:graphicFrameLocks noGrp="1"/>
              </p:cNvGraphicFramePr>
              <p:nvPr>
                <p:extLst>
                  <p:ext uri="{D42A27DB-BD31-4B8C-83A1-F6EECF244321}">
                    <p14:modId xmlns:p14="http://schemas.microsoft.com/office/powerpoint/2010/main" val="3634632731"/>
                  </p:ext>
                </p:extLst>
              </p:nvPr>
            </p:nvGraphicFramePr>
            <p:xfrm>
              <a:off x="15284003" y="30514275"/>
              <a:ext cx="14436000" cy="4148893"/>
            </p:xfrm>
            <a:graphic>
              <a:graphicData uri="http://schemas.openxmlformats.org/drawingml/2006/table">
                <a:tbl>
                  <a:tblPr firstRow="1" bandRow="1">
                    <a:tableStyleId>{5940675A-B579-460E-94D1-54222C63F5DA}</a:tableStyleId>
                  </a:tblPr>
                  <a:tblGrid>
                    <a:gridCol w="3204000"/>
                    <a:gridCol w="3744000"/>
                    <a:gridCol w="3744000"/>
                    <a:gridCol w="3744000"/>
                  </a:tblGrid>
                  <a:tr h="74520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2800" b="0" i="0" dirty="0" smtClean="0">
                              <a:latin typeface="Times" panose="02020603050405020304" pitchFamily="18" charset="0"/>
                              <a:cs typeface="Times" panose="02020603050405020304" pitchFamily="18" charset="0"/>
                            </a:rPr>
                            <a:t>観測日</a:t>
                          </a:r>
                          <a:endParaRPr kumimoji="1" lang="en-US" altLang="ja-JP" sz="2800" b="0" i="0" dirty="0" smtClean="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dirty="0" smtClean="0">
                              <a:latin typeface="Times" panose="02020603050405020304" pitchFamily="18" charset="0"/>
                              <a:cs typeface="Times" panose="02020603050405020304" pitchFamily="18" charset="0"/>
                            </a:rPr>
                            <a:t>2007/11/2</a:t>
                          </a:r>
                          <a:endParaRPr kumimoji="1" lang="ja-JP" altLang="en-US" sz="3600" b="0" dirty="0" smtClean="0">
                            <a:latin typeface="Times" panose="02020603050405020304" pitchFamily="18" charset="0"/>
                            <a:cs typeface="Times" panose="02020603050405020304" pitchFamily="18" charset="0"/>
                          </a:endParaRPr>
                        </a:p>
                      </a:txBody>
                      <a:tcPr anchor="ctr"/>
                    </a:tc>
                    <a:tc>
                      <a:txBody>
                        <a:bodyPr/>
                        <a:lstStyle/>
                        <a:p>
                          <a:pPr algn="ctr"/>
                          <a:r>
                            <a:rPr kumimoji="1" lang="en-US" altLang="ja-JP" sz="3600" b="0" dirty="0" smtClean="0">
                              <a:latin typeface="Times" panose="02020603050405020304" pitchFamily="18" charset="0"/>
                              <a:cs typeface="Times" panose="02020603050405020304" pitchFamily="18" charset="0"/>
                            </a:rPr>
                            <a:t>2007/11/8</a:t>
                          </a:r>
                          <a:endParaRPr kumimoji="1" lang="ja-JP" altLang="en-US" sz="3600" b="0" dirty="0">
                            <a:latin typeface="Times" panose="02020603050405020304" pitchFamily="18" charset="0"/>
                            <a:cs typeface="Times" panose="02020603050405020304" pitchFamily="18" charset="0"/>
                          </a:endParaRPr>
                        </a:p>
                      </a:txBody>
                      <a:tcPr anchor="ctr"/>
                    </a:tc>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3600" b="0" dirty="0" smtClean="0">
                              <a:latin typeface="Times" panose="02020603050405020304" pitchFamily="18" charset="0"/>
                              <a:cs typeface="Times" panose="02020603050405020304" pitchFamily="18" charset="0"/>
                            </a:rPr>
                            <a:t>2012/10/21</a:t>
                          </a:r>
                          <a:endParaRPr kumimoji="1" lang="ja-JP" altLang="en-US" sz="3600" b="0" dirty="0" smtClean="0">
                            <a:latin typeface="Times" panose="02020603050405020304" pitchFamily="18" charset="0"/>
                            <a:cs typeface="Times" panose="02020603050405020304" pitchFamily="18" charset="0"/>
                          </a:endParaRPr>
                        </a:p>
                      </a:txBody>
                      <a:tcPr anchor="ctr"/>
                    </a:tc>
                  </a:tr>
                  <a:tr h="1112330">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latin typeface="Times" panose="02020603050405020304" pitchFamily="18" charset="0"/>
                              <a:cs typeface="Times" panose="02020603050405020304" pitchFamily="18" charset="0"/>
                            </a:rPr>
                            <a:t>光度</a:t>
                          </a:r>
                          <a:r>
                            <a:rPr kumimoji="1" lang="en-US" altLang="ja-JP" sz="2800" dirty="0" smtClean="0">
                              <a:latin typeface="Times" panose="02020603050405020304" pitchFamily="18" charset="0"/>
                              <a:cs typeface="Times" panose="02020603050405020304" pitchFamily="18" charset="0"/>
                            </a:rPr>
                            <a:t>[erg/s</a:t>
                          </a:r>
                          <a:r>
                            <a:rPr kumimoji="1" lang="en-US" altLang="ja-JP" sz="2800" dirty="0" smtClean="0">
                              <a:latin typeface="Times" panose="02020603050405020304" pitchFamily="18" charset="0"/>
                              <a:cs typeface="Times" panose="02020603050405020304" pitchFamily="18" charset="0"/>
                            </a:rPr>
                            <a:t>]</a:t>
                          </a:r>
                          <a:endParaRPr kumimoji="1" lang="en-US" altLang="ja-JP" sz="3600" dirty="0" smtClean="0">
                            <a:latin typeface="Times" panose="02020603050405020304" pitchFamily="18" charset="0"/>
                            <a:cs typeface="Times" panose="02020603050405020304" pitchFamily="18" charset="0"/>
                          </a:endParaRPr>
                        </a:p>
                        <a:p>
                          <a:pPr marL="0" marR="0" indent="0" algn="ctr" defTabSz="4176431" rtl="0" eaLnBrk="1" fontAlgn="auto" latinLnBrk="0" hangingPunct="1">
                            <a:lnSpc>
                              <a:spcPct val="100000"/>
                            </a:lnSpc>
                            <a:spcBef>
                              <a:spcPts val="0"/>
                            </a:spcBef>
                            <a:spcAft>
                              <a:spcPts val="0"/>
                            </a:spcAft>
                            <a:buClrTx/>
                            <a:buSzTx/>
                            <a:buFontTx/>
                            <a:buNone/>
                            <a:tabLst/>
                            <a:defRPr/>
                          </a:pPr>
                          <a:r>
                            <a:rPr kumimoji="1" lang="en-US" altLang="ja-JP" sz="2400" b="0" i="0" dirty="0" smtClean="0">
                              <a:latin typeface="Times" panose="02020603050405020304" pitchFamily="18" charset="0"/>
                              <a:cs typeface="Times" panose="02020603050405020304" pitchFamily="18" charset="0"/>
                            </a:rPr>
                            <a:t>(</a:t>
                          </a:r>
                          <a:r>
                            <a:rPr kumimoji="1" lang="ja-JP" altLang="en-US" sz="2400" b="0" i="0" dirty="0" smtClean="0">
                              <a:latin typeface="Times" panose="02020603050405020304" pitchFamily="18" charset="0"/>
                              <a:cs typeface="Times" panose="02020603050405020304" pitchFamily="18" charset="0"/>
                            </a:rPr>
                            <a:t>円盤と周辺ガス</a:t>
                          </a:r>
                          <a:r>
                            <a:rPr kumimoji="1" lang="en-US" altLang="ja-JP" sz="2400" b="0" i="0" dirty="0" smtClean="0">
                              <a:latin typeface="Times" panose="02020603050405020304" pitchFamily="18" charset="0"/>
                              <a:cs typeface="Times" panose="02020603050405020304" pitchFamily="18" charset="0"/>
                            </a:rPr>
                            <a:t>)</a:t>
                          </a:r>
                          <a:endParaRPr kumimoji="1" lang="ja-JP" altLang="en-US" sz="2400" b="0" dirty="0" smtClean="0">
                            <a:latin typeface="Times" panose="02020603050405020304" pitchFamily="18" charset="0"/>
                            <a:cs typeface="Times" panose="02020603050405020304" pitchFamily="18" charset="0"/>
                          </a:endParaRPr>
                        </a:p>
                      </a:txBody>
                      <a:tcPr anchor="ctr"/>
                    </a:tc>
                    <a:tc>
                      <a:txBody>
                        <a:bodyPr/>
                        <a:lstStyle/>
                        <a:p>
                          <a:endParaRPr lang="ja-JP"/>
                        </a:p>
                      </a:txBody>
                      <a:tcPr anchor="ctr">
                        <a:blipFill rotWithShape="1">
                          <a:blip r:embed="rId47"/>
                          <a:stretch>
                            <a:fillRect l="-85668" t="-71429" r="-200163" b="-219231"/>
                          </a:stretch>
                        </a:blipFill>
                      </a:tcPr>
                    </a:tc>
                    <a:tc>
                      <a:txBody>
                        <a:bodyPr/>
                        <a:lstStyle/>
                        <a:p>
                          <a:endParaRPr lang="ja-JP"/>
                        </a:p>
                      </a:txBody>
                      <a:tcPr anchor="ctr">
                        <a:blipFill rotWithShape="1">
                          <a:blip r:embed="rId47"/>
                          <a:stretch>
                            <a:fillRect l="-185668" t="-71429" r="-100163" b="-219231"/>
                          </a:stretch>
                        </a:blipFill>
                      </a:tcPr>
                    </a:tc>
                    <a:tc>
                      <a:txBody>
                        <a:bodyPr/>
                        <a:lstStyle/>
                        <a:p>
                          <a:endParaRPr lang="ja-JP"/>
                        </a:p>
                      </a:txBody>
                      <a:tcPr anchor="ctr">
                        <a:blipFill rotWithShape="1">
                          <a:blip r:embed="rId47"/>
                          <a:stretch>
                            <a:fillRect l="-285668" t="-71429" r="-163" b="-219231"/>
                          </a:stretch>
                        </a:blipFill>
                      </a:tcPr>
                    </a:tc>
                  </a:tr>
                  <a:tr h="745200">
                    <a:tc>
                      <a:txBody>
                        <a:bodyPr/>
                        <a:lstStyle/>
                        <a:p>
                          <a:endParaRPr lang="ja-JP"/>
                        </a:p>
                      </a:txBody>
                      <a:tcPr anchor="ctr">
                        <a:blipFill rotWithShape="1">
                          <a:blip r:embed="rId47"/>
                          <a:stretch>
                            <a:fillRect t="-253659" r="-350380" b="-224390"/>
                          </a:stretch>
                        </a:blipFill>
                      </a:tcPr>
                    </a:tc>
                    <a:tc>
                      <a:txBody>
                        <a:bodyPr/>
                        <a:lstStyle/>
                        <a:p>
                          <a:endParaRPr lang="ja-JP"/>
                        </a:p>
                      </a:txBody>
                      <a:tcPr anchor="ctr">
                        <a:blipFill rotWithShape="1">
                          <a:blip r:embed="rId47"/>
                          <a:stretch>
                            <a:fillRect l="-85668" t="-253659" r="-200163" b="-224390"/>
                          </a:stretch>
                        </a:blipFill>
                      </a:tcPr>
                    </a:tc>
                    <a:tc>
                      <a:txBody>
                        <a:bodyPr/>
                        <a:lstStyle/>
                        <a:p>
                          <a:endParaRPr lang="ja-JP"/>
                        </a:p>
                      </a:txBody>
                      <a:tcPr anchor="ctr">
                        <a:blipFill rotWithShape="1">
                          <a:blip r:embed="rId47"/>
                          <a:stretch>
                            <a:fillRect l="-185668" t="-253659" r="-100163" b="-224390"/>
                          </a:stretch>
                        </a:blipFill>
                      </a:tcPr>
                    </a:tc>
                    <a:tc>
                      <a:txBody>
                        <a:bodyPr/>
                        <a:lstStyle/>
                        <a:p>
                          <a:endParaRPr lang="ja-JP"/>
                        </a:p>
                      </a:txBody>
                      <a:tcPr anchor="ctr">
                        <a:blipFill rotWithShape="1">
                          <a:blip r:embed="rId47"/>
                          <a:stretch>
                            <a:fillRect l="-285668" t="-253659" r="-163" b="-224390"/>
                          </a:stretch>
                        </a:blipFill>
                      </a:tcPr>
                    </a:tc>
                  </a:tr>
                  <a:tr h="755015">
                    <a:tc>
                      <a:txBody>
                        <a:bodyPr/>
                        <a:lstStyle/>
                        <a:p>
                          <a:pPr marL="0" marR="0" indent="0" algn="ctr" defTabSz="4176431" rtl="0" eaLnBrk="1" fontAlgn="auto" latinLnBrk="0" hangingPunct="1">
                            <a:lnSpc>
                              <a:spcPct val="100000"/>
                            </a:lnSpc>
                            <a:spcBef>
                              <a:spcPts val="0"/>
                            </a:spcBef>
                            <a:spcAft>
                              <a:spcPts val="0"/>
                            </a:spcAft>
                            <a:buClrTx/>
                            <a:buSzTx/>
                            <a:buFontTx/>
                            <a:buNone/>
                            <a:tabLst/>
                            <a:defRPr/>
                          </a:pPr>
                          <a:r>
                            <a:rPr kumimoji="1" lang="ja-JP" altLang="en-US" sz="3600" dirty="0" smtClean="0">
                              <a:latin typeface="Times" panose="02020603050405020304" pitchFamily="18" charset="0"/>
                              <a:cs typeface="Times" panose="02020603050405020304" pitchFamily="18" charset="0"/>
                            </a:rPr>
                            <a:t>内縁半径</a:t>
                          </a:r>
                          <a:r>
                            <a:rPr kumimoji="1" lang="en-US" altLang="ja-JP" sz="3200" dirty="0" smtClean="0">
                              <a:latin typeface="Times" panose="02020603050405020304" pitchFamily="18" charset="0"/>
                              <a:cs typeface="Times" panose="02020603050405020304" pitchFamily="18" charset="0"/>
                            </a:rPr>
                            <a:t>[km]</a:t>
                          </a:r>
                        </a:p>
                      </a:txBody>
                      <a:tcPr anchor="ctr"/>
                    </a:tc>
                    <a:tc>
                      <a:txBody>
                        <a:bodyPr/>
                        <a:lstStyle/>
                        <a:p>
                          <a:endParaRPr lang="ja-JP"/>
                        </a:p>
                      </a:txBody>
                      <a:tcPr anchor="ctr">
                        <a:blipFill rotWithShape="1">
                          <a:blip r:embed="rId47"/>
                          <a:stretch>
                            <a:fillRect l="-85668" t="-353659" r="-200163" b="-124390"/>
                          </a:stretch>
                        </a:blipFill>
                      </a:tcPr>
                    </a:tc>
                    <a:tc>
                      <a:txBody>
                        <a:bodyPr/>
                        <a:lstStyle/>
                        <a:p>
                          <a:endParaRPr lang="ja-JP"/>
                        </a:p>
                      </a:txBody>
                      <a:tcPr anchor="ctr">
                        <a:blipFill rotWithShape="1">
                          <a:blip r:embed="rId47"/>
                          <a:stretch>
                            <a:fillRect l="-185668" t="-353659" r="-100163" b="-124390"/>
                          </a:stretch>
                        </a:blipFill>
                      </a:tcPr>
                    </a:tc>
                    <a:tc>
                      <a:txBody>
                        <a:bodyPr/>
                        <a:lstStyle/>
                        <a:p>
                          <a:endParaRPr lang="ja-JP"/>
                        </a:p>
                      </a:txBody>
                      <a:tcPr anchor="ctr">
                        <a:blipFill rotWithShape="1">
                          <a:blip r:embed="rId47"/>
                          <a:stretch>
                            <a:fillRect l="-285668" t="-353659" r="-163" b="-124390"/>
                          </a:stretch>
                        </a:blipFill>
                      </a:tcPr>
                    </a:tc>
                  </a:tr>
                  <a:tr h="791148">
                    <a:tc>
                      <a:txBody>
                        <a:bodyPr/>
                        <a:lstStyle/>
                        <a:p>
                          <a:endParaRPr lang="ja-JP"/>
                        </a:p>
                      </a:txBody>
                      <a:tcPr anchor="ctr">
                        <a:blipFill rotWithShape="1">
                          <a:blip r:embed="rId47"/>
                          <a:stretch>
                            <a:fillRect t="-429231" r="-350380" b="-17692"/>
                          </a:stretch>
                        </a:blipFill>
                      </a:tcPr>
                    </a:tc>
                    <a:tc>
                      <a:txBody>
                        <a:bodyPr/>
                        <a:lstStyle/>
                        <a:p>
                          <a:endParaRPr lang="ja-JP"/>
                        </a:p>
                      </a:txBody>
                      <a:tcPr anchor="ctr">
                        <a:blipFill rotWithShape="1">
                          <a:blip r:embed="rId47"/>
                          <a:stretch>
                            <a:fillRect l="-85668" t="-429231" r="-200163" b="-17692"/>
                          </a:stretch>
                        </a:blipFill>
                      </a:tcPr>
                    </a:tc>
                    <a:tc>
                      <a:txBody>
                        <a:bodyPr/>
                        <a:lstStyle/>
                        <a:p>
                          <a:endParaRPr lang="ja-JP"/>
                        </a:p>
                      </a:txBody>
                      <a:tcPr anchor="ctr">
                        <a:blipFill rotWithShape="1">
                          <a:blip r:embed="rId47"/>
                          <a:stretch>
                            <a:fillRect l="-185668" t="-429231" r="-100163" b="-17692"/>
                          </a:stretch>
                        </a:blipFill>
                      </a:tcPr>
                    </a:tc>
                    <a:tc>
                      <a:txBody>
                        <a:bodyPr/>
                        <a:lstStyle/>
                        <a:p>
                          <a:endParaRPr lang="ja-JP"/>
                        </a:p>
                      </a:txBody>
                      <a:tcPr anchor="ctr">
                        <a:blipFill rotWithShape="1">
                          <a:blip r:embed="rId47"/>
                          <a:stretch>
                            <a:fillRect l="-285668" t="-429231" r="-163" b="-17692"/>
                          </a:stretch>
                        </a:blipFill>
                      </a:tcPr>
                    </a:tc>
                  </a:tr>
                </a:tbl>
              </a:graphicData>
            </a:graphic>
          </p:graphicFrame>
        </mc:Fallback>
      </mc:AlternateContent>
      <p:grpSp>
        <p:nvGrpSpPr>
          <p:cNvPr id="225" name="グループ化 224"/>
          <p:cNvGrpSpPr/>
          <p:nvPr/>
        </p:nvGrpSpPr>
        <p:grpSpPr>
          <a:xfrm>
            <a:off x="10835550" y="36606003"/>
            <a:ext cx="3368333" cy="1576123"/>
            <a:chOff x="10819507" y="36678011"/>
            <a:chExt cx="3368333" cy="1576123"/>
          </a:xfrm>
        </p:grpSpPr>
        <p:sp>
          <p:nvSpPr>
            <p:cNvPr id="196" name="テキスト ボックス 195"/>
            <p:cNvSpPr txBox="1"/>
            <p:nvPr/>
          </p:nvSpPr>
          <p:spPr>
            <a:xfrm>
              <a:off x="10819507" y="36678011"/>
              <a:ext cx="3368333" cy="1576123"/>
            </a:xfrm>
            <a:prstGeom prst="rect">
              <a:avLst/>
            </a:prstGeom>
            <a:noFill/>
          </p:spPr>
          <p:txBody>
            <a:bodyPr wrap="none" lIns="97841" tIns="48920" rIns="97841" bIns="48920" rtlCol="0">
              <a:spAutoFit/>
            </a:bodyPr>
            <a:lstStyle/>
            <a:p>
              <a:pPr algn="r"/>
              <a:r>
                <a:rPr lang="ja-JP" altLang="en-US" sz="3200" dirty="0"/>
                <a:t>円盤周辺ガスで</a:t>
              </a:r>
              <a:r>
                <a:rPr lang="ja-JP" altLang="en-US" sz="3200" dirty="0" smtClean="0"/>
                <a:t>の</a:t>
              </a:r>
              <a:endParaRPr lang="en-US" altLang="ja-JP" sz="3200" dirty="0" smtClean="0"/>
            </a:p>
            <a:p>
              <a:pPr algn="r"/>
              <a:r>
                <a:rPr lang="ja-JP" altLang="en-US" sz="3200" dirty="0" smtClean="0"/>
                <a:t>エネルギー増加</a:t>
              </a:r>
              <a:endParaRPr lang="en-US" altLang="ja-JP" sz="3200" dirty="0" smtClean="0"/>
            </a:p>
            <a:p>
              <a:pPr algn="r"/>
              <a:r>
                <a:rPr lang="en-US" altLang="ja-JP" sz="3200" dirty="0" smtClean="0"/>
                <a:t>(</a:t>
              </a:r>
              <a:r>
                <a:rPr lang="ja-JP" altLang="en-US" sz="3200" dirty="0"/>
                <a:t>ベキ</a:t>
              </a:r>
              <a:r>
                <a:rPr lang="ja-JP" altLang="en-US" sz="3200" dirty="0" smtClean="0"/>
                <a:t>関数型</a:t>
              </a:r>
              <a:r>
                <a:rPr lang="en-US" altLang="ja-JP" sz="3200" dirty="0" smtClean="0"/>
                <a:t>)</a:t>
              </a:r>
              <a:endParaRPr lang="ja-JP" altLang="en-US" sz="3200" dirty="0"/>
            </a:p>
          </p:txBody>
        </p:sp>
        <p:sp>
          <p:nvSpPr>
            <p:cNvPr id="180" name="正方形/長方形 179"/>
            <p:cNvSpPr/>
            <p:nvPr/>
          </p:nvSpPr>
          <p:spPr>
            <a:xfrm>
              <a:off x="10855875" y="37029998"/>
              <a:ext cx="3276000" cy="108000"/>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533" tIns="42766" rIns="85533" bIns="42766" rtlCol="0" anchor="ctr"/>
            <a:lstStyle/>
            <a:p>
              <a:pPr algn="ctr"/>
              <a:endParaRPr kumimoji="1" lang="ja-JP" altLang="en-US"/>
            </a:p>
          </p:txBody>
        </p:sp>
        <p:sp>
          <p:nvSpPr>
            <p:cNvPr id="183" name="正方形/長方形 182"/>
            <p:cNvSpPr/>
            <p:nvPr/>
          </p:nvSpPr>
          <p:spPr>
            <a:xfrm>
              <a:off x="11323563" y="37534054"/>
              <a:ext cx="2808000" cy="108000"/>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533" tIns="42766" rIns="85533" bIns="42766" rtlCol="0" anchor="ctr"/>
            <a:lstStyle/>
            <a:p>
              <a:pPr algn="ctr"/>
              <a:endParaRPr kumimoji="1" lang="ja-JP" altLang="en-US"/>
            </a:p>
          </p:txBody>
        </p:sp>
      </p:grpSp>
      <p:grpSp>
        <p:nvGrpSpPr>
          <p:cNvPr id="224" name="グループ化 223"/>
          <p:cNvGrpSpPr/>
          <p:nvPr/>
        </p:nvGrpSpPr>
        <p:grpSpPr>
          <a:xfrm>
            <a:off x="3978747" y="36580179"/>
            <a:ext cx="3070174" cy="1576123"/>
            <a:chOff x="3978747" y="36741966"/>
            <a:chExt cx="3070174" cy="1576123"/>
          </a:xfrm>
        </p:grpSpPr>
        <p:sp>
          <p:nvSpPr>
            <p:cNvPr id="198" name="テキスト ボックス 197"/>
            <p:cNvSpPr txBox="1"/>
            <p:nvPr/>
          </p:nvSpPr>
          <p:spPr>
            <a:xfrm>
              <a:off x="3978747" y="36741966"/>
              <a:ext cx="3070174" cy="1576123"/>
            </a:xfrm>
            <a:prstGeom prst="rect">
              <a:avLst/>
            </a:prstGeom>
            <a:noFill/>
          </p:spPr>
          <p:txBody>
            <a:bodyPr wrap="none" lIns="97841" tIns="48920" rIns="97841" bIns="48920" rtlCol="0">
              <a:spAutoFit/>
            </a:bodyPr>
            <a:lstStyle/>
            <a:p>
              <a:pPr algn="ctr"/>
              <a:r>
                <a:rPr lang="ja-JP" altLang="en-US" sz="3200" dirty="0"/>
                <a:t>降着円盤から</a:t>
              </a:r>
              <a:r>
                <a:rPr lang="ja-JP" altLang="en-US" sz="3200" dirty="0" smtClean="0"/>
                <a:t>の</a:t>
              </a:r>
              <a:endParaRPr lang="en-US" altLang="ja-JP" sz="3200" dirty="0" smtClean="0"/>
            </a:p>
            <a:p>
              <a:pPr algn="ctr"/>
              <a:r>
                <a:rPr lang="ja-JP" altLang="en-US" sz="3200" dirty="0" smtClean="0"/>
                <a:t>多温度</a:t>
              </a:r>
              <a:r>
                <a:rPr lang="ja-JP" altLang="en-US" sz="3200" dirty="0"/>
                <a:t>黒体放射</a:t>
              </a:r>
              <a:endParaRPr lang="en-US" altLang="ja-JP" sz="3200" dirty="0"/>
            </a:p>
            <a:p>
              <a:pPr algn="ctr"/>
              <a:r>
                <a:rPr lang="en-US" altLang="ja-JP" sz="3200" dirty="0" smtClean="0"/>
                <a:t> (</a:t>
              </a:r>
              <a:r>
                <a:rPr lang="ja-JP" altLang="en-US" sz="3200" dirty="0"/>
                <a:t>重ね合わせ</a:t>
              </a:r>
              <a:r>
                <a:rPr lang="en-US" altLang="ja-JP" sz="3200" dirty="0"/>
                <a:t>)</a:t>
              </a:r>
              <a:endParaRPr lang="ja-JP" altLang="en-US" sz="3200" dirty="0"/>
            </a:p>
          </p:txBody>
        </p:sp>
        <p:sp>
          <p:nvSpPr>
            <p:cNvPr id="178" name="正方形/長方形 177"/>
            <p:cNvSpPr/>
            <p:nvPr/>
          </p:nvSpPr>
          <p:spPr>
            <a:xfrm>
              <a:off x="4035631" y="37606062"/>
              <a:ext cx="2952000" cy="108000"/>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533" tIns="42766" rIns="85533" bIns="42766" rtlCol="0" anchor="ctr"/>
            <a:lstStyle/>
            <a:p>
              <a:pPr algn="ctr"/>
              <a:endParaRPr kumimoji="1" lang="ja-JP" altLang="en-US"/>
            </a:p>
          </p:txBody>
        </p:sp>
        <p:sp>
          <p:nvSpPr>
            <p:cNvPr id="185" name="正方形/長方形 184"/>
            <p:cNvSpPr/>
            <p:nvPr/>
          </p:nvSpPr>
          <p:spPr>
            <a:xfrm>
              <a:off x="4050755" y="37102006"/>
              <a:ext cx="2880000" cy="108000"/>
            </a:xfrm>
            <a:prstGeom prst="rect">
              <a:avLst/>
            </a:prstGeom>
            <a:solidFill>
              <a:srgbClr val="FF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533" tIns="42766" rIns="85533" bIns="42766" rtlCol="0" anchor="ctr"/>
            <a:lstStyle/>
            <a:p>
              <a:pPr algn="ctr"/>
              <a:endParaRPr kumimoji="1" lang="ja-JP" altLang="en-US"/>
            </a:p>
          </p:txBody>
        </p:sp>
      </p:grpSp>
      <p:sp>
        <p:nvSpPr>
          <p:cNvPr id="190" name="角丸四角形 189"/>
          <p:cNvSpPr/>
          <p:nvPr/>
        </p:nvSpPr>
        <p:spPr>
          <a:xfrm>
            <a:off x="439725" y="41221724"/>
            <a:ext cx="3483661" cy="828000"/>
          </a:xfrm>
          <a:prstGeom prst="roundRect">
            <a:avLst/>
          </a:prstGeom>
          <a:solidFill>
            <a:srgbClr val="F3FCFF"/>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7841" tIns="48920" rIns="97841" bIns="48920" rtlCol="0" anchor="ctr"/>
          <a:lstStyle/>
          <a:p>
            <a:pPr algn="ctr"/>
            <a:r>
              <a:rPr lang="ja-JP" altLang="en-US" sz="5400" b="1" dirty="0">
                <a:solidFill>
                  <a:schemeClr val="tx1"/>
                </a:solidFill>
              </a:rPr>
              <a:t>参考</a:t>
            </a:r>
            <a:r>
              <a:rPr lang="ja-JP" altLang="en-US" sz="5400" b="1" dirty="0" smtClean="0">
                <a:solidFill>
                  <a:schemeClr val="tx1"/>
                </a:solidFill>
              </a:rPr>
              <a:t>文献</a:t>
            </a:r>
            <a:endParaRPr lang="en-US" altLang="ja-JP" sz="5400" b="1" dirty="0" smtClean="0">
              <a:solidFill>
                <a:schemeClr val="tx1"/>
              </a:solidFill>
            </a:endParaRPr>
          </a:p>
        </p:txBody>
      </p:sp>
      <p:sp>
        <p:nvSpPr>
          <p:cNvPr id="228" name="テキスト ボックス 227"/>
          <p:cNvSpPr txBox="1"/>
          <p:nvPr/>
        </p:nvSpPr>
        <p:spPr>
          <a:xfrm>
            <a:off x="3961002" y="41640251"/>
            <a:ext cx="10890953" cy="646331"/>
          </a:xfrm>
          <a:prstGeom prst="rect">
            <a:avLst/>
          </a:prstGeom>
          <a:noFill/>
        </p:spPr>
        <p:txBody>
          <a:bodyPr wrap="square" rtlCol="0">
            <a:spAutoFit/>
          </a:bodyPr>
          <a:lstStyle/>
          <a:p>
            <a:r>
              <a:rPr kumimoji="1" lang="en-US" altLang="ja-JP" sz="3600" dirty="0" err="1" smtClean="0">
                <a:latin typeface="Times" panose="02020603050405020304" pitchFamily="18" charset="0"/>
                <a:cs typeface="Times" panose="02020603050405020304" pitchFamily="18" charset="0"/>
              </a:rPr>
              <a:t>Sawaguti</a:t>
            </a:r>
            <a:r>
              <a:rPr kumimoji="1" lang="en-US" altLang="ja-JP" sz="3600" dirty="0" smtClean="0">
                <a:latin typeface="Times" panose="02020603050405020304" pitchFamily="18" charset="0"/>
                <a:cs typeface="Times" panose="02020603050405020304" pitchFamily="18" charset="0"/>
              </a:rPr>
              <a:t> M.</a:t>
            </a:r>
            <a:r>
              <a:rPr lang="en-US" altLang="ja-JP" sz="3600" dirty="0" smtClean="0">
                <a:latin typeface="Times" panose="02020603050405020304" pitchFamily="18" charset="0"/>
                <a:cs typeface="Times" panose="02020603050405020304" pitchFamily="18" charset="0"/>
              </a:rPr>
              <a:t>(2010</a:t>
            </a:r>
            <a:r>
              <a:rPr kumimoji="1" lang="en-US" altLang="ja-JP" sz="3600" dirty="0" smtClean="0">
                <a:latin typeface="Times" panose="02020603050405020304" pitchFamily="18" charset="0"/>
                <a:cs typeface="Times" panose="02020603050405020304" pitchFamily="18" charset="0"/>
              </a:rPr>
              <a:t>),master thesis (Tokyo </a:t>
            </a:r>
            <a:r>
              <a:rPr kumimoji="1" lang="en-US" altLang="ja-JP" sz="3600" dirty="0" err="1" smtClean="0">
                <a:latin typeface="Times" panose="02020603050405020304" pitchFamily="18" charset="0"/>
                <a:cs typeface="Times" panose="02020603050405020304" pitchFamily="18" charset="0"/>
              </a:rPr>
              <a:t>univ.</a:t>
            </a:r>
            <a:r>
              <a:rPr kumimoji="1" lang="en-US" altLang="ja-JP" sz="3600" dirty="0" smtClean="0">
                <a:latin typeface="Times" panose="02020603050405020304" pitchFamily="18" charset="0"/>
                <a:cs typeface="Times" panose="02020603050405020304" pitchFamily="18" charset="0"/>
              </a:rPr>
              <a:t> of Science)</a:t>
            </a:r>
            <a:endParaRPr kumimoji="1" lang="ja-JP" altLang="en-US" sz="3600" dirty="0">
              <a:latin typeface="Times" panose="02020603050405020304" pitchFamily="18" charset="0"/>
              <a:cs typeface="Times" panose="02020603050405020304" pitchFamily="18" charset="0"/>
            </a:endParaRPr>
          </a:p>
        </p:txBody>
      </p:sp>
      <p:sp>
        <p:nvSpPr>
          <p:cNvPr id="229" name="テキスト ボックス 228"/>
          <p:cNvSpPr txBox="1"/>
          <p:nvPr/>
        </p:nvSpPr>
        <p:spPr>
          <a:xfrm>
            <a:off x="24068979" y="21633654"/>
            <a:ext cx="1338828" cy="461665"/>
          </a:xfrm>
          <a:prstGeom prst="rect">
            <a:avLst/>
          </a:prstGeom>
          <a:noFill/>
        </p:spPr>
        <p:txBody>
          <a:bodyPr wrap="none" rtlCol="0">
            <a:spAutoFit/>
          </a:bodyPr>
          <a:lstStyle/>
          <a:p>
            <a:r>
              <a:rPr lang="ja-JP" altLang="en-US" sz="2400" dirty="0" smtClean="0">
                <a:solidFill>
                  <a:srgbClr val="FF0000"/>
                </a:solidFill>
                <a:latin typeface="Times" panose="02020603050405020304" pitchFamily="18" charset="0"/>
                <a:cs typeface="Times" panose="02020603050405020304" pitchFamily="18" charset="0"/>
              </a:rPr>
              <a:t>検出器 </a:t>
            </a:r>
            <a:r>
              <a:rPr lang="en-US" altLang="ja-JP" sz="2400" dirty="0" smtClean="0">
                <a:solidFill>
                  <a:srgbClr val="FF0000"/>
                </a:solidFill>
                <a:latin typeface="Times" panose="02020603050405020304" pitchFamily="18" charset="0"/>
                <a:cs typeface="Times" panose="02020603050405020304" pitchFamily="18" charset="0"/>
              </a:rPr>
              <a:t>2</a:t>
            </a:r>
          </a:p>
        </p:txBody>
      </p:sp>
      <p:sp>
        <p:nvSpPr>
          <p:cNvPr id="208" name="テキスト ボックス 207"/>
          <p:cNvSpPr txBox="1"/>
          <p:nvPr/>
        </p:nvSpPr>
        <p:spPr>
          <a:xfrm>
            <a:off x="24068979" y="22022717"/>
            <a:ext cx="1338828" cy="461665"/>
          </a:xfrm>
          <a:prstGeom prst="rect">
            <a:avLst/>
          </a:prstGeom>
          <a:noFill/>
        </p:spPr>
        <p:txBody>
          <a:bodyPr wrap="none" rtlCol="0">
            <a:spAutoFit/>
          </a:bodyPr>
          <a:lstStyle/>
          <a:p>
            <a:r>
              <a:rPr lang="ja-JP" altLang="en-US" sz="2400" dirty="0" smtClean="0">
                <a:latin typeface="Times" panose="02020603050405020304" pitchFamily="18" charset="0"/>
                <a:cs typeface="Times" panose="02020603050405020304" pitchFamily="18" charset="0"/>
              </a:rPr>
              <a:t>検出器 </a:t>
            </a:r>
            <a:r>
              <a:rPr lang="en-US" altLang="ja-JP" sz="2400" dirty="0">
                <a:latin typeface="Times" panose="02020603050405020304" pitchFamily="18" charset="0"/>
                <a:cs typeface="Times" panose="02020603050405020304" pitchFamily="18" charset="0"/>
              </a:rPr>
              <a:t>1</a:t>
            </a:r>
            <a:endParaRPr lang="en-US" altLang="ja-JP" sz="2400" dirty="0" smtClean="0">
              <a:latin typeface="Times" panose="02020603050405020304" pitchFamily="18" charset="0"/>
              <a:cs typeface="Times" panose="02020603050405020304" pitchFamily="18" charset="0"/>
            </a:endParaRPr>
          </a:p>
        </p:txBody>
      </p:sp>
      <p:sp>
        <p:nvSpPr>
          <p:cNvPr id="209" name="テキスト ボックス 208"/>
          <p:cNvSpPr txBox="1"/>
          <p:nvPr/>
        </p:nvSpPr>
        <p:spPr>
          <a:xfrm>
            <a:off x="24026295" y="27289455"/>
            <a:ext cx="1338828" cy="461665"/>
          </a:xfrm>
          <a:prstGeom prst="rect">
            <a:avLst/>
          </a:prstGeom>
          <a:noFill/>
        </p:spPr>
        <p:txBody>
          <a:bodyPr wrap="none" rtlCol="0">
            <a:spAutoFit/>
          </a:bodyPr>
          <a:lstStyle/>
          <a:p>
            <a:r>
              <a:rPr lang="ja-JP" altLang="en-US" sz="2400" dirty="0" smtClean="0">
                <a:solidFill>
                  <a:srgbClr val="FF0000"/>
                </a:solidFill>
                <a:latin typeface="Times" panose="02020603050405020304" pitchFamily="18" charset="0"/>
                <a:cs typeface="Times" panose="02020603050405020304" pitchFamily="18" charset="0"/>
              </a:rPr>
              <a:t>検出器 </a:t>
            </a:r>
            <a:r>
              <a:rPr lang="en-US" altLang="ja-JP" sz="2400" dirty="0" smtClean="0">
                <a:solidFill>
                  <a:srgbClr val="FF0000"/>
                </a:solidFill>
                <a:latin typeface="Times" panose="02020603050405020304" pitchFamily="18" charset="0"/>
                <a:cs typeface="Times" panose="02020603050405020304" pitchFamily="18" charset="0"/>
              </a:rPr>
              <a:t>2</a:t>
            </a:r>
          </a:p>
        </p:txBody>
      </p:sp>
      <p:sp>
        <p:nvSpPr>
          <p:cNvPr id="217" name="テキスト ボックス 216"/>
          <p:cNvSpPr txBox="1"/>
          <p:nvPr/>
        </p:nvSpPr>
        <p:spPr>
          <a:xfrm>
            <a:off x="24026295" y="27634686"/>
            <a:ext cx="1338828" cy="461665"/>
          </a:xfrm>
          <a:prstGeom prst="rect">
            <a:avLst/>
          </a:prstGeom>
          <a:noFill/>
        </p:spPr>
        <p:txBody>
          <a:bodyPr wrap="none" rtlCol="0">
            <a:spAutoFit/>
          </a:bodyPr>
          <a:lstStyle/>
          <a:p>
            <a:r>
              <a:rPr lang="ja-JP" altLang="en-US" sz="2400" dirty="0" smtClean="0">
                <a:latin typeface="Times" panose="02020603050405020304" pitchFamily="18" charset="0"/>
                <a:cs typeface="Times" panose="02020603050405020304" pitchFamily="18" charset="0"/>
              </a:rPr>
              <a:t>検出器 </a:t>
            </a:r>
            <a:r>
              <a:rPr lang="en-US" altLang="ja-JP" sz="2400" dirty="0">
                <a:latin typeface="Times" panose="02020603050405020304" pitchFamily="18" charset="0"/>
                <a:cs typeface="Times" panose="02020603050405020304" pitchFamily="18" charset="0"/>
              </a:rPr>
              <a:t>1</a:t>
            </a:r>
            <a:endParaRPr lang="en-US" altLang="ja-JP" sz="2400" dirty="0" smtClean="0">
              <a:latin typeface="Times" panose="02020603050405020304" pitchFamily="18" charset="0"/>
              <a:cs typeface="Times" panose="02020603050405020304" pitchFamily="18" charset="0"/>
            </a:endParaRPr>
          </a:p>
        </p:txBody>
      </p:sp>
      <p:sp>
        <p:nvSpPr>
          <p:cNvPr id="219" name="テキスト ボックス 218"/>
          <p:cNvSpPr txBox="1"/>
          <p:nvPr/>
        </p:nvSpPr>
        <p:spPr>
          <a:xfrm>
            <a:off x="24026295" y="26944223"/>
            <a:ext cx="1338828" cy="461665"/>
          </a:xfrm>
          <a:prstGeom prst="rect">
            <a:avLst/>
          </a:prstGeom>
          <a:noFill/>
        </p:spPr>
        <p:txBody>
          <a:bodyPr wrap="none" rtlCol="0">
            <a:spAutoFit/>
          </a:bodyPr>
          <a:lstStyle/>
          <a:p>
            <a:r>
              <a:rPr lang="ja-JP" altLang="en-US" sz="2400" dirty="0" smtClean="0">
                <a:solidFill>
                  <a:srgbClr val="00B050"/>
                </a:solidFill>
                <a:latin typeface="Times" panose="02020603050405020304" pitchFamily="18" charset="0"/>
                <a:cs typeface="Times" panose="02020603050405020304" pitchFamily="18" charset="0"/>
              </a:rPr>
              <a:t>検出器 </a:t>
            </a:r>
            <a:r>
              <a:rPr lang="en-US" altLang="ja-JP" sz="2400" dirty="0">
                <a:solidFill>
                  <a:srgbClr val="00B050"/>
                </a:solidFill>
                <a:latin typeface="Times" panose="02020603050405020304" pitchFamily="18" charset="0"/>
                <a:cs typeface="Times" panose="02020603050405020304" pitchFamily="18" charset="0"/>
              </a:rPr>
              <a:t>3</a:t>
            </a:r>
            <a:endParaRPr lang="en-US" altLang="ja-JP" sz="2400" dirty="0" smtClean="0">
              <a:solidFill>
                <a:srgbClr val="00B050"/>
              </a:solidFill>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2503892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TotalTime>
  <Words>986</Words>
  <Application>Microsoft Office PowerPoint</Application>
  <PresentationFormat>ユーザー設定</PresentationFormat>
  <Paragraphs>208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KUWABARA MASAMI</dc:creator>
  <cp:lastModifiedBy>KUWABARA MASAMI</cp:lastModifiedBy>
  <cp:revision>78</cp:revision>
  <dcterms:created xsi:type="dcterms:W3CDTF">2014-02-20T05:31:46Z</dcterms:created>
  <dcterms:modified xsi:type="dcterms:W3CDTF">2014-02-25T02:52:01Z</dcterms:modified>
</cp:coreProperties>
</file>