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43463" cy="42845038"/>
  <p:notesSz cx="6858000" cy="9144000"/>
  <p:defaultText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EDEC"/>
    <a:srgbClr val="D1F3FF"/>
    <a:srgbClr val="F3FCFF"/>
    <a:srgbClr val="0085B4"/>
    <a:srgbClr val="11C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4396" autoAdjust="0"/>
    <p:restoredTop sz="94660"/>
  </p:normalViewPr>
  <p:slideViewPr>
    <p:cSldViewPr>
      <p:cViewPr>
        <p:scale>
          <a:sx n="50" d="100"/>
          <a:sy n="50" d="100"/>
        </p:scale>
        <p:origin x="-72" y="618"/>
      </p:cViewPr>
      <p:guideLst>
        <p:guide orient="horz" pos="13495"/>
        <p:guide pos="95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68260" y="13309735"/>
            <a:ext cx="25706944" cy="918391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536520" y="24278855"/>
            <a:ext cx="21170424" cy="10949287"/>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99481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77617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521306" y="10721181"/>
            <a:ext cx="22504077" cy="22838785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03824" y="10721181"/>
            <a:ext cx="67013422" cy="22838785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196355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77056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89025" y="27531907"/>
            <a:ext cx="25706944" cy="8509501"/>
          </a:xfrm>
        </p:spPr>
        <p:txBody>
          <a:bodyPr anchor="t"/>
          <a:lstStyle>
            <a:lvl1pPr algn="l">
              <a:defRPr sz="18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389025" y="18159558"/>
            <a:ext cx="25706944" cy="9372349"/>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084135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03824" y="62452597"/>
            <a:ext cx="44756125" cy="17665643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64009" y="62452597"/>
            <a:ext cx="44761374" cy="17665643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683085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2173" y="1715788"/>
            <a:ext cx="27219117" cy="714084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2173" y="9590547"/>
            <a:ext cx="13362782"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512173" y="13587431"/>
            <a:ext cx="13362782"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5363261" y="9590547"/>
            <a:ext cx="13368031"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5363261" y="13587431"/>
            <a:ext cx="13368031"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70945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109020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262489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2175" y="1705867"/>
            <a:ext cx="9949891" cy="7259854"/>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1824354" y="1705870"/>
            <a:ext cx="16906936"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512175" y="8965724"/>
            <a:ext cx="9949891" cy="29307199"/>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229570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27930" y="29991527"/>
            <a:ext cx="18146078" cy="3540669"/>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927930" y="3828283"/>
            <a:ext cx="18146078" cy="25707023"/>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kumimoji="1" lang="ja-JP" altLang="en-US"/>
          </a:p>
        </p:txBody>
      </p:sp>
      <p:sp>
        <p:nvSpPr>
          <p:cNvPr id="4" name="テキスト プレースホルダー 3"/>
          <p:cNvSpPr>
            <a:spLocks noGrp="1"/>
          </p:cNvSpPr>
          <p:nvPr>
            <p:ph type="body" sz="half" idx="2"/>
          </p:nvPr>
        </p:nvSpPr>
        <p:spPr>
          <a:xfrm>
            <a:off x="5927930" y="33532196"/>
            <a:ext cx="18146078" cy="5028338"/>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A5248D-908A-4324-BED9-376709A0BEB0}" type="datetimeFigureOut">
              <a:rPr kumimoji="1" lang="ja-JP" altLang="en-US" smtClean="0"/>
              <a:t>2014/2/10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25687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12173" y="1715788"/>
            <a:ext cx="27219117" cy="7140840"/>
          </a:xfrm>
          <a:prstGeom prst="rect">
            <a:avLst/>
          </a:prstGeom>
        </p:spPr>
        <p:txBody>
          <a:bodyPr vert="horz" lIns="417643" tIns="208822" rIns="417643" bIns="20882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2173" y="9997178"/>
            <a:ext cx="27219117" cy="28275745"/>
          </a:xfrm>
          <a:prstGeom prst="rect">
            <a:avLst/>
          </a:prstGeom>
        </p:spPr>
        <p:txBody>
          <a:bodyPr vert="horz" lIns="417643" tIns="208822" rIns="417643" bIns="20882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512173" y="39711006"/>
            <a:ext cx="7056808" cy="2281102"/>
          </a:xfrm>
          <a:prstGeom prst="rect">
            <a:avLst/>
          </a:prstGeom>
        </p:spPr>
        <p:txBody>
          <a:bodyPr vert="horz" lIns="417643" tIns="208822" rIns="417643" bIns="208822" rtlCol="0" anchor="ctr"/>
          <a:lstStyle>
            <a:lvl1pPr algn="l">
              <a:defRPr sz="5500">
                <a:solidFill>
                  <a:schemeClr val="tx1">
                    <a:tint val="75000"/>
                  </a:schemeClr>
                </a:solidFill>
              </a:defRPr>
            </a:lvl1pPr>
          </a:lstStyle>
          <a:p>
            <a:fld id="{2DA5248D-908A-4324-BED9-376709A0BEB0}" type="datetimeFigureOut">
              <a:rPr kumimoji="1" lang="ja-JP" altLang="en-US" smtClean="0"/>
              <a:t>2014/2/10</a:t>
            </a:fld>
            <a:endParaRPr kumimoji="1" lang="ja-JP" altLang="en-US"/>
          </a:p>
        </p:txBody>
      </p:sp>
      <p:sp>
        <p:nvSpPr>
          <p:cNvPr id="5" name="フッター プレースホルダー 4"/>
          <p:cNvSpPr>
            <a:spLocks noGrp="1"/>
          </p:cNvSpPr>
          <p:nvPr>
            <p:ph type="ftr" sz="quarter" idx="3"/>
          </p:nvPr>
        </p:nvSpPr>
        <p:spPr>
          <a:xfrm>
            <a:off x="10333183" y="39711006"/>
            <a:ext cx="9577097" cy="2281102"/>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1674482" y="39711006"/>
            <a:ext cx="7056808" cy="2281102"/>
          </a:xfrm>
          <a:prstGeom prst="rect">
            <a:avLst/>
          </a:prstGeom>
        </p:spPr>
        <p:txBody>
          <a:bodyPr vert="horz" lIns="417643" tIns="208822" rIns="417643" bIns="208822" rtlCol="0" anchor="ctr"/>
          <a:lstStyle>
            <a:lvl1pPr algn="r">
              <a:defRPr sz="5500">
                <a:solidFill>
                  <a:schemeClr val="tx1">
                    <a:tint val="75000"/>
                  </a:schemeClr>
                </a:solidFill>
              </a:defRPr>
            </a:lvl1p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4283165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kumimoji="1"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anose="020B0604020202020204" pitchFamily="34" charset="0"/>
        <a:buChar char="•"/>
        <a:defRPr kumimoji="1"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anose="020B0604020202020204" pitchFamily="34" charset="0"/>
        <a:buChar char="–"/>
        <a:defRPr kumimoji="1"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anose="020B0604020202020204" pitchFamily="34" charset="0"/>
        <a:buChar char="•"/>
        <a:defRPr kumimoji="1"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9pPr>
    </p:bodyStyle>
    <p:other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1.png"/><Relationship Id="rId18" Type="http://schemas.openxmlformats.org/officeDocument/2006/relationships/image" Target="../media/image130.png"/><Relationship Id="rId26" Type="http://schemas.openxmlformats.org/officeDocument/2006/relationships/image" Target="../media/image21.png"/><Relationship Id="rId39" Type="http://schemas.openxmlformats.org/officeDocument/2006/relationships/image" Target="../media/image29.png"/><Relationship Id="rId3" Type="http://schemas.openxmlformats.org/officeDocument/2006/relationships/image" Target="../media/image2.png"/><Relationship Id="rId21" Type="http://schemas.openxmlformats.org/officeDocument/2006/relationships/image" Target="../media/image15.png"/><Relationship Id="rId34" Type="http://schemas.openxmlformats.org/officeDocument/2006/relationships/image" Target="../media/image23.png"/><Relationship Id="rId7" Type="http://schemas.openxmlformats.org/officeDocument/2006/relationships/image" Target="../media/image6.png"/><Relationship Id="rId12" Type="http://schemas.openxmlformats.org/officeDocument/2006/relationships/image" Target="../media/image10.png"/><Relationship Id="rId25" Type="http://schemas.openxmlformats.org/officeDocument/2006/relationships/image" Target="../media/image20.png"/><Relationship Id="rId33" Type="http://schemas.openxmlformats.org/officeDocument/2006/relationships/image" Target="../media/image31.png"/><Relationship Id="rId38" Type="http://schemas.openxmlformats.org/officeDocument/2006/relationships/image" Target="../media/image28.png"/><Relationship Id="rId2" Type="http://schemas.openxmlformats.org/officeDocument/2006/relationships/image" Target="../media/image1.png"/><Relationship Id="rId20" Type="http://schemas.openxmlformats.org/officeDocument/2006/relationships/image" Target="../media/image14.png"/><Relationship Id="rId29"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png"/><Relationship Id="rId24" Type="http://schemas.openxmlformats.org/officeDocument/2006/relationships/image" Target="../media/image19.png"/><Relationship Id="rId37" Type="http://schemas.openxmlformats.org/officeDocument/2006/relationships/image" Target="../media/image27.png"/><Relationship Id="rId5" Type="http://schemas.openxmlformats.org/officeDocument/2006/relationships/image" Target="../media/image4.png"/><Relationship Id="rId15" Type="http://schemas.openxmlformats.org/officeDocument/2006/relationships/image" Target="../media/image13.png"/><Relationship Id="rId23" Type="http://schemas.openxmlformats.org/officeDocument/2006/relationships/image" Target="../media/image18.png"/><Relationship Id="rId28" Type="http://schemas.openxmlformats.org/officeDocument/2006/relationships/image" Target="../media/image26.png"/><Relationship Id="rId36" Type="http://schemas.openxmlformats.org/officeDocument/2006/relationships/image" Target="../media/image25.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1.jpe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16.png"/><Relationship Id="rId35"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正方形/長方形 211"/>
          <p:cNvSpPr/>
          <p:nvPr/>
        </p:nvSpPr>
        <p:spPr>
          <a:xfrm>
            <a:off x="14401651" y="6948912"/>
            <a:ext cx="15553727" cy="5040560"/>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447609" y="6948912"/>
            <a:ext cx="14314082" cy="27651071"/>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正方形/長方形 212"/>
          <p:cNvSpPr/>
          <p:nvPr/>
        </p:nvSpPr>
        <p:spPr>
          <a:xfrm>
            <a:off x="14686454" y="7020919"/>
            <a:ext cx="147245" cy="4946453"/>
          </a:xfrm>
          <a:prstGeom prst="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正方形/長方形 217"/>
          <p:cNvSpPr/>
          <p:nvPr/>
        </p:nvSpPr>
        <p:spPr>
          <a:xfrm>
            <a:off x="15121732" y="38061567"/>
            <a:ext cx="14833647" cy="4370770"/>
          </a:xfrm>
          <a:prstGeom prst="rect">
            <a:avLst/>
          </a:prstGeom>
          <a:solidFill>
            <a:srgbClr val="F8EDEC"/>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片側の 2 つの角を切り取った四角形 202"/>
          <p:cNvSpPr/>
          <p:nvPr/>
        </p:nvSpPr>
        <p:spPr>
          <a:xfrm rot="16200000">
            <a:off x="3565417" y="5211780"/>
            <a:ext cx="8028796" cy="14023529"/>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1" name="正方形/長方形 140"/>
          <p:cNvSpPr/>
          <p:nvPr/>
        </p:nvSpPr>
        <p:spPr>
          <a:xfrm>
            <a:off x="15121732" y="26399569"/>
            <a:ext cx="14833647" cy="10792702"/>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5121731" y="12834380"/>
            <a:ext cx="14833647" cy="12836611"/>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596751" y="3060479"/>
            <a:ext cx="29049960" cy="3528392"/>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p:cNvSpPr/>
          <p:nvPr/>
        </p:nvSpPr>
        <p:spPr>
          <a:xfrm>
            <a:off x="375600" y="35702592"/>
            <a:ext cx="14375846" cy="6678287"/>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1186221" y="324175"/>
            <a:ext cx="27871020" cy="1584176"/>
          </a:xfrm>
          <a:ln>
            <a:noFill/>
          </a:ln>
        </p:spPr>
        <p:style>
          <a:lnRef idx="1">
            <a:schemeClr val="accent5"/>
          </a:lnRef>
          <a:fillRef idx="2">
            <a:schemeClr val="accent5"/>
          </a:fillRef>
          <a:effectRef idx="1">
            <a:schemeClr val="accent5"/>
          </a:effectRef>
          <a:fontRef idx="minor">
            <a:schemeClr val="dk1"/>
          </a:fontRef>
        </p:style>
        <p:txBody>
          <a:bodyPr>
            <a:noAutofit/>
          </a:bodyPr>
          <a:lstStyle/>
          <a:p>
            <a:r>
              <a:rPr lang="ja-JP" altLang="en-US" sz="9600" b="1" dirty="0" smtClean="0"/>
              <a:t>超光度</a:t>
            </a:r>
            <a:r>
              <a:rPr lang="en-US" altLang="ja-JP" sz="9600" b="1" dirty="0" smtClean="0"/>
              <a:t>X</a:t>
            </a:r>
            <a:r>
              <a:rPr lang="ja-JP" altLang="en-US" sz="9600" b="1" dirty="0" smtClean="0"/>
              <a:t>線源</a:t>
            </a:r>
            <a:r>
              <a:rPr lang="en-US" altLang="ja-JP" sz="9600" b="1" dirty="0" smtClean="0"/>
              <a:t>NGC6946 X-1</a:t>
            </a:r>
            <a:r>
              <a:rPr lang="ja-JP" altLang="en-US" sz="9600" b="1" dirty="0" smtClean="0"/>
              <a:t>はブラックホールなのか？</a:t>
            </a:r>
            <a:endParaRPr kumimoji="1" lang="ja-JP" altLang="en-US" sz="9600" b="1" dirty="0"/>
          </a:p>
        </p:txBody>
      </p:sp>
      <p:sp>
        <p:nvSpPr>
          <p:cNvPr id="7" name="テキスト ボックス 6"/>
          <p:cNvSpPr txBox="1"/>
          <p:nvPr/>
        </p:nvSpPr>
        <p:spPr>
          <a:xfrm>
            <a:off x="18407533" y="2065141"/>
            <a:ext cx="11259814" cy="923330"/>
          </a:xfrm>
          <a:prstGeom prst="rect">
            <a:avLst/>
          </a:prstGeom>
          <a:noFill/>
        </p:spPr>
        <p:txBody>
          <a:bodyPr wrap="none" rtlCol="0">
            <a:spAutoFit/>
          </a:bodyPr>
          <a:lstStyle/>
          <a:p>
            <a:r>
              <a:rPr kumimoji="1" lang="ja-JP" altLang="en-US" sz="5400" u="sng" dirty="0" smtClean="0"/>
              <a:t>東京理科大　松下研究室　桑原　啓介</a:t>
            </a:r>
            <a:endParaRPr kumimoji="1" lang="ja-JP" altLang="en-US" sz="5400" u="sng" dirty="0"/>
          </a:p>
        </p:txBody>
      </p:sp>
      <p:sp>
        <p:nvSpPr>
          <p:cNvPr id="11" name="テキスト ボックス 10"/>
          <p:cNvSpPr txBox="1"/>
          <p:nvPr/>
        </p:nvSpPr>
        <p:spPr>
          <a:xfrm>
            <a:off x="818951" y="3460583"/>
            <a:ext cx="28605561" cy="2862322"/>
          </a:xfrm>
          <a:prstGeom prst="rect">
            <a:avLst/>
          </a:prstGeom>
          <a:solidFill>
            <a:srgbClr val="F3FCFF"/>
          </a:solidFill>
        </p:spPr>
        <p:txBody>
          <a:bodyPr wrap="square" rtlCol="0">
            <a:spAutoFit/>
          </a:bodyPr>
          <a:lstStyle/>
          <a:p>
            <a:r>
              <a:rPr lang="ja-JP" altLang="en-US" sz="3600" dirty="0" smtClean="0"/>
              <a:t>　</a:t>
            </a:r>
            <a:r>
              <a:rPr lang="ja-JP" altLang="en-US" sz="3600" dirty="0"/>
              <a:t>ブラックホールと</a:t>
            </a:r>
            <a:r>
              <a:rPr lang="ja-JP" altLang="en-US" sz="3600" dirty="0" smtClean="0"/>
              <a:t>は光さえも脱出することの出来ない強力な重力を持つ天体のことである。情報を持ったものが何一つ外に出られないためブラックホールそのものを観測することは出来ない。そこで連星系を成しているブラックホールに落ちる物質から発せられる</a:t>
            </a:r>
            <a:r>
              <a:rPr lang="en-US" altLang="ja-JP" sz="3600" dirty="0" smtClean="0"/>
              <a:t>X</a:t>
            </a:r>
            <a:r>
              <a:rPr lang="ja-JP" altLang="en-US" sz="3600" dirty="0" smtClean="0"/>
              <a:t>線を捉えることで研究が行われている。すなわち、</a:t>
            </a:r>
            <a:r>
              <a:rPr lang="en-US" altLang="ja-JP" sz="3600" dirty="0" smtClean="0"/>
              <a:t>X</a:t>
            </a:r>
            <a:r>
              <a:rPr lang="ja-JP" altLang="en-US" sz="3600" dirty="0" smtClean="0"/>
              <a:t>線のスペクトルを解析することで得られる情報はその降着円盤の物理状態</a:t>
            </a:r>
            <a:r>
              <a:rPr lang="ja-JP" altLang="en-US" sz="3600" dirty="0"/>
              <a:t>である</a:t>
            </a:r>
            <a:r>
              <a:rPr lang="ja-JP" altLang="en-US" sz="3600" dirty="0" smtClean="0"/>
              <a:t>。標準的なブラックホールならばその内縁温度・ノルムがわかり、そこからさらに内縁半径・シュバルツシルト半径・天体の質量を求めることができる。</a:t>
            </a:r>
            <a:endParaRPr lang="en-US" altLang="ja-JP" sz="3600" dirty="0"/>
          </a:p>
          <a:p>
            <a:r>
              <a:rPr lang="ja-JP" altLang="en-US" sz="3600" dirty="0"/>
              <a:t>　</a:t>
            </a:r>
            <a:r>
              <a:rPr lang="ja-JP" altLang="en-US" sz="3600" dirty="0" smtClean="0"/>
              <a:t>本研究では渦巻き銀河</a:t>
            </a:r>
            <a:r>
              <a:rPr lang="en-US" altLang="ja-JP" sz="3600" dirty="0" smtClean="0"/>
              <a:t>NGC6946</a:t>
            </a:r>
            <a:r>
              <a:rPr lang="ja-JP" altLang="en-US" sz="3600" dirty="0" smtClean="0"/>
              <a:t>の超光度</a:t>
            </a:r>
            <a:r>
              <a:rPr lang="en-US" altLang="ja-JP" sz="3600" dirty="0" smtClean="0"/>
              <a:t>X</a:t>
            </a:r>
            <a:r>
              <a:rPr lang="ja-JP" altLang="en-US" sz="3600" dirty="0" smtClean="0"/>
              <a:t>線源のスペクトル解析からその質量を求め、標準的なブラックホール候補天体である</a:t>
            </a:r>
            <a:r>
              <a:rPr lang="en-US" altLang="ja-JP" sz="3600" dirty="0" smtClean="0"/>
              <a:t>LMC X-3</a:t>
            </a:r>
            <a:r>
              <a:rPr lang="ja-JP" altLang="en-US" sz="3600" dirty="0" smtClean="0"/>
              <a:t>と比較した。</a:t>
            </a:r>
            <a:endParaRPr lang="en-US" altLang="ja-JP" sz="3600" dirty="0" smtClean="0"/>
          </a:p>
        </p:txBody>
      </p:sp>
      <p:sp>
        <p:nvSpPr>
          <p:cNvPr id="16" name="片側の 2 つの角を切り取った四角形 15"/>
          <p:cNvSpPr/>
          <p:nvPr/>
        </p:nvSpPr>
        <p:spPr>
          <a:xfrm rot="16200000">
            <a:off x="3876341" y="23466879"/>
            <a:ext cx="7498591" cy="14121632"/>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452214" y="2052367"/>
            <a:ext cx="2808312" cy="1253669"/>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概要</a:t>
            </a:r>
            <a:endParaRPr kumimoji="1" lang="ja-JP" altLang="en-US" sz="7200" b="1" dirty="0">
              <a:solidFill>
                <a:schemeClr val="tx1"/>
              </a:solidFill>
            </a:endParaRPr>
          </a:p>
        </p:txBody>
      </p:sp>
      <p:grpSp>
        <p:nvGrpSpPr>
          <p:cNvPr id="49" name="グループ化 48"/>
          <p:cNvGrpSpPr/>
          <p:nvPr/>
        </p:nvGrpSpPr>
        <p:grpSpPr>
          <a:xfrm>
            <a:off x="576115" y="27476888"/>
            <a:ext cx="13343817" cy="2371764"/>
            <a:chOff x="-1" y="1105998"/>
            <a:chExt cx="9101577" cy="1540931"/>
          </a:xfrm>
        </p:grpSpPr>
        <p:sp>
          <p:nvSpPr>
            <p:cNvPr id="50" name="円/楕円 49"/>
            <p:cNvSpPr/>
            <p:nvPr/>
          </p:nvSpPr>
          <p:spPr>
            <a:xfrm>
              <a:off x="4231759" y="1933456"/>
              <a:ext cx="1755845" cy="1530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弧 50"/>
            <p:cNvSpPr/>
            <p:nvPr/>
          </p:nvSpPr>
          <p:spPr>
            <a:xfrm rot="10800000">
              <a:off x="2866628" y="1834231"/>
              <a:ext cx="3373876" cy="282877"/>
            </a:xfrm>
            <a:prstGeom prst="arc">
              <a:avLst>
                <a:gd name="adj1" fmla="val 10783544"/>
                <a:gd name="adj2" fmla="val 0"/>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円/楕円 51"/>
            <p:cNvSpPr/>
            <p:nvPr/>
          </p:nvSpPr>
          <p:spPr>
            <a:xfrm>
              <a:off x="-1" y="1673212"/>
              <a:ext cx="9084491" cy="685122"/>
            </a:xfrm>
            <a:prstGeom prst="ellipse">
              <a:avLst/>
            </a:prstGeom>
            <a:solidFill>
              <a:srgbClr val="D9D4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4411101" y="1834231"/>
              <a:ext cx="237693" cy="23559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p:nvPr/>
          </p:nvSpPr>
          <p:spPr>
            <a:xfrm>
              <a:off x="2882315" y="1881509"/>
              <a:ext cx="3366328" cy="1883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4098765" y="1522011"/>
              <a:ext cx="949115" cy="98752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弧 55"/>
            <p:cNvSpPr/>
            <p:nvPr/>
          </p:nvSpPr>
          <p:spPr>
            <a:xfrm rot="10800000">
              <a:off x="29384" y="1721307"/>
              <a:ext cx="9072192" cy="637026"/>
            </a:xfrm>
            <a:prstGeom prst="arc">
              <a:avLst>
                <a:gd name="adj1" fmla="val 10783544"/>
                <a:gd name="adj2" fmla="val 0"/>
              </a:avLst>
            </a:prstGeom>
            <a:solidFill>
              <a:srgbClr val="D9D4BD"/>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7" name="円弧 56"/>
            <p:cNvSpPr/>
            <p:nvPr/>
          </p:nvSpPr>
          <p:spPr>
            <a:xfrm rot="10800000">
              <a:off x="2877159" y="1819373"/>
              <a:ext cx="3382016" cy="319910"/>
            </a:xfrm>
            <a:prstGeom prst="arc">
              <a:avLst>
                <a:gd name="adj1" fmla="val 10719743"/>
                <a:gd name="adj2" fmla="val 0"/>
              </a:avLst>
            </a:prstGeom>
            <a:solidFill>
              <a:schemeClr val="bg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58" name="テキスト ボックス 57"/>
                <p:cNvSpPr txBox="1"/>
                <p:nvPr/>
              </p:nvSpPr>
              <p:spPr>
                <a:xfrm>
                  <a:off x="4628852" y="2227008"/>
                  <a:ext cx="1702523" cy="419921"/>
                </a:xfrm>
                <a:prstGeom prst="rect">
                  <a:avLst/>
                </a:prstGeom>
                <a:solidFill>
                  <a:schemeClr val="bg1"/>
                </a:solidFill>
                <a:ln>
                  <a:solidFill>
                    <a:srgbClr val="FF0000"/>
                  </a:solidFill>
                </a:ln>
              </p:spPr>
              <p:txBody>
                <a:bodyPr wrap="none" rtlCol="0">
                  <a:spAutoFit/>
                </a:bodyPr>
                <a:lstStyle/>
                <a:p>
                  <a:r>
                    <a:rPr kumimoji="1" lang="ja-JP" altLang="en-US" sz="3200" b="1" dirty="0" smtClean="0">
                      <a:solidFill>
                        <a:srgbClr val="FF0000"/>
                      </a:solidFill>
                    </a:rPr>
                    <a:t>内縁半径</a:t>
                  </a:r>
                  <a14:m>
                    <m:oMath xmlns:m="http://schemas.openxmlformats.org/officeDocument/2006/math">
                      <m:sSub>
                        <m:sSubPr>
                          <m:ctrlPr>
                            <a:rPr kumimoji="1" lang="en-US" altLang="ja-JP" sz="3600" b="1" i="1" smtClean="0">
                              <a:solidFill>
                                <a:srgbClr val="FF0000"/>
                              </a:solidFill>
                              <a:latin typeface="Cambria Math"/>
                            </a:rPr>
                          </m:ctrlPr>
                        </m:sSubPr>
                        <m:e>
                          <m:r>
                            <a:rPr kumimoji="1" lang="en-US" altLang="ja-JP" sz="3600" b="1" i="1" smtClean="0">
                              <a:solidFill>
                                <a:srgbClr val="FF0000"/>
                              </a:solidFill>
                              <a:latin typeface="Cambria Math"/>
                            </a:rPr>
                            <m:t>𝑹</m:t>
                          </m:r>
                        </m:e>
                        <m:sub>
                          <m:r>
                            <a:rPr kumimoji="1" lang="en-US" altLang="ja-JP" sz="3600" b="1" i="1" smtClean="0">
                              <a:solidFill>
                                <a:srgbClr val="FF0000"/>
                              </a:solidFill>
                              <a:latin typeface="Cambria Math"/>
                            </a:rPr>
                            <m:t>𝒊𝒏</m:t>
                          </m:r>
                        </m:sub>
                      </m:sSub>
                    </m:oMath>
                  </a14:m>
                  <a:endParaRPr kumimoji="1" lang="ja-JP" altLang="en-US" sz="3200" b="1" dirty="0">
                    <a:solidFill>
                      <a:srgbClr val="FF0000"/>
                    </a:solidFill>
                  </a:endParaRPr>
                </a:p>
              </p:txBody>
            </p:sp>
          </mc:Choice>
          <mc:Fallback xmlns="">
            <p:sp>
              <p:nvSpPr>
                <p:cNvPr id="58" name="テキスト ボックス 57"/>
                <p:cNvSpPr txBox="1">
                  <a:spLocks noRot="1" noChangeAspect="1" noMove="1" noResize="1" noEditPoints="1" noAdjustHandles="1" noChangeArrowheads="1" noChangeShapeType="1" noTextEdit="1"/>
                </p:cNvSpPr>
                <p:nvPr/>
              </p:nvSpPr>
              <p:spPr>
                <a:xfrm>
                  <a:off x="4628852" y="2227008"/>
                  <a:ext cx="1702523" cy="419921"/>
                </a:xfrm>
                <a:prstGeom prst="rect">
                  <a:avLst/>
                </a:prstGeom>
                <a:blipFill rotWithShape="1">
                  <a:blip r:embed="rId2"/>
                  <a:stretch>
                    <a:fillRect l="-5825" t="-10185" b="-20370"/>
                  </a:stretch>
                </a:blipFill>
                <a:ln>
                  <a:solidFill>
                    <a:srgbClr val="FF0000"/>
                  </a:solidFill>
                </a:ln>
              </p:spPr>
              <p:txBody>
                <a:bodyPr/>
                <a:lstStyle/>
                <a:p>
                  <a:r>
                    <a:rPr lang="ja-JP" altLang="en-US">
                      <a:noFill/>
                    </a:rPr>
                    <a:t> </a:t>
                  </a:r>
                </a:p>
              </p:txBody>
            </p:sp>
          </mc:Fallback>
        </mc:AlternateContent>
        <p:sp>
          <p:nvSpPr>
            <p:cNvPr id="59" name="テキスト ボックス 58"/>
            <p:cNvSpPr txBox="1"/>
            <p:nvPr/>
          </p:nvSpPr>
          <p:spPr>
            <a:xfrm rot="21580991">
              <a:off x="2675914" y="1246323"/>
              <a:ext cx="402492" cy="699867"/>
            </a:xfrm>
            <a:prstGeom prst="rect">
              <a:avLst/>
            </a:prstGeom>
            <a:noFill/>
          </p:spPr>
          <p:txBody>
            <a:bodyPr wrap="none" rtlCol="0">
              <a:spAutoFit/>
            </a:bodyPr>
            <a:lstStyle/>
            <a:p>
              <a:r>
                <a:rPr kumimoji="1" lang="ja-JP" altLang="en-US" sz="3200" dirty="0" smtClean="0">
                  <a:solidFill>
                    <a:srgbClr val="7030A0"/>
                  </a:solidFill>
                </a:rPr>
                <a:t>高</a:t>
              </a:r>
              <a:endParaRPr kumimoji="1" lang="en-US" altLang="ja-JP" sz="3200" dirty="0" smtClean="0">
                <a:solidFill>
                  <a:srgbClr val="7030A0"/>
                </a:solidFill>
              </a:endParaRPr>
            </a:p>
            <a:p>
              <a:r>
                <a:rPr kumimoji="1" lang="ja-JP" altLang="en-US" sz="3200" dirty="0" smtClean="0">
                  <a:solidFill>
                    <a:srgbClr val="7030A0"/>
                  </a:solidFill>
                </a:rPr>
                <a:t>温</a:t>
              </a:r>
              <a:endParaRPr kumimoji="1" lang="ja-JP" altLang="en-US" sz="3200" dirty="0">
                <a:solidFill>
                  <a:srgbClr val="7030A0"/>
                </a:solidFill>
              </a:endParaRPr>
            </a:p>
          </p:txBody>
        </p:sp>
        <p:sp>
          <p:nvSpPr>
            <p:cNvPr id="60" name="テキスト ボックス 59"/>
            <p:cNvSpPr txBox="1"/>
            <p:nvPr/>
          </p:nvSpPr>
          <p:spPr>
            <a:xfrm rot="189">
              <a:off x="551699" y="1281829"/>
              <a:ext cx="402492" cy="699867"/>
            </a:xfrm>
            <a:prstGeom prst="rect">
              <a:avLst/>
            </a:prstGeom>
            <a:noFill/>
          </p:spPr>
          <p:txBody>
            <a:bodyPr wrap="none" rtlCol="0">
              <a:spAutoFit/>
            </a:bodyPr>
            <a:lstStyle/>
            <a:p>
              <a:r>
                <a:rPr kumimoji="1" lang="ja-JP" altLang="en-US" sz="3200" dirty="0" smtClean="0">
                  <a:solidFill>
                    <a:srgbClr val="FF0000"/>
                  </a:solidFill>
                </a:rPr>
                <a:t>低</a:t>
              </a:r>
              <a:endParaRPr kumimoji="1" lang="en-US" altLang="ja-JP" sz="3200" dirty="0" smtClean="0">
                <a:solidFill>
                  <a:srgbClr val="FF0000"/>
                </a:solidFill>
              </a:endParaRPr>
            </a:p>
            <a:p>
              <a:r>
                <a:rPr kumimoji="1" lang="ja-JP" altLang="en-US" sz="3200" dirty="0" smtClean="0">
                  <a:solidFill>
                    <a:srgbClr val="FF0000"/>
                  </a:solidFill>
                </a:rPr>
                <a:t>温</a:t>
              </a:r>
              <a:endParaRPr kumimoji="1" lang="ja-JP" altLang="en-US" sz="3200" dirty="0">
                <a:solidFill>
                  <a:srgbClr val="FF0000"/>
                </a:solidFill>
              </a:endParaRPr>
            </a:p>
          </p:txBody>
        </p:sp>
        <p:grpSp>
          <p:nvGrpSpPr>
            <p:cNvPr id="62" name="グループ化 61"/>
            <p:cNvGrpSpPr/>
            <p:nvPr/>
          </p:nvGrpSpPr>
          <p:grpSpPr>
            <a:xfrm>
              <a:off x="996519" y="1105998"/>
              <a:ext cx="1598465" cy="980519"/>
              <a:chOff x="1181627" y="879154"/>
              <a:chExt cx="1574390" cy="914328"/>
            </a:xfrm>
          </p:grpSpPr>
          <p:cxnSp>
            <p:nvCxnSpPr>
              <p:cNvPr id="70" name="直線矢印コネクタ 69"/>
              <p:cNvCxnSpPr/>
              <p:nvPr/>
            </p:nvCxnSpPr>
            <p:spPr>
              <a:xfrm flipH="1" flipV="1">
                <a:off x="1181627" y="883003"/>
                <a:ext cx="16776" cy="87864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H="1" flipV="1">
                <a:off x="2742400" y="887707"/>
                <a:ext cx="13617" cy="862078"/>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H="1" flipV="1">
                <a:off x="1483439" y="879154"/>
                <a:ext cx="13617" cy="91432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H="1" flipV="1">
                <a:off x="2069319" y="917054"/>
                <a:ext cx="13617" cy="81096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rot="9718744" flipH="1">
                <a:off x="1689624" y="932939"/>
                <a:ext cx="252303" cy="778776"/>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H="1" flipV="1">
                <a:off x="2414796" y="883003"/>
                <a:ext cx="13617" cy="856375"/>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1244940" y="2084186"/>
              <a:ext cx="1411975" cy="419921"/>
            </a:xfrm>
            <a:prstGeom prst="rect">
              <a:avLst/>
            </a:prstGeom>
            <a:solidFill>
              <a:schemeClr val="bg1"/>
            </a:solidFill>
            <a:ln>
              <a:solidFill>
                <a:schemeClr val="tx1"/>
              </a:solidFill>
            </a:ln>
          </p:spPr>
          <p:txBody>
            <a:bodyPr wrap="none" rtlCol="0">
              <a:spAutoFit/>
            </a:bodyPr>
            <a:lstStyle/>
            <a:p>
              <a:r>
                <a:rPr kumimoji="1" lang="ja-JP" altLang="en-US" sz="3600" dirty="0" smtClean="0"/>
                <a:t>放射</a:t>
              </a:r>
              <a:r>
                <a:rPr kumimoji="1" lang="en-US" altLang="ja-JP" sz="3600" dirty="0" smtClean="0"/>
                <a:t>(X</a:t>
              </a:r>
              <a:r>
                <a:rPr kumimoji="1" lang="ja-JP" altLang="en-US" sz="3600" dirty="0" smtClean="0"/>
                <a:t>線</a:t>
              </a:r>
              <a:r>
                <a:rPr kumimoji="1" lang="en-US" altLang="ja-JP" sz="3600" dirty="0" smtClean="0"/>
                <a:t>)</a:t>
              </a:r>
              <a:endParaRPr kumimoji="1" lang="ja-JP" altLang="en-US" sz="3600" dirty="0"/>
            </a:p>
          </p:txBody>
        </p:sp>
        <p:sp>
          <p:nvSpPr>
            <p:cNvPr id="65" name="角丸四角形 64"/>
            <p:cNvSpPr/>
            <p:nvPr/>
          </p:nvSpPr>
          <p:spPr>
            <a:xfrm>
              <a:off x="4119108" y="1952029"/>
              <a:ext cx="895389" cy="19067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パイ 65"/>
            <p:cNvSpPr/>
            <p:nvPr/>
          </p:nvSpPr>
          <p:spPr>
            <a:xfrm>
              <a:off x="4086094" y="1521622"/>
              <a:ext cx="949114" cy="953490"/>
            </a:xfrm>
            <a:prstGeom prst="pie">
              <a:avLst>
                <a:gd name="adj1" fmla="val 21305242"/>
                <a:gd name="adj2" fmla="val 94520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7" name="パイ 66"/>
            <p:cNvSpPr/>
            <p:nvPr/>
          </p:nvSpPr>
          <p:spPr>
            <a:xfrm rot="10800000">
              <a:off x="4107604" y="1532961"/>
              <a:ext cx="949114" cy="953489"/>
            </a:xfrm>
            <a:prstGeom prst="pie">
              <a:avLst>
                <a:gd name="adj1" fmla="val 20665350"/>
                <a:gd name="adj2" fmla="val 20666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68" name="直線矢印コネクタ 67"/>
            <p:cNvCxnSpPr/>
            <p:nvPr/>
          </p:nvCxnSpPr>
          <p:spPr>
            <a:xfrm>
              <a:off x="4617285" y="2008827"/>
              <a:ext cx="1623219" cy="878"/>
            </a:xfrm>
            <a:prstGeom prst="straightConnector1">
              <a:avLst/>
            </a:prstGeom>
            <a:ln w="57150">
              <a:solidFill>
                <a:srgbClr val="FF0000"/>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69" name="円/楕円 68"/>
            <p:cNvSpPr/>
            <p:nvPr/>
          </p:nvSpPr>
          <p:spPr>
            <a:xfrm>
              <a:off x="4506708" y="1918992"/>
              <a:ext cx="150906" cy="162689"/>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6" name="グループ化 75"/>
          <p:cNvGrpSpPr/>
          <p:nvPr/>
        </p:nvGrpSpPr>
        <p:grpSpPr>
          <a:xfrm rot="10954638" flipH="1">
            <a:off x="9674892" y="28627450"/>
            <a:ext cx="3194917" cy="566835"/>
            <a:chOff x="1619672" y="1926873"/>
            <a:chExt cx="2820778" cy="520803"/>
          </a:xfrm>
        </p:grpSpPr>
        <p:sp>
          <p:nvSpPr>
            <p:cNvPr id="77" name="左カーブ矢印 76"/>
            <p:cNvSpPr/>
            <p:nvPr/>
          </p:nvSpPr>
          <p:spPr>
            <a:xfrm flipV="1">
              <a:off x="1619672" y="1926873"/>
              <a:ext cx="555316" cy="520803"/>
            </a:xfrm>
            <a:prstGeom prst="curvedLeftArrow">
              <a:avLst>
                <a:gd name="adj1" fmla="val 24343"/>
                <a:gd name="adj2" fmla="val 50000"/>
                <a:gd name="adj3" fmla="val 55584"/>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8" name="左カーブ矢印 77"/>
            <p:cNvSpPr/>
            <p:nvPr/>
          </p:nvSpPr>
          <p:spPr>
            <a:xfrm flipV="1">
              <a:off x="2419862" y="1944126"/>
              <a:ext cx="762113" cy="503550"/>
            </a:xfrm>
            <a:prstGeom prst="curvedLeftArrow">
              <a:avLst>
                <a:gd name="adj1" fmla="val 24343"/>
                <a:gd name="adj2" fmla="val 50000"/>
                <a:gd name="adj3" fmla="val 52206"/>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9" name="左カーブ矢印 78"/>
            <p:cNvSpPr/>
            <p:nvPr/>
          </p:nvSpPr>
          <p:spPr>
            <a:xfrm flipV="1">
              <a:off x="3476740" y="1990427"/>
              <a:ext cx="963710" cy="435577"/>
            </a:xfrm>
            <a:prstGeom prst="curvedLeftArrow">
              <a:avLst>
                <a:gd name="adj1" fmla="val 24343"/>
                <a:gd name="adj2" fmla="val 50000"/>
                <a:gd name="adj3" fmla="val 76418"/>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7" name="テキスト ボックス 16"/>
          <p:cNvSpPr txBox="1"/>
          <p:nvPr/>
        </p:nvSpPr>
        <p:spPr>
          <a:xfrm>
            <a:off x="720131" y="30172534"/>
            <a:ext cx="12925333" cy="1200329"/>
          </a:xfrm>
          <a:prstGeom prst="rect">
            <a:avLst/>
          </a:prstGeom>
          <a:noFill/>
        </p:spPr>
        <p:txBody>
          <a:bodyPr wrap="none" rtlCol="0">
            <a:spAutoFit/>
          </a:bodyPr>
          <a:lstStyle/>
          <a:p>
            <a:r>
              <a:rPr lang="ja-JP" altLang="en-US" sz="3600" dirty="0" smtClean="0"/>
              <a:t>降着物が安定した円運動を保てる限界の半径を内縁半径と呼ぶ。</a:t>
            </a:r>
            <a:endParaRPr lang="en-US" altLang="ja-JP" sz="3600" dirty="0" smtClean="0"/>
          </a:p>
          <a:p>
            <a:r>
              <a:rPr lang="ja-JP" altLang="en-US" sz="3600" dirty="0" smtClean="0"/>
              <a:t>これは天体の質量に比例して大きくなる。</a:t>
            </a:r>
            <a:endParaRPr lang="en-US" altLang="ja-JP" sz="3600" dirty="0" smtClean="0"/>
          </a:p>
        </p:txBody>
      </p:sp>
      <mc:AlternateContent xmlns:mc="http://schemas.openxmlformats.org/markup-compatibility/2006" xmlns:a14="http://schemas.microsoft.com/office/drawing/2010/main">
        <mc:Choice Requires="a14">
          <p:sp>
            <p:nvSpPr>
              <p:cNvPr id="2" name="テキスト ボックス 1"/>
              <p:cNvSpPr txBox="1"/>
              <p:nvPr/>
            </p:nvSpPr>
            <p:spPr>
              <a:xfrm>
                <a:off x="5633866" y="30998246"/>
                <a:ext cx="8767785" cy="16225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4400" b="1" i="1" smtClean="0">
                              <a:solidFill>
                                <a:srgbClr val="FF0000"/>
                              </a:solidFill>
                              <a:latin typeface="Cambria Math"/>
                            </a:rPr>
                          </m:ctrlPr>
                        </m:sSubPr>
                        <m:e>
                          <m:r>
                            <a:rPr kumimoji="1" lang="en-US" altLang="ja-JP" sz="4400" b="1" i="1" smtClean="0">
                              <a:solidFill>
                                <a:srgbClr val="FF0000"/>
                              </a:solidFill>
                              <a:latin typeface="Cambria Math"/>
                            </a:rPr>
                            <m:t>𝑹</m:t>
                          </m:r>
                        </m:e>
                        <m:sub>
                          <m:r>
                            <a:rPr kumimoji="1" lang="en-US" altLang="ja-JP" sz="4400" b="1" i="1" smtClean="0">
                              <a:solidFill>
                                <a:srgbClr val="FF0000"/>
                              </a:solidFill>
                              <a:latin typeface="Cambria Math"/>
                            </a:rPr>
                            <m:t>𝒊𝒏</m:t>
                          </m:r>
                        </m:sub>
                      </m:sSub>
                      <m:r>
                        <a:rPr kumimoji="1" lang="en-US" altLang="ja-JP" sz="4400" b="0" i="1" smtClean="0">
                          <a:solidFill>
                            <a:srgbClr val="FF0000"/>
                          </a:solidFill>
                          <a:latin typeface="Cambria Math"/>
                        </a:rPr>
                        <m:t>= 3</m:t>
                      </m:r>
                      <m:r>
                        <a:rPr kumimoji="1" lang="en-US" altLang="ja-JP" sz="4400" b="0" i="1" smtClean="0">
                          <a:solidFill>
                            <a:srgbClr val="FF0000"/>
                          </a:solidFill>
                          <a:latin typeface="Cambria Math"/>
                          <a:ea typeface="Cambria Math"/>
                        </a:rPr>
                        <m:t>×</m:t>
                      </m:r>
                      <m:sSub>
                        <m:sSubPr>
                          <m:ctrlPr>
                            <a:rPr kumimoji="1" lang="en-US" altLang="ja-JP" sz="4400" b="1" i="1" smtClean="0">
                              <a:solidFill>
                                <a:srgbClr val="FF0000"/>
                              </a:solidFill>
                              <a:latin typeface="Cambria Math"/>
                              <a:ea typeface="Cambria Math"/>
                            </a:rPr>
                          </m:ctrlPr>
                        </m:sSubPr>
                        <m:e>
                          <m:r>
                            <a:rPr kumimoji="1" lang="en-US" altLang="ja-JP" sz="4400" b="1" i="1" smtClean="0">
                              <a:solidFill>
                                <a:srgbClr val="FF0000"/>
                              </a:solidFill>
                              <a:latin typeface="Cambria Math"/>
                              <a:ea typeface="Cambria Math"/>
                            </a:rPr>
                            <m:t>𝑹</m:t>
                          </m:r>
                        </m:e>
                        <m:sub>
                          <m:r>
                            <a:rPr kumimoji="1" lang="en-US" altLang="ja-JP" sz="4400" b="1" i="1" smtClean="0">
                              <a:solidFill>
                                <a:srgbClr val="FF0000"/>
                              </a:solidFill>
                              <a:latin typeface="Cambria Math"/>
                              <a:ea typeface="Cambria Math"/>
                            </a:rPr>
                            <m:t>𝒔</m:t>
                          </m:r>
                        </m:sub>
                      </m:sSub>
                      <m:r>
                        <a:rPr kumimoji="1" lang="en-US" altLang="ja-JP" sz="4400" b="0" i="1" smtClean="0">
                          <a:solidFill>
                            <a:srgbClr val="FF0000"/>
                          </a:solidFill>
                          <a:latin typeface="Cambria Math"/>
                          <a:ea typeface="Cambria Math"/>
                        </a:rPr>
                        <m:t> ≅ 3×</m:t>
                      </m:r>
                      <m:d>
                        <m:dPr>
                          <m:ctrlPr>
                            <a:rPr kumimoji="1" lang="en-US" altLang="ja-JP" sz="4400" b="0" i="1" smtClean="0">
                              <a:solidFill>
                                <a:srgbClr val="FF0000"/>
                              </a:solidFill>
                              <a:latin typeface="Cambria Math"/>
                              <a:ea typeface="Cambria Math"/>
                            </a:rPr>
                          </m:ctrlPr>
                        </m:dPr>
                        <m:e>
                          <m:f>
                            <m:fPr>
                              <m:ctrlPr>
                                <a:rPr lang="en-US" altLang="ja-JP" sz="4400" i="1">
                                  <a:solidFill>
                                    <a:srgbClr val="FF0000"/>
                                  </a:solidFill>
                                  <a:latin typeface="Cambria Math"/>
                                  <a:ea typeface="Cambria Math"/>
                                </a:rPr>
                              </m:ctrlPr>
                            </m:fPr>
                            <m:num>
                              <m:r>
                                <a:rPr lang="en-US" altLang="ja-JP" sz="4400" b="1" i="1">
                                  <a:solidFill>
                                    <a:srgbClr val="FF0000"/>
                                  </a:solidFill>
                                  <a:latin typeface="Cambria Math"/>
                                  <a:ea typeface="Cambria Math"/>
                                </a:rPr>
                                <m:t>𝑴</m:t>
                              </m:r>
                            </m:num>
                            <m:den>
                              <m:sSub>
                                <m:sSubPr>
                                  <m:ctrlPr>
                                    <a:rPr lang="en-US" altLang="ja-JP" sz="4400" i="1">
                                      <a:solidFill>
                                        <a:srgbClr val="FF0000"/>
                                      </a:solidFill>
                                      <a:latin typeface="Cambria Math"/>
                                      <a:ea typeface="Cambria Math"/>
                                    </a:rPr>
                                  </m:ctrlPr>
                                </m:sSubPr>
                                <m:e>
                                  <m:r>
                                    <a:rPr lang="en-US" altLang="ja-JP" sz="4400" i="1">
                                      <a:solidFill>
                                        <a:srgbClr val="FF0000"/>
                                      </a:solidFill>
                                      <a:latin typeface="Cambria Math"/>
                                      <a:ea typeface="Cambria Math"/>
                                    </a:rPr>
                                    <m:t>𝑀</m:t>
                                  </m:r>
                                </m:e>
                                <m:sub>
                                  <m:r>
                                    <a:rPr lang="ja-JP" altLang="en-US" sz="4400" i="1">
                                      <a:solidFill>
                                        <a:srgbClr val="FF0000"/>
                                      </a:solidFill>
                                      <a:latin typeface="Cambria Math"/>
                                      <a:ea typeface="Cambria Math"/>
                                    </a:rPr>
                                    <m:t>☉</m:t>
                                  </m:r>
                                </m:sub>
                              </m:sSub>
                            </m:den>
                          </m:f>
                        </m:e>
                      </m:d>
                      <m:r>
                        <a:rPr lang="en-US" altLang="ja-JP" sz="4400" b="0" i="0" smtClean="0">
                          <a:solidFill>
                            <a:srgbClr val="FF0000"/>
                          </a:solidFill>
                          <a:latin typeface="Cambria Math"/>
                          <a:ea typeface="Cambria Math"/>
                        </a:rPr>
                        <m:t>  [</m:t>
                      </m:r>
                      <m:r>
                        <m:rPr>
                          <m:sty m:val="p"/>
                        </m:rPr>
                        <a:rPr lang="en-US" altLang="ja-JP" sz="4400" b="0" i="0" smtClean="0">
                          <a:solidFill>
                            <a:srgbClr val="FF0000"/>
                          </a:solidFill>
                          <a:latin typeface="Cambria Math"/>
                          <a:ea typeface="Cambria Math"/>
                        </a:rPr>
                        <m:t>km</m:t>
                      </m:r>
                      <m:r>
                        <a:rPr lang="en-US" altLang="ja-JP" sz="4400" b="0" i="0" smtClean="0">
                          <a:solidFill>
                            <a:srgbClr val="FF0000"/>
                          </a:solidFill>
                          <a:latin typeface="Cambria Math"/>
                          <a:ea typeface="Cambria Math"/>
                        </a:rPr>
                        <m:t>]</m:t>
                      </m:r>
                    </m:oMath>
                  </m:oMathPara>
                </a14:m>
                <a:endParaRPr kumimoji="1" lang="ja-JP" altLang="en-US" sz="4400" dirty="0">
                  <a:solidFill>
                    <a:srgbClr val="FF0000"/>
                  </a:solidFill>
                </a:endParaRPr>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5633866" y="30998246"/>
                <a:ext cx="8767785" cy="1622560"/>
              </a:xfrm>
              <a:prstGeom prst="rect">
                <a:avLst/>
              </a:prstGeom>
              <a:blipFill rotWithShape="1">
                <a:blip r:embed="rId3"/>
                <a:stretch>
                  <a:fillRect/>
                </a:stretch>
              </a:blipFill>
            </p:spPr>
            <p:txBody>
              <a:bodyPr/>
              <a:lstStyle/>
              <a:p>
                <a:r>
                  <a:rPr lang="ja-JP" altLang="en-US">
                    <a:noFill/>
                  </a:rPr>
                  <a:t> </a:t>
                </a:r>
              </a:p>
            </p:txBody>
          </p:sp>
        </mc:Fallback>
      </mc:AlternateContent>
      <p:sp>
        <p:nvSpPr>
          <p:cNvPr id="13" name="テキスト ボックス 12"/>
          <p:cNvSpPr txBox="1"/>
          <p:nvPr/>
        </p:nvSpPr>
        <p:spPr>
          <a:xfrm>
            <a:off x="1349796" y="31517138"/>
            <a:ext cx="3906839" cy="584775"/>
          </a:xfrm>
          <a:prstGeom prst="rect">
            <a:avLst/>
          </a:prstGeom>
          <a:noFill/>
        </p:spPr>
        <p:txBody>
          <a:bodyPr wrap="none" rtlCol="0">
            <a:spAutoFit/>
          </a:bodyPr>
          <a:lstStyle/>
          <a:p>
            <a:r>
              <a:rPr kumimoji="1" lang="en-US" altLang="ja-JP" sz="3200" dirty="0" smtClean="0">
                <a:solidFill>
                  <a:srgbClr val="FF0000"/>
                </a:solidFill>
              </a:rPr>
              <a:t>(</a:t>
            </a:r>
            <a:r>
              <a:rPr kumimoji="1" lang="ja-JP" altLang="en-US" sz="3200" dirty="0" smtClean="0">
                <a:solidFill>
                  <a:srgbClr val="FF0000"/>
                </a:solidFill>
              </a:rPr>
              <a:t>自転していない場合</a:t>
            </a:r>
            <a:r>
              <a:rPr kumimoji="1" lang="en-US" altLang="ja-JP" sz="3200" dirty="0" smtClean="0">
                <a:solidFill>
                  <a:srgbClr val="FF0000"/>
                </a:solidFill>
              </a:rPr>
              <a:t>)</a:t>
            </a:r>
            <a:endParaRPr kumimoji="1" lang="ja-JP" altLang="en-US" sz="3200" dirty="0">
              <a:solidFill>
                <a:srgbClr val="FF0000"/>
              </a:solidFill>
            </a:endParaRPr>
          </a:p>
        </p:txBody>
      </p:sp>
      <p:sp>
        <p:nvSpPr>
          <p:cNvPr id="61" name="角丸四角形 60"/>
          <p:cNvSpPr/>
          <p:nvPr/>
        </p:nvSpPr>
        <p:spPr>
          <a:xfrm>
            <a:off x="4391635" y="35038166"/>
            <a:ext cx="6265600" cy="1376113"/>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観測対象</a:t>
            </a:r>
            <a:endParaRPr kumimoji="1" lang="ja-JP" altLang="en-US" sz="7200" b="1" dirty="0">
              <a:solidFill>
                <a:schemeClr val="tx1"/>
              </a:solidFill>
            </a:endParaRPr>
          </a:p>
        </p:txBody>
      </p:sp>
      <p:sp>
        <p:nvSpPr>
          <p:cNvPr id="18" name="片側の 2 つの角を切り取った四角形 17"/>
          <p:cNvSpPr/>
          <p:nvPr/>
        </p:nvSpPr>
        <p:spPr>
          <a:xfrm rot="5400000">
            <a:off x="3197962" y="14670095"/>
            <a:ext cx="8832482" cy="14098764"/>
          </a:xfrm>
          <a:prstGeom prst="snip2SameRect">
            <a:avLst>
              <a:gd name="adj1" fmla="val 0"/>
              <a:gd name="adj2" fmla="val 0"/>
            </a:avLst>
          </a:prstGeom>
          <a:solidFill>
            <a:schemeClr val="tx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4" name="図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5976" y="17374552"/>
            <a:ext cx="14067610" cy="8311270"/>
          </a:xfrm>
          <a:prstGeom prst="rect">
            <a:avLst/>
          </a:prstGeom>
        </p:spPr>
      </p:pic>
      <p:sp>
        <p:nvSpPr>
          <p:cNvPr id="41" name="テキスト ボックス 40"/>
          <p:cNvSpPr txBox="1"/>
          <p:nvPr/>
        </p:nvSpPr>
        <p:spPr>
          <a:xfrm>
            <a:off x="770228" y="22107639"/>
            <a:ext cx="13893358" cy="3970318"/>
          </a:xfrm>
          <a:prstGeom prst="rect">
            <a:avLst/>
          </a:prstGeom>
          <a:noFill/>
        </p:spPr>
        <p:txBody>
          <a:bodyPr wrap="square" rtlCol="0">
            <a:spAutoFit/>
          </a:bodyPr>
          <a:lstStyle/>
          <a:p>
            <a:r>
              <a:rPr kumimoji="1" lang="ja-JP" altLang="en-US" sz="3600" dirty="0" smtClean="0">
                <a:solidFill>
                  <a:schemeClr val="bg1"/>
                </a:solidFill>
              </a:rPr>
              <a:t>　ブラックホールの重力に捕らわれた物質は角運動量が保存され、</a:t>
            </a:r>
            <a:endParaRPr kumimoji="1" lang="en-US" altLang="ja-JP" sz="3600" dirty="0" smtClean="0">
              <a:solidFill>
                <a:schemeClr val="bg1"/>
              </a:solidFill>
            </a:endParaRPr>
          </a:p>
          <a:p>
            <a:r>
              <a:rPr lang="ja-JP" altLang="en-US" sz="3600" dirty="0" smtClean="0">
                <a:solidFill>
                  <a:schemeClr val="bg1"/>
                </a:solidFill>
              </a:rPr>
              <a:t>円運動しながら徐々に中心のブラックホール本体に落ちてゆく。</a:t>
            </a:r>
            <a:endParaRPr lang="en-US" altLang="ja-JP" sz="3600" dirty="0" smtClean="0">
              <a:solidFill>
                <a:schemeClr val="bg1"/>
              </a:solidFill>
            </a:endParaRPr>
          </a:p>
          <a:p>
            <a:r>
              <a:rPr kumimoji="1" lang="ja-JP" altLang="en-US" sz="3600" dirty="0" smtClean="0">
                <a:solidFill>
                  <a:schemeClr val="bg1"/>
                </a:solidFill>
              </a:rPr>
              <a:t>このとき、</a:t>
            </a:r>
            <a:r>
              <a:rPr lang="ja-JP" altLang="en-US" sz="3600" dirty="0">
                <a:solidFill>
                  <a:schemeClr val="bg1"/>
                </a:solidFill>
              </a:rPr>
              <a:t>中心に行くほど</a:t>
            </a:r>
            <a:r>
              <a:rPr kumimoji="1" lang="ja-JP" altLang="en-US" sz="3600" dirty="0" smtClean="0">
                <a:solidFill>
                  <a:schemeClr val="bg1"/>
                </a:solidFill>
              </a:rPr>
              <a:t>重力エネルギーが解放され速度が速くなる。</a:t>
            </a:r>
            <a:endParaRPr kumimoji="1" lang="en-US" altLang="ja-JP" sz="3600" dirty="0" smtClean="0">
              <a:solidFill>
                <a:schemeClr val="bg1"/>
              </a:solidFill>
            </a:endParaRPr>
          </a:p>
          <a:p>
            <a:r>
              <a:rPr lang="ja-JP" altLang="en-US" sz="3600" dirty="0" smtClean="0">
                <a:solidFill>
                  <a:schemeClr val="bg1"/>
                </a:solidFill>
              </a:rPr>
              <a:t>　さらに、降着円盤には粘性があるため内側と外側の速度差から</a:t>
            </a:r>
            <a:endParaRPr lang="en-US" altLang="ja-JP" sz="3600" dirty="0" smtClean="0">
              <a:solidFill>
                <a:schemeClr val="bg1"/>
              </a:solidFill>
            </a:endParaRPr>
          </a:p>
          <a:p>
            <a:r>
              <a:rPr lang="ja-JP" altLang="en-US" sz="3600" dirty="0">
                <a:solidFill>
                  <a:schemeClr val="bg1"/>
                </a:solidFill>
              </a:rPr>
              <a:t>摩擦熱</a:t>
            </a:r>
            <a:r>
              <a:rPr lang="ja-JP" altLang="en-US" sz="3600" dirty="0" smtClean="0">
                <a:solidFill>
                  <a:schemeClr val="bg1"/>
                </a:solidFill>
              </a:rPr>
              <a:t>が生じて</a:t>
            </a:r>
            <a:r>
              <a:rPr lang="ja-JP" altLang="en-US" sz="3600" dirty="0">
                <a:solidFill>
                  <a:schemeClr val="bg1"/>
                </a:solidFill>
              </a:rPr>
              <a:t>高温</a:t>
            </a:r>
            <a:r>
              <a:rPr lang="ja-JP" altLang="en-US" sz="3600" dirty="0" smtClean="0">
                <a:solidFill>
                  <a:schemeClr val="bg1"/>
                </a:solidFill>
              </a:rPr>
              <a:t>になる。</a:t>
            </a:r>
            <a:endParaRPr lang="en-US" altLang="ja-JP" sz="3600" dirty="0" smtClean="0">
              <a:solidFill>
                <a:schemeClr val="bg1"/>
              </a:solidFill>
            </a:endParaRPr>
          </a:p>
          <a:p>
            <a:r>
              <a:rPr kumimoji="1" lang="ja-JP" altLang="en-US" sz="3600" dirty="0" smtClean="0">
                <a:solidFill>
                  <a:schemeClr val="bg1"/>
                </a:solidFill>
              </a:rPr>
              <a:t>生じた熱エネルギーに応じた波長の光が円盤から放射される。</a:t>
            </a:r>
            <a:endParaRPr kumimoji="1" lang="en-US" altLang="ja-JP" sz="3600" dirty="0" smtClean="0">
              <a:solidFill>
                <a:schemeClr val="bg1"/>
              </a:solidFill>
            </a:endParaRPr>
          </a:p>
          <a:p>
            <a:r>
              <a:rPr lang="ja-JP" altLang="en-US" sz="3600" dirty="0">
                <a:solidFill>
                  <a:schemeClr val="bg1"/>
                </a:solidFill>
              </a:rPr>
              <a:t>これ</a:t>
            </a:r>
            <a:r>
              <a:rPr lang="ja-JP" altLang="en-US" sz="3600" dirty="0" smtClean="0">
                <a:solidFill>
                  <a:schemeClr val="bg1"/>
                </a:solidFill>
              </a:rPr>
              <a:t>が重力エネルギーが解放されて放射が起きるメカニズムである。</a:t>
            </a:r>
            <a:endParaRPr kumimoji="1" lang="ja-JP" altLang="en-US" sz="3600" dirty="0">
              <a:solidFill>
                <a:schemeClr val="bg1"/>
              </a:solidFill>
            </a:endParaRPr>
          </a:p>
        </p:txBody>
      </p:sp>
      <p:sp>
        <p:nvSpPr>
          <p:cNvPr id="42" name="角丸四角形 41"/>
          <p:cNvSpPr/>
          <p:nvPr/>
        </p:nvSpPr>
        <p:spPr>
          <a:xfrm>
            <a:off x="3384427" y="6720715"/>
            <a:ext cx="8352928" cy="1236308"/>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イントロダクション</a:t>
            </a:r>
            <a:endParaRPr kumimoji="1" lang="ja-JP" altLang="en-US" sz="7200" b="1" dirty="0">
              <a:solidFill>
                <a:schemeClr val="tx1"/>
              </a:solidFill>
            </a:endParaRPr>
          </a:p>
        </p:txBody>
      </p:sp>
      <p:sp>
        <p:nvSpPr>
          <p:cNvPr id="15" name="角丸四角形 14"/>
          <p:cNvSpPr/>
          <p:nvPr/>
        </p:nvSpPr>
        <p:spPr>
          <a:xfrm>
            <a:off x="504107" y="17102039"/>
            <a:ext cx="8417926" cy="942559"/>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smtClean="0">
                <a:solidFill>
                  <a:srgbClr val="FF0000"/>
                </a:solidFill>
              </a:rPr>
              <a:t>ブラックホールと降着円盤</a:t>
            </a:r>
            <a:endParaRPr kumimoji="1" lang="ja-JP" altLang="en-US" sz="5400" b="1" dirty="0">
              <a:solidFill>
                <a:srgbClr val="FF0000"/>
              </a:solidFill>
            </a:endParaRPr>
          </a:p>
        </p:txBody>
      </p:sp>
      <p:sp>
        <p:nvSpPr>
          <p:cNvPr id="45" name="テキスト ボックス 44"/>
          <p:cNvSpPr txBox="1"/>
          <p:nvPr/>
        </p:nvSpPr>
        <p:spPr>
          <a:xfrm>
            <a:off x="2164906" y="21014673"/>
            <a:ext cx="2031325" cy="646331"/>
          </a:xfrm>
          <a:prstGeom prst="rect">
            <a:avLst/>
          </a:prstGeom>
          <a:noFill/>
        </p:spPr>
        <p:txBody>
          <a:bodyPr wrap="none" rtlCol="0">
            <a:spAutoFit/>
          </a:bodyPr>
          <a:lstStyle/>
          <a:p>
            <a:r>
              <a:rPr kumimoji="1" lang="ja-JP" altLang="en-US" sz="3600" dirty="0" smtClean="0">
                <a:solidFill>
                  <a:schemeClr val="bg1"/>
                </a:solidFill>
              </a:rPr>
              <a:t>降着円盤</a:t>
            </a:r>
            <a:endParaRPr kumimoji="1" lang="ja-JP" altLang="en-US" sz="3600" dirty="0">
              <a:solidFill>
                <a:schemeClr val="bg1"/>
              </a:solidFill>
            </a:endParaRPr>
          </a:p>
        </p:txBody>
      </p:sp>
      <p:sp>
        <p:nvSpPr>
          <p:cNvPr id="48" name="円/楕円 47"/>
          <p:cNvSpPr/>
          <p:nvPr/>
        </p:nvSpPr>
        <p:spPr>
          <a:xfrm>
            <a:off x="5034130" y="19897118"/>
            <a:ext cx="4930364" cy="16087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a:stCxn id="45" idx="3"/>
          </p:cNvCxnSpPr>
          <p:nvPr/>
        </p:nvCxnSpPr>
        <p:spPr>
          <a:xfrm flipV="1">
            <a:off x="4196231" y="20868231"/>
            <a:ext cx="1356527" cy="469608"/>
          </a:xfrm>
          <a:prstGeom prst="straightConnector1">
            <a:avLst/>
          </a:prstGeom>
          <a:ln w="1905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右矢印 95"/>
          <p:cNvSpPr/>
          <p:nvPr/>
        </p:nvSpPr>
        <p:spPr>
          <a:xfrm rot="10800000">
            <a:off x="9213214" y="19873329"/>
            <a:ext cx="1502559" cy="652883"/>
          </a:xfrm>
          <a:prstGeom prst="rightArrow">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8922033" y="19014023"/>
            <a:ext cx="2031325" cy="646331"/>
          </a:xfrm>
          <a:prstGeom prst="rect">
            <a:avLst/>
          </a:prstGeom>
          <a:noFill/>
        </p:spPr>
        <p:txBody>
          <a:bodyPr wrap="none" rtlCol="0">
            <a:spAutoFit/>
          </a:bodyPr>
          <a:lstStyle/>
          <a:p>
            <a:r>
              <a:rPr kumimoji="1" lang="ja-JP" altLang="en-US" sz="3600" dirty="0" smtClean="0">
                <a:solidFill>
                  <a:schemeClr val="bg1"/>
                </a:solidFill>
              </a:rPr>
              <a:t>質量降着</a:t>
            </a:r>
            <a:endParaRPr kumimoji="1" lang="ja-JP" altLang="en-US" sz="3600" dirty="0">
              <a:solidFill>
                <a:schemeClr val="bg1"/>
              </a:solidFill>
            </a:endParaRPr>
          </a:p>
        </p:txBody>
      </p:sp>
      <p:sp>
        <p:nvSpPr>
          <p:cNvPr id="100" name="テキスト ボックス 99"/>
          <p:cNvSpPr txBox="1"/>
          <p:nvPr/>
        </p:nvSpPr>
        <p:spPr>
          <a:xfrm>
            <a:off x="447610" y="35702592"/>
            <a:ext cx="2855606" cy="1015663"/>
          </a:xfrm>
          <a:prstGeom prst="rect">
            <a:avLst/>
          </a:prstGeom>
          <a:noFill/>
        </p:spPr>
        <p:txBody>
          <a:bodyPr wrap="square" rtlCol="0">
            <a:spAutoFit/>
          </a:bodyPr>
          <a:lstStyle/>
          <a:p>
            <a:r>
              <a:rPr kumimoji="1" lang="en-US" altLang="ja-JP" sz="6000" b="1" dirty="0" smtClean="0"/>
              <a:t>LMC X-3</a:t>
            </a:r>
            <a:endParaRPr kumimoji="1" lang="ja-JP" altLang="en-US" sz="6000" b="1" dirty="0"/>
          </a:p>
        </p:txBody>
      </p:sp>
      <p:sp>
        <p:nvSpPr>
          <p:cNvPr id="101" name="テキスト ボックス 100"/>
          <p:cNvSpPr txBox="1"/>
          <p:nvPr/>
        </p:nvSpPr>
        <p:spPr>
          <a:xfrm>
            <a:off x="432099" y="39208495"/>
            <a:ext cx="5157315" cy="1015663"/>
          </a:xfrm>
          <a:prstGeom prst="rect">
            <a:avLst/>
          </a:prstGeom>
          <a:noFill/>
        </p:spPr>
        <p:txBody>
          <a:bodyPr wrap="square" rtlCol="0">
            <a:spAutoFit/>
          </a:bodyPr>
          <a:lstStyle/>
          <a:p>
            <a:r>
              <a:rPr lang="en-US" altLang="ja-JP" sz="6000" b="1" dirty="0" smtClean="0"/>
              <a:t>NGC6946</a:t>
            </a:r>
            <a:r>
              <a:rPr lang="ja-JP" altLang="en-US" sz="6000" b="1" dirty="0"/>
              <a:t> </a:t>
            </a:r>
            <a:r>
              <a:rPr lang="en-US" altLang="ja-JP" sz="6000" b="1" dirty="0" smtClean="0"/>
              <a:t>X-1</a:t>
            </a:r>
            <a:endParaRPr kumimoji="1" lang="ja-JP" altLang="en-US" sz="6000" b="1" dirty="0"/>
          </a:p>
        </p:txBody>
      </p:sp>
      <p:sp>
        <p:nvSpPr>
          <p:cNvPr id="103" name="角丸四角形 102"/>
          <p:cNvSpPr/>
          <p:nvPr/>
        </p:nvSpPr>
        <p:spPr>
          <a:xfrm>
            <a:off x="504107" y="26320259"/>
            <a:ext cx="2909738" cy="942559"/>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smtClean="0">
                <a:solidFill>
                  <a:srgbClr val="FF0000"/>
                </a:solidFill>
              </a:rPr>
              <a:t>模式図</a:t>
            </a:r>
            <a:endParaRPr lang="ja-JP" altLang="en-US" sz="5400" b="1" dirty="0">
              <a:solidFill>
                <a:srgbClr val="FF0000"/>
              </a:solidFill>
            </a:endParaRPr>
          </a:p>
        </p:txBody>
      </p:sp>
      <p:sp>
        <p:nvSpPr>
          <p:cNvPr id="14" name="テキスト ボックス 13"/>
          <p:cNvSpPr txBox="1"/>
          <p:nvPr/>
        </p:nvSpPr>
        <p:spPr>
          <a:xfrm>
            <a:off x="12822118" y="17316375"/>
            <a:ext cx="1769459" cy="707886"/>
          </a:xfrm>
          <a:prstGeom prst="rect">
            <a:avLst/>
          </a:prstGeom>
          <a:noFill/>
        </p:spPr>
        <p:txBody>
          <a:bodyPr wrap="none" rtlCol="0">
            <a:spAutoFit/>
          </a:bodyPr>
          <a:lstStyle/>
          <a:p>
            <a:r>
              <a:rPr lang="en-US" altLang="ja-JP" sz="4000" dirty="0">
                <a:solidFill>
                  <a:schemeClr val="bg1"/>
                </a:solidFill>
              </a:rPr>
              <a:t>©</a:t>
            </a:r>
            <a:r>
              <a:rPr kumimoji="1" lang="en-US" altLang="ja-JP" sz="4000" dirty="0" smtClean="0">
                <a:solidFill>
                  <a:schemeClr val="bg1"/>
                </a:solidFill>
              </a:rPr>
              <a:t>NASA</a:t>
            </a:r>
            <a:endParaRPr kumimoji="1" lang="ja-JP" altLang="en-US" sz="4000" dirty="0">
              <a:solidFill>
                <a:schemeClr val="bg1"/>
              </a:solidFill>
            </a:endParaRPr>
          </a:p>
        </p:txBody>
      </p:sp>
      <p:cxnSp>
        <p:nvCxnSpPr>
          <p:cNvPr id="80" name="直線矢印コネクタ 79"/>
          <p:cNvCxnSpPr/>
          <p:nvPr/>
        </p:nvCxnSpPr>
        <p:spPr>
          <a:xfrm>
            <a:off x="6624787" y="28868286"/>
            <a:ext cx="654424" cy="0"/>
          </a:xfrm>
          <a:prstGeom prst="straightConnector1">
            <a:avLst/>
          </a:prstGeom>
          <a:ln w="25400">
            <a:solidFill>
              <a:schemeClr val="bg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テキスト ボックス 81"/>
              <p:cNvSpPr txBox="1"/>
              <p:nvPr/>
            </p:nvSpPr>
            <p:spPr>
              <a:xfrm>
                <a:off x="5976715" y="27436230"/>
                <a:ext cx="4439229" cy="584775"/>
              </a:xfrm>
              <a:prstGeom prst="rect">
                <a:avLst/>
              </a:prstGeom>
              <a:solidFill>
                <a:schemeClr val="bg1"/>
              </a:solidFill>
              <a:ln>
                <a:solidFill>
                  <a:schemeClr val="bg1"/>
                </a:solidFill>
              </a:ln>
            </p:spPr>
            <p:txBody>
              <a:bodyPr wrap="none" rtlCol="0">
                <a:spAutoFit/>
              </a:bodyPr>
              <a:lstStyle/>
              <a:p>
                <a:r>
                  <a:rPr lang="ja-JP" altLang="en-US" sz="3200" dirty="0" smtClean="0">
                    <a:solidFill>
                      <a:schemeClr val="tx1"/>
                    </a:solidFill>
                  </a:rPr>
                  <a:t>シュバルツシルト半径</a:t>
                </a:r>
                <a14:m>
                  <m:oMath xmlns:m="http://schemas.openxmlformats.org/officeDocument/2006/math">
                    <m:r>
                      <a:rPr lang="en-US" altLang="ja-JP" sz="3200" b="0" i="0" smtClean="0">
                        <a:solidFill>
                          <a:schemeClr val="tx1"/>
                        </a:solidFill>
                        <a:latin typeface="Cambria Math"/>
                      </a:rPr>
                      <m:t> </m:t>
                    </m:r>
                    <m:sSub>
                      <m:sSubPr>
                        <m:ctrlPr>
                          <a:rPr lang="en-US" altLang="ja-JP" sz="3200" i="1" smtClean="0">
                            <a:solidFill>
                              <a:schemeClr val="tx1"/>
                            </a:solidFill>
                            <a:latin typeface="Cambria Math"/>
                          </a:rPr>
                        </m:ctrlPr>
                      </m:sSubPr>
                      <m:e>
                        <m:r>
                          <a:rPr lang="en-US" altLang="ja-JP" sz="3200" b="0" i="1" smtClean="0">
                            <a:solidFill>
                              <a:schemeClr val="tx1"/>
                            </a:solidFill>
                            <a:latin typeface="Cambria Math"/>
                          </a:rPr>
                          <m:t>𝑅</m:t>
                        </m:r>
                      </m:e>
                      <m:sub>
                        <m:r>
                          <a:rPr lang="en-US" altLang="ja-JP" sz="3200" b="0" i="1" smtClean="0">
                            <a:solidFill>
                              <a:schemeClr val="tx1"/>
                            </a:solidFill>
                            <a:latin typeface="Cambria Math"/>
                          </a:rPr>
                          <m:t>𝑠</m:t>
                        </m:r>
                      </m:sub>
                    </m:sSub>
                  </m:oMath>
                </a14:m>
                <a:endParaRPr kumimoji="1" lang="ja-JP" altLang="en-US" sz="3200" dirty="0">
                  <a:solidFill>
                    <a:schemeClr val="tx1"/>
                  </a:solidFill>
                </a:endParaRPr>
              </a:p>
            </p:txBody>
          </p:sp>
        </mc:Choice>
        <mc:Fallback xmlns="">
          <p:sp>
            <p:nvSpPr>
              <p:cNvPr id="82" name="テキスト ボックス 81"/>
              <p:cNvSpPr txBox="1">
                <a:spLocks noRot="1" noChangeAspect="1" noMove="1" noResize="1" noEditPoints="1" noAdjustHandles="1" noChangeArrowheads="1" noChangeShapeType="1" noTextEdit="1"/>
              </p:cNvSpPr>
              <p:nvPr/>
            </p:nvSpPr>
            <p:spPr>
              <a:xfrm>
                <a:off x="5976715" y="27436230"/>
                <a:ext cx="4439229" cy="584775"/>
              </a:xfrm>
              <a:prstGeom prst="rect">
                <a:avLst/>
              </a:prstGeom>
              <a:blipFill rotWithShape="1">
                <a:blip r:embed="rId5"/>
                <a:stretch>
                  <a:fillRect l="-3283" t="-17347" b="-26531"/>
                </a:stretch>
              </a:blipFill>
              <a:ln>
                <a:solidFill>
                  <a:schemeClr val="bg1"/>
                </a:solidFill>
              </a:ln>
            </p:spPr>
            <p:txBody>
              <a:bodyPr/>
              <a:lstStyle/>
              <a:p>
                <a:r>
                  <a:rPr lang="ja-JP" altLang="en-US">
                    <a:noFill/>
                  </a:rPr>
                  <a:t> </a:t>
                </a:r>
              </a:p>
            </p:txBody>
          </p:sp>
        </mc:Fallback>
      </mc:AlternateContent>
      <p:cxnSp>
        <p:nvCxnSpPr>
          <p:cNvPr id="84" name="直線矢印コネクタ 83"/>
          <p:cNvCxnSpPr/>
          <p:nvPr/>
        </p:nvCxnSpPr>
        <p:spPr>
          <a:xfrm flipH="1">
            <a:off x="6970767" y="27958753"/>
            <a:ext cx="230084" cy="812963"/>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87" name="テキスト ボックス 86"/>
          <p:cNvSpPr txBox="1"/>
          <p:nvPr/>
        </p:nvSpPr>
        <p:spPr>
          <a:xfrm>
            <a:off x="487118" y="36995298"/>
            <a:ext cx="12258349" cy="1754326"/>
          </a:xfrm>
          <a:prstGeom prst="rect">
            <a:avLst/>
          </a:prstGeom>
          <a:noFill/>
        </p:spPr>
        <p:txBody>
          <a:bodyPr wrap="square" rtlCol="0">
            <a:spAutoFit/>
          </a:bodyPr>
          <a:lstStyle/>
          <a:p>
            <a:r>
              <a:rPr lang="ja-JP" altLang="en-US" sz="3600" dirty="0" smtClean="0"/>
              <a:t>標準的な</a:t>
            </a:r>
            <a:r>
              <a:rPr lang="ja-JP" altLang="en-US" sz="3600" dirty="0"/>
              <a:t>放射</a:t>
            </a:r>
            <a:r>
              <a:rPr lang="ja-JP" altLang="en-US" sz="3600" dirty="0" smtClean="0"/>
              <a:t>モデルで再現できる</a:t>
            </a:r>
            <a:endParaRPr lang="en-US" altLang="ja-JP" sz="3600" dirty="0" smtClean="0"/>
          </a:p>
          <a:p>
            <a:r>
              <a:rPr lang="ja-JP" altLang="en-US" sz="3600" dirty="0" smtClean="0"/>
              <a:t>ブラックホール候補天体</a:t>
            </a:r>
            <a:endParaRPr lang="en-US" altLang="ja-JP" sz="3600" dirty="0" smtClean="0"/>
          </a:p>
          <a:p>
            <a:r>
              <a:rPr lang="ja-JP" altLang="en-US" sz="3600" dirty="0" smtClean="0"/>
              <a:t>地球</a:t>
            </a:r>
            <a:r>
              <a:rPr lang="ja-JP" altLang="en-US" sz="3600" dirty="0"/>
              <a:t>との距離</a:t>
            </a:r>
            <a:r>
              <a:rPr lang="ja-JP" altLang="en-US" sz="3600" dirty="0" smtClean="0"/>
              <a:t>は約</a:t>
            </a:r>
            <a:r>
              <a:rPr lang="en-US" altLang="ja-JP" sz="3600" dirty="0" smtClean="0"/>
              <a:t>16</a:t>
            </a:r>
            <a:r>
              <a:rPr lang="ja-JP" altLang="en-US" sz="3600" dirty="0" smtClean="0"/>
              <a:t>万光年</a:t>
            </a:r>
            <a:endParaRPr kumimoji="1" lang="ja-JP" altLang="en-US" sz="3600" dirty="0"/>
          </a:p>
        </p:txBody>
      </p:sp>
      <p:sp>
        <p:nvSpPr>
          <p:cNvPr id="88" name="テキスト ボックス 87"/>
          <p:cNvSpPr txBox="1"/>
          <p:nvPr/>
        </p:nvSpPr>
        <p:spPr>
          <a:xfrm>
            <a:off x="492614" y="40606589"/>
            <a:ext cx="6132173" cy="1200329"/>
          </a:xfrm>
          <a:prstGeom prst="rect">
            <a:avLst/>
          </a:prstGeom>
          <a:noFill/>
        </p:spPr>
        <p:txBody>
          <a:bodyPr wrap="square" rtlCol="0">
            <a:spAutoFit/>
          </a:bodyPr>
          <a:lstStyle/>
          <a:p>
            <a:r>
              <a:rPr kumimoji="1" lang="ja-JP" altLang="en-US" sz="3600" dirty="0" smtClean="0"/>
              <a:t>超光度</a:t>
            </a:r>
            <a:r>
              <a:rPr kumimoji="1" lang="en-US" altLang="ja-JP" sz="3600" dirty="0" smtClean="0"/>
              <a:t>X</a:t>
            </a:r>
            <a:r>
              <a:rPr kumimoji="1" lang="ja-JP" altLang="en-US" sz="3600" dirty="0" smtClean="0"/>
              <a:t>線源</a:t>
            </a:r>
            <a:endParaRPr kumimoji="1" lang="en-US" altLang="ja-JP" sz="3600" dirty="0" smtClean="0"/>
          </a:p>
          <a:p>
            <a:r>
              <a:rPr lang="ja-JP" altLang="en-US" sz="3600" dirty="0"/>
              <a:t>地球との距離</a:t>
            </a:r>
            <a:r>
              <a:rPr lang="ja-JP" altLang="en-US" sz="3600" dirty="0" smtClean="0"/>
              <a:t>は約</a:t>
            </a:r>
            <a:r>
              <a:rPr lang="en-US" altLang="ja-JP" sz="3600" dirty="0" smtClean="0"/>
              <a:t>200</a:t>
            </a:r>
            <a:r>
              <a:rPr lang="ja-JP" altLang="en-US" sz="3600" dirty="0" smtClean="0"/>
              <a:t>万光年</a:t>
            </a:r>
            <a:endParaRPr kumimoji="1" lang="ja-JP" altLang="en-US" sz="3600" dirty="0"/>
          </a:p>
        </p:txBody>
      </p:sp>
      <p:grpSp>
        <p:nvGrpSpPr>
          <p:cNvPr id="6" name="グループ化 5"/>
          <p:cNvGrpSpPr/>
          <p:nvPr/>
        </p:nvGrpSpPr>
        <p:grpSpPr>
          <a:xfrm>
            <a:off x="3240411" y="32522664"/>
            <a:ext cx="11150207" cy="1754326"/>
            <a:chOff x="3384427" y="24325366"/>
            <a:chExt cx="11150207" cy="1754326"/>
          </a:xfrm>
        </p:grpSpPr>
        <p:sp>
          <p:nvSpPr>
            <p:cNvPr id="102" name="正方形/長方形 101"/>
            <p:cNvSpPr/>
            <p:nvPr/>
          </p:nvSpPr>
          <p:spPr>
            <a:xfrm>
              <a:off x="4895682" y="25707403"/>
              <a:ext cx="9361953"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98" name="テキスト ボックス 97"/>
                <p:cNvSpPr txBox="1"/>
                <p:nvPr/>
              </p:nvSpPr>
              <p:spPr>
                <a:xfrm>
                  <a:off x="3384427" y="24325366"/>
                  <a:ext cx="11150207" cy="1754326"/>
                </a:xfrm>
                <a:prstGeom prst="rect">
                  <a:avLst/>
                </a:prstGeom>
                <a:noFill/>
              </p:spPr>
              <p:txBody>
                <a:bodyPr wrap="square" rtlCol="0">
                  <a:spAutoFit/>
                </a:bodyPr>
                <a:lstStyle/>
                <a:p>
                  <a:pPr algn="r"/>
                  <a:r>
                    <a:rPr kumimoji="1" lang="ja-JP" altLang="en-US" sz="5400" dirty="0" smtClean="0"/>
                    <a:t>スペクトル解析</a:t>
                  </a:r>
                  <a:r>
                    <a:rPr lang="ja-JP" altLang="en-US" sz="5400" dirty="0" smtClean="0"/>
                    <a:t>から</a:t>
                  </a:r>
                  <a14:m>
                    <m:oMath xmlns:m="http://schemas.openxmlformats.org/officeDocument/2006/math">
                      <m:sSub>
                        <m:sSubPr>
                          <m:ctrlPr>
                            <a:rPr lang="en-US" altLang="ja-JP" sz="5400" b="1" i="1">
                              <a:solidFill>
                                <a:srgbClr val="FF0000"/>
                              </a:solidFill>
                              <a:latin typeface="Cambria Math"/>
                            </a:rPr>
                          </m:ctrlPr>
                        </m:sSubPr>
                        <m:e>
                          <m:r>
                            <a:rPr lang="en-US" altLang="ja-JP" sz="5400" b="1" i="1">
                              <a:solidFill>
                                <a:srgbClr val="FF0000"/>
                              </a:solidFill>
                              <a:latin typeface="Cambria Math"/>
                            </a:rPr>
                            <m:t>𝑹</m:t>
                          </m:r>
                        </m:e>
                        <m:sub>
                          <m:r>
                            <a:rPr lang="en-US" altLang="ja-JP" sz="5400" b="1" i="1">
                              <a:solidFill>
                                <a:srgbClr val="FF0000"/>
                              </a:solidFill>
                              <a:latin typeface="Cambria Math"/>
                            </a:rPr>
                            <m:t>𝒊𝒏</m:t>
                          </m:r>
                        </m:sub>
                      </m:sSub>
                    </m:oMath>
                  </a14:m>
                  <a:r>
                    <a:rPr kumimoji="1" lang="ja-JP" altLang="en-US" sz="5400" dirty="0" smtClean="0"/>
                    <a:t>を求めることで</a:t>
                  </a:r>
                  <a:endParaRPr kumimoji="1" lang="en-US" altLang="ja-JP" sz="5400" dirty="0" smtClean="0"/>
                </a:p>
                <a:p>
                  <a:pPr algn="r"/>
                  <a:r>
                    <a:rPr kumimoji="1" lang="ja-JP" altLang="en-US" sz="5400" dirty="0" smtClean="0"/>
                    <a:t>対象天体の質量</a:t>
                  </a:r>
                  <a:r>
                    <a:rPr kumimoji="1" lang="en-US" altLang="ja-JP" sz="5400" dirty="0" smtClean="0"/>
                    <a:t>M</a:t>
                  </a:r>
                  <a:r>
                    <a:rPr kumimoji="1" lang="ja-JP" altLang="en-US" sz="5400" dirty="0" smtClean="0"/>
                    <a:t>を計算できる。</a:t>
                  </a:r>
                  <a:endParaRPr kumimoji="1" lang="ja-JP" altLang="en-US" sz="5400" dirty="0"/>
                </a:p>
              </p:txBody>
            </p:sp>
          </mc:Choice>
          <mc:Fallback xmlns="">
            <p:sp>
              <p:nvSpPr>
                <p:cNvPr id="98" name="テキスト ボックス 97"/>
                <p:cNvSpPr txBox="1">
                  <a:spLocks noRot="1" noChangeAspect="1" noMove="1" noResize="1" noEditPoints="1" noAdjustHandles="1" noChangeArrowheads="1" noChangeShapeType="1" noTextEdit="1"/>
                </p:cNvSpPr>
                <p:nvPr/>
              </p:nvSpPr>
              <p:spPr>
                <a:xfrm>
                  <a:off x="3384427" y="24325366"/>
                  <a:ext cx="11150207" cy="1754326"/>
                </a:xfrm>
                <a:prstGeom prst="rect">
                  <a:avLst/>
                </a:prstGeom>
                <a:blipFill rotWithShape="1">
                  <a:blip r:embed="rId6"/>
                  <a:stretch>
                    <a:fillRect l="-1695" t="-12847" r="-2898" b="-20833"/>
                  </a:stretch>
                </a:blipFill>
              </p:spPr>
              <p:txBody>
                <a:bodyPr/>
                <a:lstStyle/>
                <a:p>
                  <a:r>
                    <a:rPr lang="ja-JP" altLang="en-US">
                      <a:noFill/>
                    </a:rPr>
                    <a:t> </a:t>
                  </a:r>
                </a:p>
              </p:txBody>
            </p:sp>
          </mc:Fallback>
        </mc:AlternateContent>
        <p:sp>
          <p:nvSpPr>
            <p:cNvPr id="104" name="正方形/長方形 103"/>
            <p:cNvSpPr/>
            <p:nvPr/>
          </p:nvSpPr>
          <p:spPr>
            <a:xfrm>
              <a:off x="3528443" y="24956171"/>
              <a:ext cx="10873208"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1" name="直線コネクタ 90"/>
          <p:cNvCxnSpPr/>
          <p:nvPr/>
        </p:nvCxnSpPr>
        <p:spPr>
          <a:xfrm flipH="1">
            <a:off x="7056835" y="27982227"/>
            <a:ext cx="125670" cy="415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1159838830"/>
              </p:ext>
            </p:extLst>
          </p:nvPr>
        </p:nvGraphicFramePr>
        <p:xfrm>
          <a:off x="7200851" y="37052667"/>
          <a:ext cx="7488832" cy="1321238"/>
        </p:xfrm>
        <a:graphic>
          <a:graphicData uri="http://schemas.openxmlformats.org/drawingml/2006/table">
            <a:tbl>
              <a:tblPr firstRow="1" bandRow="1">
                <a:tableStyleId>{B301B821-A1FF-4177-AEE7-76D212191A09}</a:tableStyleId>
              </a:tblPr>
              <a:tblGrid>
                <a:gridCol w="3744416"/>
                <a:gridCol w="3744416"/>
              </a:tblGrid>
              <a:tr h="660619">
                <a:tc>
                  <a:txBody>
                    <a:bodyPr/>
                    <a:lstStyle/>
                    <a:p>
                      <a:pPr algn="ctr"/>
                      <a:r>
                        <a:rPr kumimoji="1" lang="ja-JP" altLang="en-US" sz="3200" dirty="0" smtClean="0">
                          <a:solidFill>
                            <a:schemeClr val="tx1"/>
                          </a:solidFill>
                        </a:rPr>
                        <a:t>観測日時</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ja-JP" altLang="en-US" sz="3200" dirty="0" smtClean="0">
                          <a:solidFill>
                            <a:schemeClr val="tx1"/>
                          </a:solidFill>
                        </a:rPr>
                        <a:t>観測時間 </a:t>
                      </a:r>
                      <a:r>
                        <a:rPr kumimoji="1" lang="en-US" altLang="ja-JP" sz="3200" dirty="0" smtClean="0">
                          <a:solidFill>
                            <a:schemeClr val="tx1"/>
                          </a:solidFill>
                        </a:rPr>
                        <a:t>(</a:t>
                      </a:r>
                      <a:r>
                        <a:rPr kumimoji="1" lang="ja-JP" altLang="en-US" sz="3200" dirty="0" smtClean="0">
                          <a:solidFill>
                            <a:schemeClr val="tx1"/>
                          </a:solidFill>
                        </a:rPr>
                        <a:t>秒</a:t>
                      </a:r>
                      <a:r>
                        <a:rPr kumimoji="1" lang="en-US" altLang="ja-JP" sz="3200" dirty="0" smtClean="0">
                          <a:solidFill>
                            <a:schemeClr val="tx1"/>
                          </a:solidFill>
                        </a:rPr>
                        <a:t>)</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660619">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2000</a:t>
                      </a:r>
                      <a:r>
                        <a:rPr kumimoji="1" lang="ja-JP" altLang="en-US" sz="3200" dirty="0" smtClean="0">
                          <a:solidFill>
                            <a:schemeClr val="tx1"/>
                          </a:solidFill>
                        </a:rPr>
                        <a:t>年</a:t>
                      </a:r>
                      <a:r>
                        <a:rPr kumimoji="1" lang="en-US" altLang="ja-JP" sz="3200" dirty="0" smtClean="0">
                          <a:solidFill>
                            <a:schemeClr val="tx1"/>
                          </a:solidFill>
                        </a:rPr>
                        <a:t>2</a:t>
                      </a:r>
                      <a:r>
                        <a:rPr kumimoji="1" lang="ja-JP" altLang="en-US" sz="3200" dirty="0" smtClean="0">
                          <a:solidFill>
                            <a:schemeClr val="tx1"/>
                          </a:solidFill>
                        </a:rPr>
                        <a:t>月</a:t>
                      </a:r>
                      <a:r>
                        <a:rPr kumimoji="1" lang="en-US" altLang="ja-JP" sz="3200" dirty="0" smtClean="0">
                          <a:solidFill>
                            <a:schemeClr val="tx1"/>
                          </a:solidFill>
                        </a:rPr>
                        <a:t>7</a:t>
                      </a:r>
                      <a:r>
                        <a:rPr kumimoji="1" lang="ja-JP" altLang="en-US" sz="3200" dirty="0" smtClean="0">
                          <a:solidFill>
                            <a:schemeClr val="tx1"/>
                          </a:solidFill>
                        </a:rPr>
                        <a:t>日～</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5994</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bl>
          </a:graphicData>
        </a:graphic>
      </p:graphicFrame>
      <p:graphicFrame>
        <p:nvGraphicFramePr>
          <p:cNvPr id="81" name="表 80"/>
          <p:cNvGraphicFramePr>
            <a:graphicFrameLocks noGrp="1"/>
          </p:cNvGraphicFramePr>
          <p:nvPr>
            <p:extLst>
              <p:ext uri="{D42A27DB-BD31-4B8C-83A1-F6EECF244321}">
                <p14:modId xmlns:p14="http://schemas.microsoft.com/office/powerpoint/2010/main" val="1276563171"/>
              </p:ext>
            </p:extLst>
          </p:nvPr>
        </p:nvGraphicFramePr>
        <p:xfrm>
          <a:off x="7186791" y="39428931"/>
          <a:ext cx="7502892" cy="2659884"/>
        </p:xfrm>
        <a:graphic>
          <a:graphicData uri="http://schemas.openxmlformats.org/drawingml/2006/table">
            <a:tbl>
              <a:tblPr firstRow="1" bandRow="1">
                <a:tableStyleId>{72833802-FEF1-4C79-8D5D-14CF1EAF98D9}</a:tableStyleId>
              </a:tblPr>
              <a:tblGrid>
                <a:gridCol w="3751446"/>
                <a:gridCol w="3751446"/>
              </a:tblGrid>
              <a:tr h="664971">
                <a:tc>
                  <a:txBody>
                    <a:bodyPr/>
                    <a:lstStyle/>
                    <a:p>
                      <a:pPr algn="ctr"/>
                      <a:r>
                        <a:rPr kumimoji="1" lang="ja-JP" altLang="en-US" sz="3200" dirty="0" smtClean="0">
                          <a:solidFill>
                            <a:schemeClr val="tx1"/>
                          </a:solidFill>
                        </a:rPr>
                        <a:t>観測日時</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ja-JP" altLang="en-US" sz="3200" dirty="0" smtClean="0">
                          <a:solidFill>
                            <a:schemeClr val="tx1"/>
                          </a:solidFill>
                        </a:rPr>
                        <a:t>観測時間</a:t>
                      </a:r>
                      <a:r>
                        <a:rPr kumimoji="1" lang="ja-JP" altLang="en-US" sz="3200" baseline="0" dirty="0" smtClean="0">
                          <a:solidFill>
                            <a:schemeClr val="tx1"/>
                          </a:solidFill>
                        </a:rPr>
                        <a:t> </a:t>
                      </a:r>
                      <a:r>
                        <a:rPr kumimoji="1" lang="en-US" altLang="ja-JP" sz="3200" dirty="0" smtClean="0">
                          <a:solidFill>
                            <a:schemeClr val="tx1"/>
                          </a:solidFill>
                        </a:rPr>
                        <a:t>(</a:t>
                      </a:r>
                      <a:r>
                        <a:rPr kumimoji="1" lang="ja-JP" altLang="en-US" sz="3200" dirty="0" smtClean="0">
                          <a:solidFill>
                            <a:schemeClr val="tx1"/>
                          </a:solidFill>
                        </a:rPr>
                        <a:t>秒</a:t>
                      </a:r>
                      <a:r>
                        <a:rPr kumimoji="1" lang="en-US" altLang="ja-JP" sz="3200" dirty="0" smtClean="0">
                          <a:solidFill>
                            <a:schemeClr val="tx1"/>
                          </a:solidFill>
                        </a:rPr>
                        <a:t>)</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664971">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2007</a:t>
                      </a:r>
                      <a:r>
                        <a:rPr kumimoji="1" lang="ja-JP" altLang="en-US" sz="3200" dirty="0" smtClean="0">
                          <a:solidFill>
                            <a:schemeClr val="tx1"/>
                          </a:solidFill>
                        </a:rPr>
                        <a:t>年</a:t>
                      </a:r>
                      <a:r>
                        <a:rPr kumimoji="1" lang="en-US" altLang="ja-JP" sz="3200" dirty="0" smtClean="0">
                          <a:solidFill>
                            <a:schemeClr val="tx1"/>
                          </a:solidFill>
                        </a:rPr>
                        <a:t>11</a:t>
                      </a:r>
                      <a:r>
                        <a:rPr kumimoji="1" lang="ja-JP" altLang="en-US" sz="3200" dirty="0" smtClean="0">
                          <a:solidFill>
                            <a:schemeClr val="tx1"/>
                          </a:solidFill>
                        </a:rPr>
                        <a:t>月</a:t>
                      </a:r>
                      <a:r>
                        <a:rPr kumimoji="1" lang="en-US" altLang="ja-JP" sz="3200" dirty="0" smtClean="0">
                          <a:solidFill>
                            <a:schemeClr val="tx1"/>
                          </a:solidFill>
                        </a:rPr>
                        <a:t>2</a:t>
                      </a:r>
                      <a:r>
                        <a:rPr kumimoji="1" lang="ja-JP" altLang="en-US" sz="3200" dirty="0" smtClean="0">
                          <a:solidFill>
                            <a:schemeClr val="tx1"/>
                          </a:solidFill>
                        </a:rPr>
                        <a:t>日～</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37300</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664971">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2007</a:t>
                      </a:r>
                      <a:r>
                        <a:rPr kumimoji="1" lang="ja-JP" altLang="en-US" sz="3200" dirty="0" smtClean="0">
                          <a:solidFill>
                            <a:schemeClr val="tx1"/>
                          </a:solidFill>
                        </a:rPr>
                        <a:t>年</a:t>
                      </a:r>
                      <a:r>
                        <a:rPr kumimoji="1" lang="en-US" altLang="ja-JP" sz="3200" dirty="0" smtClean="0">
                          <a:solidFill>
                            <a:schemeClr val="tx1"/>
                          </a:solidFill>
                        </a:rPr>
                        <a:t>11</a:t>
                      </a:r>
                      <a:r>
                        <a:rPr kumimoji="1" lang="ja-JP" altLang="en-US" sz="3200" dirty="0" smtClean="0">
                          <a:solidFill>
                            <a:schemeClr val="tx1"/>
                          </a:solidFill>
                        </a:rPr>
                        <a:t>月</a:t>
                      </a:r>
                      <a:r>
                        <a:rPr kumimoji="1" lang="en-US" altLang="ja-JP" sz="3200" dirty="0" smtClean="0">
                          <a:solidFill>
                            <a:schemeClr val="tx1"/>
                          </a:solidFill>
                        </a:rPr>
                        <a:t>8</a:t>
                      </a:r>
                      <a:r>
                        <a:rPr kumimoji="1" lang="ja-JP" altLang="en-US" sz="3200" dirty="0" smtClean="0">
                          <a:solidFill>
                            <a:schemeClr val="tx1"/>
                          </a:solidFill>
                        </a:rPr>
                        <a:t>日～</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31925</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664971">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2012</a:t>
                      </a:r>
                      <a:r>
                        <a:rPr kumimoji="1" lang="ja-JP" altLang="en-US" sz="3200" dirty="0" smtClean="0">
                          <a:solidFill>
                            <a:schemeClr val="tx1"/>
                          </a:solidFill>
                        </a:rPr>
                        <a:t>年</a:t>
                      </a:r>
                      <a:r>
                        <a:rPr kumimoji="1" lang="en-US" altLang="ja-JP" sz="3200" dirty="0" smtClean="0">
                          <a:solidFill>
                            <a:schemeClr val="tx1"/>
                          </a:solidFill>
                        </a:rPr>
                        <a:t>10</a:t>
                      </a:r>
                      <a:r>
                        <a:rPr kumimoji="1" lang="ja-JP" altLang="en-US" sz="3200" dirty="0" smtClean="0">
                          <a:solidFill>
                            <a:schemeClr val="tx1"/>
                          </a:solidFill>
                        </a:rPr>
                        <a:t>月</a:t>
                      </a:r>
                      <a:r>
                        <a:rPr kumimoji="1" lang="en-US" altLang="ja-JP" sz="3200" dirty="0" smtClean="0">
                          <a:solidFill>
                            <a:schemeClr val="tx1"/>
                          </a:solidFill>
                        </a:rPr>
                        <a:t>21</a:t>
                      </a:r>
                      <a:r>
                        <a:rPr kumimoji="1" lang="ja-JP" altLang="en-US" sz="3200" dirty="0" smtClean="0">
                          <a:solidFill>
                            <a:schemeClr val="tx1"/>
                          </a:solidFill>
                        </a:rPr>
                        <a:t>日～</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119301</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bl>
          </a:graphicData>
        </a:graphic>
      </p:graphicFrame>
      <p:sp>
        <p:nvSpPr>
          <p:cNvPr id="83" name="片側の 2 つの角を切り取った四角形 82"/>
          <p:cNvSpPr/>
          <p:nvPr/>
        </p:nvSpPr>
        <p:spPr>
          <a:xfrm rot="16200000">
            <a:off x="20282659" y="2292040"/>
            <a:ext cx="4071904" cy="14969823"/>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角丸四角形 84"/>
          <p:cNvSpPr/>
          <p:nvPr/>
        </p:nvSpPr>
        <p:spPr>
          <a:xfrm>
            <a:off x="15121731" y="7036562"/>
            <a:ext cx="4709340" cy="942559"/>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smtClean="0">
                <a:solidFill>
                  <a:srgbClr val="FF0000"/>
                </a:solidFill>
              </a:rPr>
              <a:t>スペクトル解析</a:t>
            </a:r>
            <a:endParaRPr lang="ja-JP" altLang="en-US" sz="5400" b="1" dirty="0">
              <a:solidFill>
                <a:srgbClr val="FF0000"/>
              </a:solidFill>
            </a:endParaRPr>
          </a:p>
        </p:txBody>
      </p:sp>
      <p:sp>
        <p:nvSpPr>
          <p:cNvPr id="92" name="テキスト ボックス 91"/>
          <p:cNvSpPr txBox="1"/>
          <p:nvPr/>
        </p:nvSpPr>
        <p:spPr>
          <a:xfrm>
            <a:off x="24311163" y="9469191"/>
            <a:ext cx="6796344" cy="1754326"/>
          </a:xfrm>
          <a:prstGeom prst="rect">
            <a:avLst/>
          </a:prstGeom>
          <a:noFill/>
        </p:spPr>
        <p:txBody>
          <a:bodyPr wrap="square" rtlCol="0">
            <a:spAutoFit/>
          </a:bodyPr>
          <a:lstStyle/>
          <a:p>
            <a:r>
              <a:rPr kumimoji="1" lang="ja-JP" altLang="en-US" sz="3600" b="1" dirty="0" smtClean="0"/>
              <a:t>標準的な</a:t>
            </a:r>
            <a:r>
              <a:rPr kumimoji="1" lang="ja-JP" altLang="en-US" sz="3600" b="1" dirty="0" smtClean="0"/>
              <a:t>ブラックホールは</a:t>
            </a:r>
            <a:endParaRPr kumimoji="1" lang="en-US" altLang="ja-JP" sz="3600" b="1" dirty="0" smtClean="0"/>
          </a:p>
          <a:p>
            <a:r>
              <a:rPr lang="ja-JP" altLang="en-US" sz="3600" dirty="0" smtClean="0"/>
              <a:t>二つ</a:t>
            </a:r>
            <a:r>
              <a:rPr lang="ja-JP" altLang="en-US" sz="3600" dirty="0" smtClean="0"/>
              <a:t>の放射の足し合わせで</a:t>
            </a:r>
            <a:endParaRPr lang="en-US" altLang="ja-JP" sz="3600" dirty="0" smtClean="0"/>
          </a:p>
          <a:p>
            <a:r>
              <a:rPr lang="ja-JP" altLang="en-US" sz="3600" dirty="0" smtClean="0"/>
              <a:t>再現できる</a:t>
            </a:r>
            <a:endParaRPr lang="ja-JP" altLang="en-US" sz="3600" dirty="0"/>
          </a:p>
        </p:txBody>
      </p:sp>
      <p:sp>
        <p:nvSpPr>
          <p:cNvPr id="112" name="片側の 2 つの角を切り取った四角形 111"/>
          <p:cNvSpPr/>
          <p:nvPr/>
        </p:nvSpPr>
        <p:spPr>
          <a:xfrm rot="16200000" flipH="1">
            <a:off x="19764837" y="9121598"/>
            <a:ext cx="5502178" cy="14605505"/>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graphicFrame>
            <p:nvGraphicFramePr>
              <p:cNvPr id="64" name="表 63"/>
              <p:cNvGraphicFramePr>
                <a:graphicFrameLocks noGrp="1"/>
              </p:cNvGraphicFramePr>
              <p:nvPr>
                <p:extLst>
                  <p:ext uri="{D42A27DB-BD31-4B8C-83A1-F6EECF244321}">
                    <p14:modId xmlns:p14="http://schemas.microsoft.com/office/powerpoint/2010/main" val="876233561"/>
                  </p:ext>
                </p:extLst>
              </p:nvPr>
            </p:nvGraphicFramePr>
            <p:xfrm>
              <a:off x="15525991" y="15488048"/>
              <a:ext cx="6383925" cy="3545016"/>
            </p:xfrm>
            <a:graphic>
              <a:graphicData uri="http://schemas.openxmlformats.org/drawingml/2006/table">
                <a:tbl>
                  <a:tblPr firstRow="1" bandRow="1">
                    <a:tableStyleId>{5940675A-B579-460E-94D1-54222C63F5DA}</a:tableStyleId>
                  </a:tblPr>
                  <a:tblGrid>
                    <a:gridCol w="2896684"/>
                    <a:gridCol w="3487241"/>
                  </a:tblGrid>
                  <a:tr h="744792">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a:t>
                          </a: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Cambria Math"/>
                            </a:rPr>
                            <a:t>0.3~10 </a:t>
                          </a:r>
                          <a:r>
                            <a:rPr kumimoji="1" lang="en-US" altLang="ja-JP" sz="2400" b="0" i="0" dirty="0" err="1" smtClean="0">
                              <a:latin typeface="Cambria Math"/>
                            </a:rPr>
                            <a:t>keV</a:t>
                          </a:r>
                          <a:endParaRPr kumimoji="1" lang="en-US" altLang="ja-JP" sz="2400" b="0" i="0" dirty="0" smtClean="0">
                            <a:latin typeface="Cambria Math"/>
                          </a:endParaRPr>
                        </a:p>
                      </a:txBody>
                      <a:tcPr anchor="ctr"/>
                    </a:tc>
                    <a:tc>
                      <a:txBody>
                        <a:bodyPr/>
                        <a:lstStyle/>
                        <a:p>
                          <a:pPr algn="ctr"/>
                          <a:r>
                            <a:rPr kumimoji="1" lang="en-US" altLang="ja-JP" sz="4000" dirty="0" smtClean="0"/>
                            <a:t>1.28</a:t>
                          </a:r>
                          <a14:m>
                            <m:oMath xmlns:m="http://schemas.openxmlformats.org/officeDocument/2006/math">
                              <m:r>
                                <a:rPr kumimoji="1" lang="en-US" altLang="ja-JP" sz="4000" dirty="0" smtClean="0">
                                  <a:latin typeface="Cambria Math"/>
                                </a:rPr>
                                <m:t>×</m:t>
                              </m:r>
                              <m:sSup>
                                <m:sSupPr>
                                  <m:ctrlPr>
                                    <a:rPr kumimoji="1" lang="en-US" altLang="ja-JP" sz="4000" i="1" dirty="0" smtClean="0">
                                      <a:latin typeface="Cambria Math"/>
                                    </a:rPr>
                                  </m:ctrlPr>
                                </m:sSupPr>
                                <m:e>
                                  <m:r>
                                    <a:rPr kumimoji="1" lang="en-US" altLang="ja-JP" sz="4000" b="0" i="1" dirty="0" smtClean="0">
                                      <a:latin typeface="Cambria Math"/>
                                    </a:rPr>
                                    <m:t>10</m:t>
                                  </m:r>
                                </m:e>
                                <m:sup>
                                  <m:r>
                                    <a:rPr kumimoji="1" lang="en-US" altLang="ja-JP" sz="4000" b="0" i="1" dirty="0" smtClean="0">
                                      <a:latin typeface="Cambria Math"/>
                                    </a:rPr>
                                    <m:t>38</m:t>
                                  </m:r>
                                </m:sup>
                              </m:sSup>
                            </m:oMath>
                          </a14:m>
                          <a:r>
                            <a:rPr kumimoji="1" lang="en-US" altLang="ja-JP" sz="4000" dirty="0" smtClean="0"/>
                            <a:t> [erg/s]</a:t>
                          </a:r>
                          <a:endParaRPr kumimoji="1" lang="ja-JP" altLang="en-US" sz="4000" b="0" dirty="0"/>
                        </a:p>
                      </a:txBody>
                      <a:tcPr anchor="ctr"/>
                    </a:tc>
                  </a:tr>
                  <a:tr h="744792">
                    <a:tc>
                      <a:txBody>
                        <a:bodyPr/>
                        <a:lstStyle/>
                        <a:p>
                          <a:pPr algn="ctr"/>
                          <a:r>
                            <a:rPr kumimoji="1" lang="ja-JP" altLang="en-US" sz="4000" dirty="0" smtClean="0"/>
                            <a:t>円盤の温度</a:t>
                          </a:r>
                          <a:endParaRPr kumimoji="1" lang="ja-JP" altLang="en-US" sz="4000" b="0" dirty="0"/>
                        </a:p>
                      </a:txBody>
                      <a:tcPr anchor="ctr"/>
                    </a:tc>
                    <a:tc>
                      <a:txBody>
                        <a:bodyPr/>
                        <a:lstStyle/>
                        <a:p>
                          <a:pPr algn="ctr"/>
                          <a:r>
                            <a:rPr kumimoji="1" lang="ja-JP" altLang="en-US" sz="4000" dirty="0" smtClean="0"/>
                            <a:t>約</a:t>
                          </a:r>
                          <a:r>
                            <a:rPr kumimoji="1" lang="en-US" altLang="ja-JP" sz="4000" dirty="0" smtClean="0"/>
                            <a:t>800</a:t>
                          </a:r>
                          <a:r>
                            <a:rPr kumimoji="1" lang="ja-JP" altLang="en-US" sz="4000" dirty="0" smtClean="0"/>
                            <a:t>万</a:t>
                          </a:r>
                          <a:r>
                            <a:rPr kumimoji="1" lang="ja-JP" altLang="en-US" sz="4000" baseline="0" dirty="0" smtClean="0"/>
                            <a:t> </a:t>
                          </a:r>
                          <a:r>
                            <a:rPr kumimoji="1" lang="en-US" altLang="ja-JP" sz="4000" baseline="0" dirty="0" smtClean="0"/>
                            <a:t>[K]</a:t>
                          </a:r>
                          <a:endParaRPr kumimoji="1" lang="ja-JP" altLang="en-US" sz="4000" b="0" dirty="0"/>
                        </a:p>
                      </a:txBody>
                      <a:tcPr anchor="ctr"/>
                    </a:tc>
                  </a:tr>
                  <a:tr h="744792">
                    <a:tc>
                      <a:txBody>
                        <a:bodyPr/>
                        <a:lstStyle/>
                        <a:p>
                          <a:pPr algn="ctr"/>
                          <a:r>
                            <a:rPr kumimoji="1" lang="ja-JP" altLang="en-US" sz="4000" dirty="0" smtClean="0"/>
                            <a:t>内縁半径</a:t>
                          </a:r>
                          <a:endParaRPr kumimoji="1" lang="ja-JP" altLang="en-US" sz="4000" b="0" dirty="0"/>
                        </a:p>
                      </a:txBody>
                      <a:tcPr anchor="ctr"/>
                    </a:tc>
                    <a:tc>
                      <a:txBody>
                        <a:bodyPr/>
                        <a:lstStyle/>
                        <a:p>
                          <a:pPr algn="ctr"/>
                          <a:r>
                            <a:rPr kumimoji="1" lang="en-US" altLang="ja-JP" sz="4000" dirty="0" smtClean="0"/>
                            <a:t>39.9 [km]</a:t>
                          </a:r>
                          <a:endParaRPr kumimoji="1" lang="ja-JP" altLang="en-US" sz="4000" b="0" dirty="0"/>
                        </a:p>
                      </a:txBody>
                      <a:tcPr anchor="ctr"/>
                    </a:tc>
                  </a:tr>
                  <a:tr h="744792">
                    <a:tc>
                      <a:txBody>
                        <a:bodyPr/>
                        <a:lstStyle/>
                        <a:p>
                          <a:pPr algn="ctr"/>
                          <a:r>
                            <a:rPr kumimoji="1" lang="ja-JP" altLang="en-US" sz="4000" dirty="0" smtClean="0"/>
                            <a:t>質量</a:t>
                          </a:r>
                          <a:endParaRPr kumimoji="1" lang="ja-JP" altLang="en-US" sz="4000" b="0" dirty="0"/>
                        </a:p>
                      </a:txBody>
                      <a:tcPr anchor="ctr"/>
                    </a:tc>
                    <a:tc>
                      <a:txBody>
                        <a:bodyPr/>
                        <a:lstStyle/>
                        <a:p>
                          <a:pPr algn="ctr"/>
                          <a:r>
                            <a:rPr kumimoji="1" lang="en-US" altLang="ja-JP" sz="4000" dirty="0" smtClean="0">
                              <a:solidFill>
                                <a:srgbClr val="FF0000"/>
                              </a:solidFill>
                            </a:rPr>
                            <a:t>4.43</a:t>
                          </a:r>
                          <a:r>
                            <a:rPr kumimoji="1" lang="ja-JP" altLang="en-US" sz="4000" baseline="0" dirty="0" smtClean="0">
                              <a:solidFill>
                                <a:srgbClr val="FF0000"/>
                              </a:solidFill>
                            </a:rPr>
                            <a:t> </a:t>
                          </a:r>
                          <a14:m>
                            <m:oMath xmlns:m="http://schemas.openxmlformats.org/officeDocument/2006/math">
                              <m:sSub>
                                <m:sSubPr>
                                  <m:ctrlPr>
                                    <a:rPr kumimoji="1" lang="en-US" altLang="ja-JP" sz="4000" i="1" baseline="0" smtClean="0">
                                      <a:solidFill>
                                        <a:srgbClr val="FF0000"/>
                                      </a:solidFill>
                                      <a:latin typeface="Cambria Math"/>
                                    </a:rPr>
                                  </m:ctrlPr>
                                </m:sSubPr>
                                <m:e>
                                  <m:r>
                                    <a:rPr kumimoji="1" lang="en-US" altLang="ja-JP" sz="4000" baseline="0" smtClean="0">
                                      <a:solidFill>
                                        <a:srgbClr val="FF0000"/>
                                      </a:solidFill>
                                      <a:latin typeface="Cambria Math"/>
                                    </a:rPr>
                                    <m:t>𝑀</m:t>
                                  </m:r>
                                </m:e>
                                <m:sub>
                                  <m:r>
                                    <a:rPr kumimoji="1" lang="ja-JP" altLang="en-US" sz="4000" baseline="0" smtClean="0">
                                      <a:solidFill>
                                        <a:srgbClr val="FF0000"/>
                                      </a:solidFill>
                                      <a:latin typeface="Cambria Math"/>
                                    </a:rPr>
                                    <m:t>☉</m:t>
                                  </m:r>
                                </m:sub>
                              </m:sSub>
                            </m:oMath>
                          </a14:m>
                          <a:endParaRPr kumimoji="1" lang="en-US" altLang="ja-JP" sz="4000" b="0" baseline="0" dirty="0" smtClean="0"/>
                        </a:p>
                      </a:txBody>
                      <a:tcPr anchor="ctr"/>
                    </a:tc>
                  </a:tr>
                </a:tbl>
              </a:graphicData>
            </a:graphic>
          </p:graphicFrame>
        </mc:Choice>
        <mc:Fallback xmlns="">
          <p:graphicFrame>
            <p:nvGraphicFramePr>
              <p:cNvPr id="64" name="表 63"/>
              <p:cNvGraphicFramePr>
                <a:graphicFrameLocks noGrp="1"/>
              </p:cNvGraphicFramePr>
              <p:nvPr>
                <p:extLst>
                  <p:ext uri="{D42A27DB-BD31-4B8C-83A1-F6EECF244321}">
                    <p14:modId xmlns:p14="http://schemas.microsoft.com/office/powerpoint/2010/main" val="876233561"/>
                  </p:ext>
                </p:extLst>
              </p:nvPr>
            </p:nvGraphicFramePr>
            <p:xfrm>
              <a:off x="15525991" y="15488048"/>
              <a:ext cx="6383925" cy="3545016"/>
            </p:xfrm>
            <a:graphic>
              <a:graphicData uri="http://schemas.openxmlformats.org/drawingml/2006/table">
                <a:tbl>
                  <a:tblPr firstRow="1" bandRow="1">
                    <a:tableStyleId>{5940675A-B579-460E-94D1-54222C63F5DA}</a:tableStyleId>
                  </a:tblPr>
                  <a:tblGrid>
                    <a:gridCol w="2896684"/>
                    <a:gridCol w="3487241"/>
                  </a:tblGrid>
                  <a:tr h="1310640">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a:t>
                          </a: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Cambria Math"/>
                            </a:rPr>
                            <a:t>0.3~10 </a:t>
                          </a:r>
                          <a:r>
                            <a:rPr kumimoji="1" lang="en-US" altLang="ja-JP" sz="2400" b="0" i="0" dirty="0" err="1" smtClean="0">
                              <a:latin typeface="Cambria Math"/>
                            </a:rPr>
                            <a:t>keV</a:t>
                          </a:r>
                          <a:endParaRPr kumimoji="1" lang="en-US" altLang="ja-JP" sz="2400" b="0" i="0" dirty="0" smtClean="0">
                            <a:latin typeface="Cambria Math"/>
                          </a:endParaRPr>
                        </a:p>
                      </a:txBody>
                      <a:tcPr anchor="ctr"/>
                    </a:tc>
                    <a:tc>
                      <a:txBody>
                        <a:bodyPr/>
                        <a:lstStyle/>
                        <a:p>
                          <a:endParaRPr lang="ja-JP"/>
                        </a:p>
                      </a:txBody>
                      <a:tcPr anchor="ctr">
                        <a:blipFill rotWithShape="1">
                          <a:blip r:embed="rId7"/>
                          <a:stretch>
                            <a:fillRect l="-83217" t="-7907" r="-175" b="-187442"/>
                          </a:stretch>
                        </a:blipFill>
                      </a:tcPr>
                    </a:tc>
                  </a:tr>
                  <a:tr h="744792">
                    <a:tc>
                      <a:txBody>
                        <a:bodyPr/>
                        <a:lstStyle/>
                        <a:p>
                          <a:pPr algn="ctr"/>
                          <a:r>
                            <a:rPr kumimoji="1" lang="ja-JP" altLang="en-US" sz="4000" dirty="0" smtClean="0"/>
                            <a:t>円盤の温度</a:t>
                          </a:r>
                          <a:endParaRPr kumimoji="1" lang="ja-JP" altLang="en-US" sz="4000" b="0" dirty="0"/>
                        </a:p>
                      </a:txBody>
                      <a:tcPr anchor="ctr"/>
                    </a:tc>
                    <a:tc>
                      <a:txBody>
                        <a:bodyPr/>
                        <a:lstStyle/>
                        <a:p>
                          <a:pPr algn="ctr"/>
                          <a:r>
                            <a:rPr kumimoji="1" lang="ja-JP" altLang="en-US" sz="4000" dirty="0" smtClean="0"/>
                            <a:t>約</a:t>
                          </a:r>
                          <a:r>
                            <a:rPr kumimoji="1" lang="en-US" altLang="ja-JP" sz="4000" dirty="0" smtClean="0"/>
                            <a:t>800</a:t>
                          </a:r>
                          <a:r>
                            <a:rPr kumimoji="1" lang="ja-JP" altLang="en-US" sz="4000" dirty="0" smtClean="0"/>
                            <a:t>万</a:t>
                          </a:r>
                          <a:r>
                            <a:rPr kumimoji="1" lang="ja-JP" altLang="en-US" sz="4000" baseline="0" dirty="0" smtClean="0"/>
                            <a:t> </a:t>
                          </a:r>
                          <a:r>
                            <a:rPr kumimoji="1" lang="en-US" altLang="ja-JP" sz="4000" baseline="0" dirty="0" smtClean="0"/>
                            <a:t>[K]</a:t>
                          </a:r>
                          <a:endParaRPr kumimoji="1" lang="ja-JP" altLang="en-US" sz="4000" b="0" dirty="0"/>
                        </a:p>
                      </a:txBody>
                      <a:tcPr anchor="ctr"/>
                    </a:tc>
                  </a:tr>
                  <a:tr h="744792">
                    <a:tc>
                      <a:txBody>
                        <a:bodyPr/>
                        <a:lstStyle/>
                        <a:p>
                          <a:pPr algn="ctr"/>
                          <a:r>
                            <a:rPr kumimoji="1" lang="ja-JP" altLang="en-US" sz="4000" dirty="0" smtClean="0"/>
                            <a:t>内縁半径</a:t>
                          </a:r>
                          <a:endParaRPr kumimoji="1" lang="ja-JP" altLang="en-US" sz="4000" b="0" dirty="0"/>
                        </a:p>
                      </a:txBody>
                      <a:tcPr anchor="ctr"/>
                    </a:tc>
                    <a:tc>
                      <a:txBody>
                        <a:bodyPr/>
                        <a:lstStyle/>
                        <a:p>
                          <a:pPr algn="ctr"/>
                          <a:r>
                            <a:rPr kumimoji="1" lang="en-US" altLang="ja-JP" sz="4000" dirty="0" smtClean="0"/>
                            <a:t>39.9 [km]</a:t>
                          </a:r>
                          <a:endParaRPr kumimoji="1" lang="ja-JP" altLang="en-US" sz="4000" b="0" dirty="0"/>
                        </a:p>
                      </a:txBody>
                      <a:tcPr anchor="ctr"/>
                    </a:tc>
                  </a:tr>
                  <a:tr h="744792">
                    <a:tc>
                      <a:txBody>
                        <a:bodyPr/>
                        <a:lstStyle/>
                        <a:p>
                          <a:pPr algn="ctr"/>
                          <a:r>
                            <a:rPr kumimoji="1" lang="ja-JP" altLang="en-US" sz="4000" dirty="0" smtClean="0"/>
                            <a:t>質量</a:t>
                          </a:r>
                          <a:endParaRPr kumimoji="1" lang="ja-JP" altLang="en-US" sz="4000" b="0" dirty="0"/>
                        </a:p>
                      </a:txBody>
                      <a:tcPr anchor="ctr"/>
                    </a:tc>
                    <a:tc>
                      <a:txBody>
                        <a:bodyPr/>
                        <a:lstStyle/>
                        <a:p>
                          <a:endParaRPr lang="ja-JP"/>
                        </a:p>
                      </a:txBody>
                      <a:tcPr anchor="ctr">
                        <a:blipFill rotWithShape="1">
                          <a:blip r:embed="rId7"/>
                          <a:stretch>
                            <a:fillRect l="-83217" t="-390164" r="-175" b="-30328"/>
                          </a:stretch>
                        </a:blipFill>
                      </a:tcPr>
                    </a:tc>
                  </a:tr>
                </a:tbl>
              </a:graphicData>
            </a:graphic>
          </p:graphicFrame>
        </mc:Fallback>
      </mc:AlternateContent>
      <p:sp>
        <p:nvSpPr>
          <p:cNvPr id="111" name="角丸四角形 110"/>
          <p:cNvSpPr/>
          <p:nvPr/>
        </p:nvSpPr>
        <p:spPr>
          <a:xfrm>
            <a:off x="15377597" y="13126768"/>
            <a:ext cx="3991543" cy="942559"/>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600" b="1" dirty="0">
                <a:solidFill>
                  <a:srgbClr val="FF0000"/>
                </a:solidFill>
              </a:rPr>
              <a:t>LMC X-3</a:t>
            </a:r>
            <a:endParaRPr lang="ja-JP" altLang="en-US" sz="6600" b="1" dirty="0">
              <a:solidFill>
                <a:srgbClr val="FF0000"/>
              </a:solidFill>
            </a:endParaRPr>
          </a:p>
        </p:txBody>
      </p:sp>
      <p:sp>
        <p:nvSpPr>
          <p:cNvPr id="23" name="テキスト ボックス 22"/>
          <p:cNvSpPr txBox="1"/>
          <p:nvPr/>
        </p:nvSpPr>
        <p:spPr>
          <a:xfrm>
            <a:off x="25106318" y="18605496"/>
            <a:ext cx="3085717" cy="584775"/>
          </a:xfrm>
          <a:prstGeom prst="rect">
            <a:avLst/>
          </a:prstGeom>
          <a:noFill/>
        </p:spPr>
        <p:txBody>
          <a:bodyPr wrap="none" rtlCol="0">
            <a:spAutoFit/>
          </a:bodyPr>
          <a:lstStyle/>
          <a:p>
            <a:r>
              <a:rPr kumimoji="1" lang="ja-JP" altLang="en-US" sz="3200" dirty="0" smtClean="0"/>
              <a:t>エネルギー</a:t>
            </a:r>
            <a:r>
              <a:rPr lang="en-US" altLang="ja-JP" sz="3200" dirty="0"/>
              <a:t> </a:t>
            </a:r>
            <a:r>
              <a:rPr lang="en-US" altLang="ja-JP" sz="3200" dirty="0" smtClean="0"/>
              <a:t>(</a:t>
            </a:r>
            <a:r>
              <a:rPr lang="en-US" altLang="ja-JP" sz="3200" dirty="0" err="1" smtClean="0"/>
              <a:t>keV</a:t>
            </a:r>
            <a:r>
              <a:rPr lang="en-US" altLang="ja-JP" sz="3200" dirty="0" smtClean="0"/>
              <a:t>)</a:t>
            </a:r>
            <a:endParaRPr kumimoji="1" lang="ja-JP" altLang="en-US" sz="3200" dirty="0"/>
          </a:p>
        </p:txBody>
      </p:sp>
      <p:sp>
        <p:nvSpPr>
          <p:cNvPr id="24" name="テキスト ボックス 23"/>
          <p:cNvSpPr txBox="1"/>
          <p:nvPr/>
        </p:nvSpPr>
        <p:spPr>
          <a:xfrm>
            <a:off x="24791518" y="18188279"/>
            <a:ext cx="4371773" cy="646331"/>
          </a:xfrm>
          <a:prstGeom prst="rect">
            <a:avLst/>
          </a:prstGeom>
          <a:noFill/>
        </p:spPr>
        <p:txBody>
          <a:bodyPr wrap="square" rtlCol="0">
            <a:spAutoFit/>
          </a:bodyPr>
          <a:lstStyle/>
          <a:p>
            <a:r>
              <a:rPr kumimoji="1" lang="en-US" altLang="ja-JP" sz="3600" dirty="0" smtClean="0"/>
              <a:t>0.5   </a:t>
            </a:r>
            <a:r>
              <a:rPr kumimoji="1" lang="ja-JP" altLang="en-US" sz="3600" dirty="0" smtClean="0"/>
              <a:t> </a:t>
            </a:r>
            <a:r>
              <a:rPr kumimoji="1" lang="en-US" altLang="ja-JP" sz="3600" dirty="0" smtClean="0"/>
              <a:t>  </a:t>
            </a:r>
            <a:r>
              <a:rPr lang="ja-JP" altLang="en-US" sz="3600" dirty="0" smtClean="0"/>
              <a:t> </a:t>
            </a:r>
            <a:r>
              <a:rPr kumimoji="1" lang="en-US" altLang="ja-JP" sz="3600" dirty="0" smtClean="0"/>
              <a:t>1     </a:t>
            </a:r>
            <a:r>
              <a:rPr kumimoji="1" lang="en-US" altLang="ja-JP" sz="3600" dirty="0" smtClean="0"/>
              <a:t>   </a:t>
            </a:r>
            <a:r>
              <a:rPr kumimoji="1" lang="en-US" altLang="ja-JP" sz="3600" dirty="0" smtClean="0"/>
              <a:t>2           5        </a:t>
            </a:r>
            <a:endParaRPr kumimoji="1" lang="ja-JP" altLang="en-US" sz="3600" dirty="0"/>
          </a:p>
        </p:txBody>
      </p:sp>
      <mc:AlternateContent xmlns:mc="http://schemas.openxmlformats.org/markup-compatibility/2006">
        <mc:Choice xmlns:a14="http://schemas.microsoft.com/office/drawing/2010/main" Requires="a14">
          <p:sp>
            <p:nvSpPr>
              <p:cNvPr id="28" name="テキスト ボックス 27"/>
              <p:cNvSpPr txBox="1"/>
              <p:nvPr/>
            </p:nvSpPr>
            <p:spPr>
              <a:xfrm>
                <a:off x="21962491" y="13845897"/>
                <a:ext cx="1169551" cy="2906308"/>
              </a:xfrm>
              <a:prstGeom prst="rect">
                <a:avLst/>
              </a:prstGeom>
              <a:noFill/>
            </p:spPr>
            <p:txBody>
              <a:bodyPr vert="vert270" wrap="none" rtlCol="0">
                <a:spAutoFit/>
              </a:bodyPr>
              <a:lstStyle/>
              <a:p>
                <a:pPr algn="ctr"/>
                <a:r>
                  <a:rPr lang="ja-JP" altLang="en-US" sz="3200" dirty="0" smtClean="0"/>
                  <a:t>光子数</a:t>
                </a:r>
                <a:endParaRPr lang="en-US" altLang="ja-JP" sz="3200" dirty="0" smtClean="0"/>
              </a:p>
              <a:p>
                <a:pPr algn="ctr"/>
                <a:r>
                  <a:rPr kumimoji="1" lang="en-US" altLang="ja-JP" sz="2800" dirty="0" smtClean="0"/>
                  <a:t>[</a:t>
                </a:r>
                <a14:m>
                  <m:oMath xmlns:m="http://schemas.openxmlformats.org/officeDocument/2006/math">
                    <m:sSup>
                      <m:sSupPr>
                        <m:ctrlPr>
                          <a:rPr kumimoji="1" lang="en-US" altLang="ja-JP" sz="2800" i="1" smtClean="0">
                            <a:latin typeface="Cambria Math"/>
                          </a:rPr>
                        </m:ctrlPr>
                      </m:sSupPr>
                      <m:e>
                        <m:r>
                          <m:rPr>
                            <m:sty m:val="p"/>
                          </m:rPr>
                          <a:rPr kumimoji="1" lang="en-US" altLang="ja-JP" sz="2800" b="0" i="0" smtClean="0">
                            <a:latin typeface="Cambria Math"/>
                          </a:rPr>
                          <m:t>counts</m:t>
                        </m:r>
                        <m:r>
                          <a:rPr kumimoji="1" lang="en-US" altLang="ja-JP" sz="2800" b="0" i="0" smtClean="0">
                            <a:latin typeface="Cambria Math"/>
                          </a:rPr>
                          <m:t> </m:t>
                        </m:r>
                        <m:r>
                          <m:rPr>
                            <m:sty m:val="p"/>
                          </m:rPr>
                          <a:rPr kumimoji="1" lang="en-US" altLang="ja-JP" sz="2800" b="0" i="0" smtClean="0">
                            <a:latin typeface="Cambria Math"/>
                          </a:rPr>
                          <m:t>keV</m:t>
                        </m:r>
                      </m:e>
                      <m:sup>
                        <m:r>
                          <a:rPr kumimoji="1" lang="en-US" altLang="ja-JP" sz="2800" b="0" i="1" smtClean="0">
                            <a:latin typeface="Cambria Math"/>
                          </a:rPr>
                          <m:t>−1</m:t>
                        </m:r>
                      </m:sup>
                    </m:sSup>
                    <m:sSup>
                      <m:sSupPr>
                        <m:ctrlPr>
                          <a:rPr kumimoji="1" lang="en-US" altLang="ja-JP" sz="2800" i="1" smtClean="0">
                            <a:latin typeface="Cambria Math"/>
                          </a:rPr>
                        </m:ctrlPr>
                      </m:sSupPr>
                      <m:e>
                        <m:r>
                          <m:rPr>
                            <m:sty m:val="p"/>
                          </m:rPr>
                          <a:rPr kumimoji="1" lang="en-US" altLang="ja-JP" sz="2800" b="0" i="0" smtClean="0">
                            <a:latin typeface="Cambria Math"/>
                          </a:rPr>
                          <m:t>s</m:t>
                        </m:r>
                      </m:e>
                      <m:sup>
                        <m:r>
                          <a:rPr kumimoji="1" lang="en-US" altLang="ja-JP" sz="2800" b="0" i="1" smtClean="0">
                            <a:latin typeface="Cambria Math"/>
                          </a:rPr>
                          <m:t>−1</m:t>
                        </m:r>
                      </m:sup>
                    </m:sSup>
                  </m:oMath>
                </a14:m>
                <a:r>
                  <a:rPr kumimoji="1" lang="en-US" altLang="ja-JP" sz="3200" dirty="0" smtClean="0"/>
                  <a:t>]</a:t>
                </a:r>
                <a:endParaRPr kumimoji="1" lang="ja-JP" altLang="en-US" sz="3200" dirty="0"/>
              </a:p>
            </p:txBody>
          </p:sp>
        </mc:Choice>
        <mc:Fallback>
          <p:sp>
            <p:nvSpPr>
              <p:cNvPr id="28" name="テキスト ボックス 27"/>
              <p:cNvSpPr txBox="1">
                <a:spLocks noRot="1" noChangeAspect="1" noMove="1" noResize="1" noEditPoints="1" noAdjustHandles="1" noChangeArrowheads="1" noChangeShapeType="1" noTextEdit="1"/>
              </p:cNvSpPr>
              <p:nvPr/>
            </p:nvSpPr>
            <p:spPr>
              <a:xfrm>
                <a:off x="21962491" y="13845897"/>
                <a:ext cx="1169551" cy="2906308"/>
              </a:xfrm>
              <a:prstGeom prst="rect">
                <a:avLst/>
              </a:prstGeom>
              <a:blipFill rotWithShape="1">
                <a:blip r:embed="rId8"/>
                <a:stretch>
                  <a:fillRect l="-5729" t="-6499" r="-11979" b="-5451"/>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9" name="テキスト ボックス 28"/>
              <p:cNvSpPr txBox="1"/>
              <p:nvPr/>
            </p:nvSpPr>
            <p:spPr>
              <a:xfrm>
                <a:off x="23346571" y="14175408"/>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3200" b="0" i="1" smtClean="0">
                          <a:latin typeface="Cambria Math"/>
                        </a:rPr>
                        <m:t>1</m:t>
                      </m:r>
                    </m:oMath>
                  </m:oMathPara>
                </a14:m>
                <a:endParaRPr kumimoji="1" lang="ja-JP" altLang="en-US" sz="3200" dirty="0"/>
              </a:p>
            </p:txBody>
          </p:sp>
        </mc:Choice>
        <mc:Fallback>
          <p:sp>
            <p:nvSpPr>
              <p:cNvPr id="29" name="テキスト ボックス 28"/>
              <p:cNvSpPr txBox="1">
                <a:spLocks noRot="1" noChangeAspect="1" noMove="1" noResize="1" noEditPoints="1" noAdjustHandles="1" noChangeArrowheads="1" noChangeShapeType="1" noTextEdit="1"/>
              </p:cNvSpPr>
              <p:nvPr/>
            </p:nvSpPr>
            <p:spPr>
              <a:xfrm>
                <a:off x="23346571" y="14175408"/>
                <a:ext cx="505267" cy="584775"/>
              </a:xfrm>
              <a:prstGeom prst="rect">
                <a:avLst/>
              </a:prstGeom>
              <a:blipFill rotWithShape="1">
                <a:blip r:embed="rId9"/>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0" name="テキスト ボックス 29"/>
              <p:cNvSpPr txBox="1"/>
              <p:nvPr/>
            </p:nvSpPr>
            <p:spPr>
              <a:xfrm>
                <a:off x="23022761" y="14760183"/>
                <a:ext cx="81785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0.1</m:t>
                      </m:r>
                    </m:oMath>
                  </m:oMathPara>
                </a14:m>
                <a:endParaRPr kumimoji="1" lang="ja-JP" altLang="en-US" sz="3200" dirty="0"/>
              </a:p>
            </p:txBody>
          </p:sp>
        </mc:Choice>
        <mc:Fallback>
          <p:sp>
            <p:nvSpPr>
              <p:cNvPr id="30" name="テキスト ボックス 29"/>
              <p:cNvSpPr txBox="1">
                <a:spLocks noRot="1" noChangeAspect="1" noMove="1" noResize="1" noEditPoints="1" noAdjustHandles="1" noChangeArrowheads="1" noChangeShapeType="1" noTextEdit="1"/>
              </p:cNvSpPr>
              <p:nvPr/>
            </p:nvSpPr>
            <p:spPr>
              <a:xfrm>
                <a:off x="23022761" y="14760183"/>
                <a:ext cx="817852" cy="584775"/>
              </a:xfrm>
              <a:prstGeom prst="rect">
                <a:avLst/>
              </a:prstGeom>
              <a:blipFill rotWithShape="1">
                <a:blip r:embed="rId10"/>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2" name="テキスト ボックス 31"/>
              <p:cNvSpPr txBox="1"/>
              <p:nvPr/>
            </p:nvSpPr>
            <p:spPr>
              <a:xfrm>
                <a:off x="22878651" y="15381167"/>
                <a:ext cx="1045479"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0.01</m:t>
                      </m:r>
                    </m:oMath>
                  </m:oMathPara>
                </a14:m>
                <a:endParaRPr kumimoji="1" lang="ja-JP" altLang="en-US" sz="8000" dirty="0"/>
              </a:p>
            </p:txBody>
          </p:sp>
        </mc:Choice>
        <mc:Fallback>
          <p:sp>
            <p:nvSpPr>
              <p:cNvPr id="32" name="テキスト ボックス 31"/>
              <p:cNvSpPr txBox="1">
                <a:spLocks noRot="1" noChangeAspect="1" noMove="1" noResize="1" noEditPoints="1" noAdjustHandles="1" noChangeArrowheads="1" noChangeShapeType="1" noTextEdit="1"/>
              </p:cNvSpPr>
              <p:nvPr/>
            </p:nvSpPr>
            <p:spPr>
              <a:xfrm>
                <a:off x="22878651" y="15381167"/>
                <a:ext cx="1045479" cy="584775"/>
              </a:xfrm>
              <a:prstGeom prst="rect">
                <a:avLst/>
              </a:prstGeom>
              <a:blipFill rotWithShape="1">
                <a:blip r:embed="rId11"/>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3" name="テキスト ボックス 32"/>
              <p:cNvSpPr txBox="1"/>
              <p:nvPr/>
            </p:nvSpPr>
            <p:spPr>
              <a:xfrm>
                <a:off x="22874489" y="16047616"/>
                <a:ext cx="114108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3200" b="0" i="1" smtClean="0">
                              <a:latin typeface="Cambria Math"/>
                            </a:rPr>
                          </m:ctrlPr>
                        </m:sSupPr>
                        <m:e>
                          <m:r>
                            <a:rPr kumimoji="1" lang="en-US" altLang="ja-JP" sz="3200" b="0" i="1" smtClean="0">
                              <a:latin typeface="Cambria Math"/>
                            </a:rPr>
                            <m:t>10</m:t>
                          </m:r>
                        </m:e>
                        <m:sup>
                          <m:r>
                            <a:rPr kumimoji="1" lang="en-US" altLang="ja-JP" sz="3200" b="0" i="1" smtClean="0">
                              <a:latin typeface="Cambria Math"/>
                            </a:rPr>
                            <m:t>−3</m:t>
                          </m:r>
                        </m:sup>
                      </m:sSup>
                    </m:oMath>
                  </m:oMathPara>
                </a14:m>
                <a:endParaRPr kumimoji="1" lang="ja-JP" altLang="en-US" sz="3200" dirty="0"/>
              </a:p>
            </p:txBody>
          </p:sp>
        </mc:Choice>
        <mc:Fallback>
          <p:sp>
            <p:nvSpPr>
              <p:cNvPr id="33" name="テキスト ボックス 32"/>
              <p:cNvSpPr txBox="1">
                <a:spLocks noRot="1" noChangeAspect="1" noMove="1" noResize="1" noEditPoints="1" noAdjustHandles="1" noChangeArrowheads="1" noChangeShapeType="1" noTextEdit="1"/>
              </p:cNvSpPr>
              <p:nvPr/>
            </p:nvSpPr>
            <p:spPr>
              <a:xfrm>
                <a:off x="22874489" y="16047616"/>
                <a:ext cx="1141082" cy="584775"/>
              </a:xfrm>
              <a:prstGeom prst="rect">
                <a:avLst/>
              </a:prstGeom>
              <a:blipFill rotWithShape="1">
                <a:blip r:embed="rId12"/>
                <a:stretch>
                  <a:fillRect/>
                </a:stretch>
              </a:blipFill>
            </p:spPr>
            <p:txBody>
              <a:bodyPr/>
              <a:lstStyle/>
              <a:p>
                <a:r>
                  <a:rPr lang="ja-JP" altLang="en-US">
                    <a:noFill/>
                  </a:rPr>
                  <a:t> </a:t>
                </a:r>
              </a:p>
            </p:txBody>
          </p:sp>
        </mc:Fallback>
      </mc:AlternateContent>
      <p:sp>
        <p:nvSpPr>
          <p:cNvPr id="37" name="テキスト ボックス 36"/>
          <p:cNvSpPr txBox="1"/>
          <p:nvPr/>
        </p:nvSpPr>
        <p:spPr>
          <a:xfrm>
            <a:off x="21981924" y="16648593"/>
            <a:ext cx="1169551" cy="1733808"/>
          </a:xfrm>
          <a:prstGeom prst="rect">
            <a:avLst/>
          </a:prstGeom>
          <a:noFill/>
        </p:spPr>
        <p:txBody>
          <a:bodyPr vert="vert270" wrap="none" rtlCol="0">
            <a:spAutoFit/>
          </a:bodyPr>
          <a:lstStyle/>
          <a:p>
            <a:r>
              <a:rPr lang="ja-JP" altLang="en-US" sz="3200" dirty="0" smtClean="0"/>
              <a:t>理論予測</a:t>
            </a:r>
            <a:endParaRPr lang="en-US" altLang="ja-JP" sz="3200" dirty="0" smtClean="0"/>
          </a:p>
          <a:p>
            <a:r>
              <a:rPr lang="ja-JP" altLang="en-US" sz="3200" dirty="0" smtClean="0"/>
              <a:t>とのズレ</a:t>
            </a:r>
            <a:endParaRPr kumimoji="1" lang="ja-JP" altLang="en-US" sz="3200" dirty="0"/>
          </a:p>
        </p:txBody>
      </p:sp>
      <mc:AlternateContent xmlns:mc="http://schemas.openxmlformats.org/markup-compatibility/2006">
        <mc:Choice xmlns:a14="http://schemas.microsoft.com/office/drawing/2010/main" Requires="a14">
          <p:sp>
            <p:nvSpPr>
              <p:cNvPr id="39" name="テキスト ボックス 38"/>
              <p:cNvSpPr txBox="1"/>
              <p:nvPr/>
            </p:nvSpPr>
            <p:spPr>
              <a:xfrm>
                <a:off x="23274563" y="16582103"/>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39" name="テキスト ボックス 38"/>
              <p:cNvSpPr txBox="1">
                <a:spLocks noRot="1" noChangeAspect="1" noMove="1" noResize="1" noEditPoints="1" noAdjustHandles="1" noChangeArrowheads="1" noChangeShapeType="1" noTextEdit="1"/>
              </p:cNvSpPr>
              <p:nvPr/>
            </p:nvSpPr>
            <p:spPr>
              <a:xfrm>
                <a:off x="23274563" y="16582103"/>
                <a:ext cx="505267" cy="584775"/>
              </a:xfrm>
              <a:prstGeom prst="rect">
                <a:avLst/>
              </a:prstGeom>
              <a:blipFill rotWithShape="1">
                <a:blip r:embed="rId1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0" name="テキスト ボックス 39"/>
              <p:cNvSpPr txBox="1"/>
              <p:nvPr/>
            </p:nvSpPr>
            <p:spPr>
              <a:xfrm>
                <a:off x="23274563" y="17127736"/>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m:t>
                      </m:r>
                    </m:oMath>
                  </m:oMathPara>
                </a14:m>
                <a:endParaRPr kumimoji="1" lang="ja-JP" altLang="en-US" sz="3200" dirty="0"/>
              </a:p>
            </p:txBody>
          </p:sp>
        </mc:Choice>
        <mc:Fallback>
          <p:sp>
            <p:nvSpPr>
              <p:cNvPr id="40" name="テキスト ボックス 39"/>
              <p:cNvSpPr txBox="1">
                <a:spLocks noRot="1" noChangeAspect="1" noMove="1" noResize="1" noEditPoints="1" noAdjustHandles="1" noChangeArrowheads="1" noChangeShapeType="1" noTextEdit="1"/>
              </p:cNvSpPr>
              <p:nvPr/>
            </p:nvSpPr>
            <p:spPr>
              <a:xfrm>
                <a:off x="23274563" y="17127736"/>
                <a:ext cx="505267" cy="584775"/>
              </a:xfrm>
              <a:prstGeom prst="rect">
                <a:avLst/>
              </a:prstGeom>
              <a:blipFill rotWithShape="1">
                <a:blip r:embed="rId1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6" name="テキスト ボックス 45"/>
              <p:cNvSpPr txBox="1"/>
              <p:nvPr/>
            </p:nvSpPr>
            <p:spPr>
              <a:xfrm>
                <a:off x="22914523" y="17631792"/>
                <a:ext cx="811440"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46" name="テキスト ボックス 45"/>
              <p:cNvSpPr txBox="1">
                <a:spLocks noRot="1" noChangeAspect="1" noMove="1" noResize="1" noEditPoints="1" noAdjustHandles="1" noChangeArrowheads="1" noChangeShapeType="1" noTextEdit="1"/>
              </p:cNvSpPr>
              <p:nvPr/>
            </p:nvSpPr>
            <p:spPr>
              <a:xfrm>
                <a:off x="22914523" y="17631792"/>
                <a:ext cx="811440" cy="584775"/>
              </a:xfrm>
              <a:prstGeom prst="rect">
                <a:avLst/>
              </a:prstGeom>
              <a:blipFill rotWithShape="1">
                <a:blip r:embed="rId15"/>
                <a:stretch>
                  <a:fillRect/>
                </a:stretch>
              </a:blipFill>
            </p:spPr>
            <p:txBody>
              <a:bodyPr/>
              <a:lstStyle/>
              <a:p>
                <a:r>
                  <a:rPr lang="ja-JP" altLang="en-US">
                    <a:noFill/>
                  </a:rPr>
                  <a:t> </a:t>
                </a:r>
              </a:p>
            </p:txBody>
          </p:sp>
        </mc:Fallback>
      </mc:AlternateContent>
      <p:sp>
        <p:nvSpPr>
          <p:cNvPr id="114" name="片側の 2 つの角を切り取った四角形 113"/>
          <p:cNvSpPr/>
          <p:nvPr/>
        </p:nvSpPr>
        <p:spPr>
          <a:xfrm rot="16200000" flipH="1">
            <a:off x="19641643" y="15331963"/>
            <a:ext cx="5748569" cy="14605505"/>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角丸四角形 114"/>
          <p:cNvSpPr/>
          <p:nvPr/>
        </p:nvSpPr>
        <p:spPr>
          <a:xfrm>
            <a:off x="15348776" y="19319456"/>
            <a:ext cx="5093687" cy="942559"/>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600" b="1" dirty="0">
                <a:solidFill>
                  <a:srgbClr val="FF0000"/>
                </a:solidFill>
              </a:rPr>
              <a:t>NGC6946 X-1</a:t>
            </a:r>
            <a:endParaRPr lang="ja-JP" altLang="en-US" sz="6600" b="1" dirty="0">
              <a:solidFill>
                <a:srgbClr val="FF0000"/>
              </a:solidFill>
            </a:endParaRPr>
          </a:p>
        </p:txBody>
      </p:sp>
      <p:sp>
        <p:nvSpPr>
          <p:cNvPr id="118" name="片側の 2 つの角を切り取った四角形 117"/>
          <p:cNvSpPr/>
          <p:nvPr/>
        </p:nvSpPr>
        <p:spPr>
          <a:xfrm rot="16200000">
            <a:off x="20989256" y="26398691"/>
            <a:ext cx="2974962" cy="14437511"/>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左カーブ矢印 121"/>
          <p:cNvSpPr/>
          <p:nvPr/>
        </p:nvSpPr>
        <p:spPr>
          <a:xfrm rot="15640762" flipH="1" flipV="1">
            <a:off x="12377047" y="28231590"/>
            <a:ext cx="754393" cy="2399832"/>
          </a:xfrm>
          <a:prstGeom prst="curvedLeftArrow">
            <a:avLst>
              <a:gd name="adj1" fmla="val 24343"/>
              <a:gd name="adj2" fmla="val 50000"/>
              <a:gd name="adj3" fmla="val 55584"/>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パイ 4"/>
          <p:cNvSpPr/>
          <p:nvPr/>
        </p:nvSpPr>
        <p:spPr>
          <a:xfrm rot="10800000">
            <a:off x="13462715" y="27327175"/>
            <a:ext cx="2400623" cy="2518176"/>
          </a:xfrm>
          <a:prstGeom prst="pie">
            <a:avLst>
              <a:gd name="adj1" fmla="val 16202379"/>
              <a:gd name="adj2" fmla="val 5382325"/>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13818271" y="27747506"/>
            <a:ext cx="748923" cy="1446550"/>
          </a:xfrm>
          <a:prstGeom prst="rect">
            <a:avLst/>
          </a:prstGeom>
          <a:noFill/>
        </p:spPr>
        <p:txBody>
          <a:bodyPr wrap="none" rtlCol="0">
            <a:spAutoFit/>
          </a:bodyPr>
          <a:lstStyle/>
          <a:p>
            <a:r>
              <a:rPr kumimoji="1" lang="ja-JP" altLang="en-US" sz="4400" b="1" dirty="0" smtClean="0">
                <a:solidFill>
                  <a:schemeClr val="bg1"/>
                </a:solidFill>
              </a:rPr>
              <a:t>伴</a:t>
            </a:r>
            <a:endParaRPr kumimoji="1" lang="en-US" altLang="ja-JP" sz="4400" b="1" dirty="0" smtClean="0">
              <a:solidFill>
                <a:schemeClr val="bg1"/>
              </a:solidFill>
            </a:endParaRPr>
          </a:p>
          <a:p>
            <a:r>
              <a:rPr kumimoji="1" lang="ja-JP" altLang="en-US" sz="4400" b="1" dirty="0" smtClean="0">
                <a:solidFill>
                  <a:schemeClr val="bg1"/>
                </a:solidFill>
              </a:rPr>
              <a:t>星</a:t>
            </a:r>
            <a:endParaRPr kumimoji="1" lang="ja-JP" altLang="en-US" sz="4400" b="1" dirty="0">
              <a:solidFill>
                <a:schemeClr val="bg1"/>
              </a:solidFill>
            </a:endParaRPr>
          </a:p>
        </p:txBody>
      </p:sp>
      <p:sp>
        <p:nvSpPr>
          <p:cNvPr id="123" name="角丸四角形 122"/>
          <p:cNvSpPr/>
          <p:nvPr/>
        </p:nvSpPr>
        <p:spPr>
          <a:xfrm>
            <a:off x="15479563" y="31678132"/>
            <a:ext cx="6608713" cy="942559"/>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smtClean="0">
                <a:solidFill>
                  <a:srgbClr val="FF0000"/>
                </a:solidFill>
              </a:rPr>
              <a:t>超光度</a:t>
            </a:r>
            <a:r>
              <a:rPr lang="en-US" altLang="ja-JP" sz="5400" b="1" dirty="0" smtClean="0">
                <a:solidFill>
                  <a:srgbClr val="FF0000"/>
                </a:solidFill>
              </a:rPr>
              <a:t>X</a:t>
            </a:r>
            <a:r>
              <a:rPr lang="ja-JP" altLang="en-US" sz="5400" b="1" dirty="0" smtClean="0">
                <a:solidFill>
                  <a:srgbClr val="FF0000"/>
                </a:solidFill>
              </a:rPr>
              <a:t>線源</a:t>
            </a:r>
            <a:endParaRPr kumimoji="1" lang="ja-JP" altLang="en-US" sz="5400" b="1" dirty="0">
              <a:solidFill>
                <a:srgbClr val="FF0000"/>
              </a:solidFill>
            </a:endParaRPr>
          </a:p>
        </p:txBody>
      </p:sp>
      <mc:AlternateContent xmlns:mc="http://schemas.openxmlformats.org/markup-compatibility/2006" xmlns:a14="http://schemas.microsoft.com/office/drawing/2010/main">
        <mc:Choice Requires="a14">
          <p:sp>
            <p:nvSpPr>
              <p:cNvPr id="131" name="テキスト ボックス 130"/>
              <p:cNvSpPr txBox="1"/>
              <p:nvPr/>
            </p:nvSpPr>
            <p:spPr>
              <a:xfrm>
                <a:off x="15479562" y="32761906"/>
                <a:ext cx="14215930" cy="2308324"/>
              </a:xfrm>
              <a:prstGeom prst="rect">
                <a:avLst/>
              </a:prstGeom>
              <a:noFill/>
            </p:spPr>
            <p:txBody>
              <a:bodyPr wrap="square" rtlCol="0">
                <a:spAutoFit/>
              </a:bodyPr>
              <a:lstStyle/>
              <a:p>
                <a:r>
                  <a:rPr lang="ja-JP" altLang="en-US" sz="3600" dirty="0" smtClean="0"/>
                  <a:t>未だ正体ははっきりとはわかって</a:t>
                </a:r>
                <a:r>
                  <a:rPr lang="ja-JP" altLang="en-US" sz="3600" dirty="0"/>
                  <a:t>いない非常に明るい</a:t>
                </a:r>
                <a:r>
                  <a:rPr lang="en-US" altLang="ja-JP" sz="3600" dirty="0"/>
                  <a:t>X</a:t>
                </a:r>
                <a:r>
                  <a:rPr lang="ja-JP" altLang="en-US" sz="3600" dirty="0" smtClean="0"/>
                  <a:t>線源</a:t>
                </a:r>
                <a:endParaRPr lang="en-US" altLang="ja-JP" sz="3600" dirty="0" smtClean="0"/>
              </a:p>
              <a:p>
                <a:r>
                  <a:rPr lang="ja-JP" altLang="en-US" sz="3600" dirty="0" smtClean="0"/>
                  <a:t>光度は～</a:t>
                </a:r>
                <a14:m>
                  <m:oMath xmlns:m="http://schemas.openxmlformats.org/officeDocument/2006/math">
                    <m:sSup>
                      <m:sSupPr>
                        <m:ctrlPr>
                          <a:rPr lang="en-US" altLang="ja-JP" sz="3600" i="1" smtClean="0">
                            <a:latin typeface="Cambria Math"/>
                          </a:rPr>
                        </m:ctrlPr>
                      </m:sSupPr>
                      <m:e>
                        <m:r>
                          <a:rPr lang="en-US" altLang="ja-JP" sz="3600" b="0" i="1" smtClean="0">
                            <a:latin typeface="Cambria Math"/>
                          </a:rPr>
                          <m:t>10</m:t>
                        </m:r>
                      </m:e>
                      <m:sup>
                        <m:r>
                          <a:rPr lang="en-US" altLang="ja-JP" sz="3600" b="0" i="1" smtClean="0">
                            <a:latin typeface="Cambria Math"/>
                          </a:rPr>
                          <m:t>39</m:t>
                        </m:r>
                      </m:sup>
                    </m:sSup>
                    <m:r>
                      <a:rPr lang="en-US" altLang="ja-JP" sz="3600" b="0" i="0" smtClean="0">
                        <a:latin typeface="Cambria Math"/>
                      </a:rPr>
                      <m:t> </m:t>
                    </m:r>
                  </m:oMath>
                </a14:m>
                <a:r>
                  <a:rPr kumimoji="1" lang="en-US" altLang="ja-JP" sz="3600" dirty="0" smtClean="0"/>
                  <a:t>erg/s</a:t>
                </a:r>
                <a:r>
                  <a:rPr kumimoji="1" lang="ja-JP" altLang="en-US" sz="3600" dirty="0" smtClean="0"/>
                  <a:t>を超える</a:t>
                </a:r>
                <a:endParaRPr kumimoji="1" lang="en-US" altLang="ja-JP" sz="3600" dirty="0" smtClean="0"/>
              </a:p>
              <a:p>
                <a:r>
                  <a:rPr lang="ja-JP" altLang="en-US" sz="3600" dirty="0" smtClean="0"/>
                  <a:t>恒星質量ブラックホールと似た特徴が認められるが、その限界光度から別物だと思われる</a:t>
                </a:r>
                <a:endParaRPr kumimoji="1" lang="ja-JP" altLang="en-US" sz="3600" dirty="0"/>
              </a:p>
            </p:txBody>
          </p:sp>
        </mc:Choice>
        <mc:Fallback xmlns="">
          <p:sp>
            <p:nvSpPr>
              <p:cNvPr id="131" name="テキスト ボックス 130"/>
              <p:cNvSpPr txBox="1">
                <a:spLocks noRot="1" noChangeAspect="1" noMove="1" noResize="1" noEditPoints="1" noAdjustHandles="1" noChangeArrowheads="1" noChangeShapeType="1" noTextEdit="1"/>
              </p:cNvSpPr>
              <p:nvPr/>
            </p:nvSpPr>
            <p:spPr>
              <a:xfrm>
                <a:off x="15479562" y="32761906"/>
                <a:ext cx="14215930" cy="2308324"/>
              </a:xfrm>
              <a:prstGeom prst="rect">
                <a:avLst/>
              </a:prstGeom>
              <a:blipFill rotWithShape="1">
                <a:blip r:embed="rId18"/>
                <a:stretch>
                  <a:fillRect l="-1286" t="-5277" b="-7652"/>
                </a:stretch>
              </a:blipFill>
            </p:spPr>
            <p:txBody>
              <a:bodyPr/>
              <a:lstStyle/>
              <a:p>
                <a:r>
                  <a:rPr lang="ja-JP" altLang="en-US">
                    <a:noFill/>
                  </a:rPr>
                  <a:t> </a:t>
                </a:r>
              </a:p>
            </p:txBody>
          </p:sp>
        </mc:Fallback>
      </mc:AlternateContent>
      <p:sp>
        <p:nvSpPr>
          <p:cNvPr id="132" name="片側の 2 つの角を切り取った四角形 131"/>
          <p:cNvSpPr/>
          <p:nvPr/>
        </p:nvSpPr>
        <p:spPr>
          <a:xfrm rot="16200000">
            <a:off x="20670019" y="22380026"/>
            <a:ext cx="3593902" cy="14457042"/>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角丸四角形 132"/>
          <p:cNvSpPr/>
          <p:nvPr/>
        </p:nvSpPr>
        <p:spPr>
          <a:xfrm>
            <a:off x="15377904" y="27340315"/>
            <a:ext cx="7342758" cy="942559"/>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smtClean="0">
                <a:solidFill>
                  <a:srgbClr val="FF0000"/>
                </a:solidFill>
              </a:rPr>
              <a:t>恒星質量ブラックホール</a:t>
            </a:r>
            <a:endParaRPr kumimoji="1" lang="ja-JP" altLang="en-US" sz="5400" b="1" dirty="0">
              <a:solidFill>
                <a:srgbClr val="FF0000"/>
              </a:solidFill>
            </a:endParaRPr>
          </a:p>
        </p:txBody>
      </p:sp>
      <mc:AlternateContent xmlns:mc="http://schemas.openxmlformats.org/markup-compatibility/2006" xmlns:a14="http://schemas.microsoft.com/office/drawing/2010/main">
        <mc:Choice Requires="a14">
          <p:sp>
            <p:nvSpPr>
              <p:cNvPr id="134" name="テキスト ボックス 133"/>
              <p:cNvSpPr txBox="1"/>
              <p:nvPr/>
            </p:nvSpPr>
            <p:spPr>
              <a:xfrm>
                <a:off x="15420617" y="28478232"/>
                <a:ext cx="14274875" cy="2965042"/>
              </a:xfrm>
              <a:prstGeom prst="rect">
                <a:avLst/>
              </a:prstGeom>
              <a:noFill/>
            </p:spPr>
            <p:txBody>
              <a:bodyPr wrap="square" rtlCol="0">
                <a:spAutoFit/>
              </a:bodyPr>
              <a:lstStyle/>
              <a:p>
                <a:r>
                  <a:rPr lang="ja-JP" altLang="en-US" sz="3600" dirty="0" smtClean="0"/>
                  <a:t>恒星が超新星爆発を起こした後に残ると考えられているブラックホール</a:t>
                </a:r>
                <a:endParaRPr lang="en-US" altLang="ja-JP" sz="3600" dirty="0" smtClean="0"/>
              </a:p>
              <a:p>
                <a:r>
                  <a:rPr lang="ja-JP" altLang="en-US" sz="3600" dirty="0" smtClean="0"/>
                  <a:t>太陽</a:t>
                </a:r>
                <a:r>
                  <a:rPr lang="ja-JP" altLang="en-US" sz="3600" dirty="0"/>
                  <a:t>質量の</a:t>
                </a:r>
                <a:r>
                  <a:rPr lang="en-US" altLang="ja-JP" sz="3600" dirty="0"/>
                  <a:t>8</a:t>
                </a:r>
                <a:r>
                  <a:rPr lang="ja-JP" altLang="en-US" sz="3600" dirty="0"/>
                  <a:t>倍を</a:t>
                </a:r>
                <a:r>
                  <a:rPr lang="ja-JP" altLang="en-US" sz="3600" dirty="0" smtClean="0"/>
                  <a:t>超える</a:t>
                </a:r>
                <a:r>
                  <a:rPr kumimoji="1" lang="ja-JP" altLang="en-US" sz="3600" dirty="0" smtClean="0"/>
                  <a:t>恒星</a:t>
                </a:r>
                <a:r>
                  <a:rPr lang="ja-JP" altLang="en-US" sz="3600" dirty="0" smtClean="0"/>
                  <a:t>は</a:t>
                </a:r>
                <a:r>
                  <a:rPr kumimoji="1" lang="ja-JP" altLang="en-US" sz="3600" dirty="0" smtClean="0"/>
                  <a:t>その一生を終えて原子核の大きさまで収縮してもなお重力崩壊が止まらず、無限に収縮し続ける</a:t>
                </a:r>
                <a:endParaRPr kumimoji="1" lang="en-US" altLang="ja-JP" sz="3600" dirty="0" smtClean="0"/>
              </a:p>
              <a:p>
                <a:r>
                  <a:rPr lang="ja-JP" altLang="en-US" sz="3600" dirty="0"/>
                  <a:t>質量</a:t>
                </a:r>
                <a:r>
                  <a:rPr lang="ja-JP" altLang="en-US" sz="3600" dirty="0" smtClean="0"/>
                  <a:t>は太陽</a:t>
                </a:r>
                <a:r>
                  <a:rPr lang="ja-JP" altLang="en-US" sz="3600" dirty="0"/>
                  <a:t>質量の数倍～十</a:t>
                </a:r>
                <a:r>
                  <a:rPr lang="ja-JP" altLang="en-US" sz="3600" dirty="0" smtClean="0"/>
                  <a:t>数倍程度</a:t>
                </a:r>
                <a:endParaRPr lang="en-US" altLang="ja-JP" sz="3600" dirty="0" smtClean="0"/>
              </a:p>
              <a:p>
                <a:r>
                  <a:rPr kumimoji="1" lang="ja-JP" altLang="en-US" sz="3600" dirty="0"/>
                  <a:t>限界</a:t>
                </a:r>
                <a:r>
                  <a:rPr kumimoji="1" lang="ja-JP" altLang="en-US" sz="3600" dirty="0" smtClean="0"/>
                  <a:t>光度</a:t>
                </a:r>
                <a:r>
                  <a:rPr kumimoji="1" lang="ja-JP" altLang="en-US" sz="3600" dirty="0"/>
                  <a:t>は</a:t>
                </a:r>
                <a:r>
                  <a:rPr lang="ja-JP" altLang="en-US" sz="3600" dirty="0"/>
                  <a:t>～</a:t>
                </a:r>
                <a14:m>
                  <m:oMath xmlns:m="http://schemas.openxmlformats.org/officeDocument/2006/math">
                    <m:sSup>
                      <m:sSupPr>
                        <m:ctrlPr>
                          <a:rPr lang="en-US" altLang="ja-JP" sz="3600" i="1">
                            <a:latin typeface="Cambria Math"/>
                          </a:rPr>
                        </m:ctrlPr>
                      </m:sSupPr>
                      <m:e>
                        <m:r>
                          <a:rPr lang="en-US" altLang="ja-JP" sz="3600" i="1">
                            <a:latin typeface="Cambria Math"/>
                          </a:rPr>
                          <m:t>10</m:t>
                        </m:r>
                      </m:e>
                      <m:sup>
                        <m:r>
                          <a:rPr lang="en-US" altLang="ja-JP" sz="3600" i="1">
                            <a:latin typeface="Cambria Math"/>
                          </a:rPr>
                          <m:t>3</m:t>
                        </m:r>
                        <m:r>
                          <a:rPr lang="en-US" altLang="ja-JP" sz="3600" b="0" i="1" smtClean="0">
                            <a:latin typeface="Cambria Math"/>
                          </a:rPr>
                          <m:t>8</m:t>
                        </m:r>
                      </m:sup>
                    </m:sSup>
                    <m:r>
                      <a:rPr lang="en-US" altLang="ja-JP" sz="3600">
                        <a:latin typeface="Cambria Math"/>
                      </a:rPr>
                      <m:t> </m:t>
                    </m:r>
                  </m:oMath>
                </a14:m>
                <a:r>
                  <a:rPr lang="en-US" altLang="ja-JP" sz="3600" dirty="0"/>
                  <a:t>erg/s</a:t>
                </a:r>
              </a:p>
            </p:txBody>
          </p:sp>
        </mc:Choice>
        <mc:Fallback xmlns="">
          <p:sp>
            <p:nvSpPr>
              <p:cNvPr id="134" name="テキスト ボックス 133"/>
              <p:cNvSpPr txBox="1">
                <a:spLocks noRot="1" noChangeAspect="1" noMove="1" noResize="1" noEditPoints="1" noAdjustHandles="1" noChangeArrowheads="1" noChangeShapeType="1" noTextEdit="1"/>
              </p:cNvSpPr>
              <p:nvPr/>
            </p:nvSpPr>
            <p:spPr>
              <a:xfrm>
                <a:off x="15420617" y="28478232"/>
                <a:ext cx="14274875" cy="2965042"/>
              </a:xfrm>
              <a:prstGeom prst="rect">
                <a:avLst/>
              </a:prstGeom>
              <a:blipFill rotWithShape="1">
                <a:blip r:embed="rId19"/>
                <a:stretch>
                  <a:fillRect l="-1324" t="-4115" b="-3909"/>
                </a:stretch>
              </a:blipFill>
            </p:spPr>
            <p:txBody>
              <a:bodyPr/>
              <a:lstStyle/>
              <a:p>
                <a:r>
                  <a:rPr lang="ja-JP" altLang="en-US">
                    <a:noFill/>
                  </a:rPr>
                  <a:t> </a:t>
                </a:r>
              </a:p>
            </p:txBody>
          </p:sp>
        </mc:Fallback>
      </mc:AlternateContent>
      <p:sp>
        <p:nvSpPr>
          <p:cNvPr id="137" name="テキスト ボックス 136"/>
          <p:cNvSpPr txBox="1"/>
          <p:nvPr/>
        </p:nvSpPr>
        <p:spPr>
          <a:xfrm>
            <a:off x="25296178" y="24855361"/>
            <a:ext cx="3085717" cy="584775"/>
          </a:xfrm>
          <a:prstGeom prst="rect">
            <a:avLst/>
          </a:prstGeom>
          <a:noFill/>
        </p:spPr>
        <p:txBody>
          <a:bodyPr wrap="none" rtlCol="0">
            <a:spAutoFit/>
          </a:bodyPr>
          <a:lstStyle/>
          <a:p>
            <a:r>
              <a:rPr kumimoji="1" lang="ja-JP" altLang="en-US" sz="3200" dirty="0" smtClean="0"/>
              <a:t>エネルギー</a:t>
            </a:r>
            <a:r>
              <a:rPr lang="en-US" altLang="ja-JP" sz="3200" dirty="0"/>
              <a:t> </a:t>
            </a:r>
            <a:r>
              <a:rPr lang="en-US" altLang="ja-JP" sz="3200" dirty="0" smtClean="0"/>
              <a:t>(</a:t>
            </a:r>
            <a:r>
              <a:rPr lang="en-US" altLang="ja-JP" sz="3200" dirty="0" err="1" smtClean="0"/>
              <a:t>keV</a:t>
            </a:r>
            <a:r>
              <a:rPr lang="en-US" altLang="ja-JP" sz="3200" dirty="0" smtClean="0"/>
              <a:t>)</a:t>
            </a:r>
            <a:endParaRPr kumimoji="1" lang="ja-JP" altLang="en-US" sz="3200" dirty="0"/>
          </a:p>
        </p:txBody>
      </p:sp>
      <p:sp>
        <p:nvSpPr>
          <p:cNvPr id="138" name="テキスト ボックス 137"/>
          <p:cNvSpPr txBox="1"/>
          <p:nvPr/>
        </p:nvSpPr>
        <p:spPr>
          <a:xfrm>
            <a:off x="24327190" y="24349942"/>
            <a:ext cx="4887520" cy="646331"/>
          </a:xfrm>
          <a:prstGeom prst="rect">
            <a:avLst/>
          </a:prstGeom>
          <a:noFill/>
        </p:spPr>
        <p:txBody>
          <a:bodyPr wrap="square" rtlCol="0">
            <a:spAutoFit/>
          </a:bodyPr>
          <a:lstStyle/>
          <a:p>
            <a:r>
              <a:rPr kumimoji="1" lang="en-US" altLang="ja-JP" sz="3600" dirty="0" smtClean="0"/>
              <a:t>0.5      </a:t>
            </a:r>
            <a:r>
              <a:rPr lang="ja-JP" altLang="en-US" sz="3600" dirty="0" smtClean="0"/>
              <a:t> </a:t>
            </a:r>
            <a:r>
              <a:rPr kumimoji="1" lang="en-US" altLang="ja-JP" sz="3600" dirty="0" smtClean="0"/>
              <a:t>1         2             5        </a:t>
            </a:r>
            <a:endParaRPr kumimoji="1" lang="ja-JP" altLang="en-US" sz="3600" dirty="0"/>
          </a:p>
        </p:txBody>
      </p:sp>
      <mc:AlternateContent xmlns:mc="http://schemas.openxmlformats.org/markup-compatibility/2006">
        <mc:Choice xmlns:a14="http://schemas.microsoft.com/office/drawing/2010/main" Requires="a14">
          <p:sp>
            <p:nvSpPr>
              <p:cNvPr id="140" name="テキスト ボックス 139"/>
              <p:cNvSpPr txBox="1"/>
              <p:nvPr/>
            </p:nvSpPr>
            <p:spPr>
              <a:xfrm>
                <a:off x="22018781" y="19956178"/>
                <a:ext cx="1107996" cy="2890278"/>
              </a:xfrm>
              <a:prstGeom prst="rect">
                <a:avLst/>
              </a:prstGeom>
              <a:noFill/>
            </p:spPr>
            <p:txBody>
              <a:bodyPr vert="vert270" wrap="none" rtlCol="0">
                <a:spAutoFit/>
              </a:bodyPr>
              <a:lstStyle/>
              <a:p>
                <a:pPr algn="ctr"/>
                <a:r>
                  <a:rPr lang="ja-JP" altLang="en-US" sz="3200" dirty="0" smtClean="0"/>
                  <a:t>光子数</a:t>
                </a:r>
                <a:endParaRPr lang="en-US" altLang="ja-JP" sz="3200" dirty="0" smtClean="0"/>
              </a:p>
              <a:p>
                <a:pPr algn="ctr"/>
                <a:r>
                  <a:rPr kumimoji="1" lang="en-US" altLang="ja-JP" sz="2800" dirty="0" smtClean="0"/>
                  <a:t>[</a:t>
                </a:r>
                <a14:m>
                  <m:oMath xmlns:m="http://schemas.openxmlformats.org/officeDocument/2006/math">
                    <m:sSup>
                      <m:sSupPr>
                        <m:ctrlPr>
                          <a:rPr kumimoji="1" lang="en-US" altLang="ja-JP" sz="2800" i="1" smtClean="0">
                            <a:latin typeface="Cambria Math"/>
                          </a:rPr>
                        </m:ctrlPr>
                      </m:sSupPr>
                      <m:e>
                        <m:r>
                          <m:rPr>
                            <m:sty m:val="p"/>
                          </m:rPr>
                          <a:rPr kumimoji="1" lang="en-US" altLang="ja-JP" sz="2800" b="0" i="0" smtClean="0">
                            <a:latin typeface="Cambria Math"/>
                          </a:rPr>
                          <m:t>counts</m:t>
                        </m:r>
                        <m:r>
                          <a:rPr kumimoji="1" lang="en-US" altLang="ja-JP" sz="2800" b="0" i="0" smtClean="0">
                            <a:latin typeface="Cambria Math"/>
                          </a:rPr>
                          <m:t> </m:t>
                        </m:r>
                        <m:r>
                          <m:rPr>
                            <m:sty m:val="p"/>
                          </m:rPr>
                          <a:rPr kumimoji="1" lang="en-US" altLang="ja-JP" sz="2800" b="0" i="0" smtClean="0">
                            <a:latin typeface="Cambria Math"/>
                          </a:rPr>
                          <m:t>keV</m:t>
                        </m:r>
                      </m:e>
                      <m:sup>
                        <m:r>
                          <a:rPr kumimoji="1" lang="en-US" altLang="ja-JP" sz="2800" b="0" i="1" smtClean="0">
                            <a:latin typeface="Cambria Math"/>
                          </a:rPr>
                          <m:t>−1</m:t>
                        </m:r>
                      </m:sup>
                    </m:sSup>
                    <m:sSup>
                      <m:sSupPr>
                        <m:ctrlPr>
                          <a:rPr kumimoji="1" lang="en-US" altLang="ja-JP" sz="2800" i="1" smtClean="0">
                            <a:latin typeface="Cambria Math"/>
                          </a:rPr>
                        </m:ctrlPr>
                      </m:sSupPr>
                      <m:e>
                        <m:r>
                          <m:rPr>
                            <m:sty m:val="p"/>
                          </m:rPr>
                          <a:rPr kumimoji="1" lang="en-US" altLang="ja-JP" sz="2800" b="0" i="0" smtClean="0">
                            <a:latin typeface="Cambria Math"/>
                          </a:rPr>
                          <m:t>s</m:t>
                        </m:r>
                      </m:e>
                      <m:sup>
                        <m:r>
                          <a:rPr kumimoji="1" lang="en-US" altLang="ja-JP" sz="2800" b="0" i="1" smtClean="0">
                            <a:latin typeface="Cambria Math"/>
                          </a:rPr>
                          <m:t>−1</m:t>
                        </m:r>
                      </m:sup>
                    </m:sSup>
                  </m:oMath>
                </a14:m>
                <a:r>
                  <a:rPr kumimoji="1" lang="en-US" altLang="ja-JP" sz="2800" dirty="0" smtClean="0"/>
                  <a:t>]</a:t>
                </a:r>
                <a:endParaRPr kumimoji="1" lang="ja-JP" altLang="en-US" sz="2800" dirty="0"/>
              </a:p>
            </p:txBody>
          </p:sp>
        </mc:Choice>
        <mc:Fallback>
          <p:sp>
            <p:nvSpPr>
              <p:cNvPr id="140" name="テキスト ボックス 139"/>
              <p:cNvSpPr txBox="1">
                <a:spLocks noRot="1" noChangeAspect="1" noMove="1" noResize="1" noEditPoints="1" noAdjustHandles="1" noChangeArrowheads="1" noChangeShapeType="1" noTextEdit="1"/>
              </p:cNvSpPr>
              <p:nvPr/>
            </p:nvSpPr>
            <p:spPr>
              <a:xfrm>
                <a:off x="22018781" y="19956178"/>
                <a:ext cx="1107996" cy="2890278"/>
              </a:xfrm>
              <a:prstGeom prst="rect">
                <a:avLst/>
              </a:prstGeom>
              <a:blipFill rotWithShape="1">
                <a:blip r:embed="rId20"/>
                <a:stretch>
                  <a:fillRect l="-5495" t="-5485" r="-10989" b="-5485"/>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2" name="テキスト ボックス 141"/>
              <p:cNvSpPr txBox="1"/>
              <p:nvPr/>
            </p:nvSpPr>
            <p:spPr>
              <a:xfrm>
                <a:off x="23159034" y="20317494"/>
                <a:ext cx="81785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0.1</m:t>
                      </m:r>
                    </m:oMath>
                  </m:oMathPara>
                </a14:m>
                <a:endParaRPr kumimoji="1" lang="ja-JP" altLang="en-US" sz="3200" dirty="0"/>
              </a:p>
            </p:txBody>
          </p:sp>
        </mc:Choice>
        <mc:Fallback>
          <p:sp>
            <p:nvSpPr>
              <p:cNvPr id="142" name="テキスト ボックス 141"/>
              <p:cNvSpPr txBox="1">
                <a:spLocks noRot="1" noChangeAspect="1" noMove="1" noResize="1" noEditPoints="1" noAdjustHandles="1" noChangeArrowheads="1" noChangeShapeType="1" noTextEdit="1"/>
              </p:cNvSpPr>
              <p:nvPr/>
            </p:nvSpPr>
            <p:spPr>
              <a:xfrm>
                <a:off x="23159034" y="20317494"/>
                <a:ext cx="817852" cy="584775"/>
              </a:xfrm>
              <a:prstGeom prst="rect">
                <a:avLst/>
              </a:prstGeom>
              <a:blipFill rotWithShape="1">
                <a:blip r:embed="rId21"/>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3" name="テキスト ボックス 142"/>
              <p:cNvSpPr txBox="1"/>
              <p:nvPr/>
            </p:nvSpPr>
            <p:spPr>
              <a:xfrm>
                <a:off x="22970603" y="21037574"/>
                <a:ext cx="1045479"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0.01</m:t>
                      </m:r>
                    </m:oMath>
                  </m:oMathPara>
                </a14:m>
                <a:endParaRPr kumimoji="1" lang="ja-JP" altLang="en-US" sz="8000" dirty="0"/>
              </a:p>
            </p:txBody>
          </p:sp>
        </mc:Choice>
        <mc:Fallback>
          <p:sp>
            <p:nvSpPr>
              <p:cNvPr id="143" name="テキスト ボックス 142"/>
              <p:cNvSpPr txBox="1">
                <a:spLocks noRot="1" noChangeAspect="1" noMove="1" noResize="1" noEditPoints="1" noAdjustHandles="1" noChangeArrowheads="1" noChangeShapeType="1" noTextEdit="1"/>
              </p:cNvSpPr>
              <p:nvPr/>
            </p:nvSpPr>
            <p:spPr>
              <a:xfrm>
                <a:off x="22970603" y="21037574"/>
                <a:ext cx="1045479" cy="584775"/>
              </a:xfrm>
              <a:prstGeom prst="rect">
                <a:avLst/>
              </a:prstGeom>
              <a:blipFill rotWithShape="1">
                <a:blip r:embed="rId2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4" name="テキスト ボックス 143"/>
              <p:cNvSpPr txBox="1"/>
              <p:nvPr/>
            </p:nvSpPr>
            <p:spPr>
              <a:xfrm>
                <a:off x="22826587" y="21829662"/>
                <a:ext cx="114108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3200" b="0" i="1" smtClean="0">
                              <a:latin typeface="Cambria Math"/>
                            </a:rPr>
                          </m:ctrlPr>
                        </m:sSupPr>
                        <m:e>
                          <m:r>
                            <a:rPr kumimoji="1" lang="en-US" altLang="ja-JP" sz="3200" b="0" i="1" smtClean="0">
                              <a:latin typeface="Cambria Math"/>
                            </a:rPr>
                            <m:t>10</m:t>
                          </m:r>
                        </m:e>
                        <m:sup>
                          <m:r>
                            <a:rPr kumimoji="1" lang="en-US" altLang="ja-JP" sz="3200" b="0" i="1" smtClean="0">
                              <a:latin typeface="Cambria Math"/>
                            </a:rPr>
                            <m:t>−3</m:t>
                          </m:r>
                        </m:sup>
                      </m:sSup>
                    </m:oMath>
                  </m:oMathPara>
                </a14:m>
                <a:endParaRPr kumimoji="1" lang="ja-JP" altLang="en-US" sz="3200" dirty="0"/>
              </a:p>
            </p:txBody>
          </p:sp>
        </mc:Choice>
        <mc:Fallback>
          <p:sp>
            <p:nvSpPr>
              <p:cNvPr id="144" name="テキスト ボックス 143"/>
              <p:cNvSpPr txBox="1">
                <a:spLocks noRot="1" noChangeAspect="1" noMove="1" noResize="1" noEditPoints="1" noAdjustHandles="1" noChangeArrowheads="1" noChangeShapeType="1" noTextEdit="1"/>
              </p:cNvSpPr>
              <p:nvPr/>
            </p:nvSpPr>
            <p:spPr>
              <a:xfrm>
                <a:off x="22826587" y="21829662"/>
                <a:ext cx="1141082" cy="584775"/>
              </a:xfrm>
              <a:prstGeom prst="rect">
                <a:avLst/>
              </a:prstGeom>
              <a:blipFill rotWithShape="1">
                <a:blip r:embed="rId23"/>
                <a:stretch>
                  <a:fillRect/>
                </a:stretch>
              </a:blipFill>
            </p:spPr>
            <p:txBody>
              <a:bodyPr/>
              <a:lstStyle/>
              <a:p>
                <a:r>
                  <a:rPr lang="ja-JP" altLang="en-US">
                    <a:noFill/>
                  </a:rPr>
                  <a:t> </a:t>
                </a:r>
              </a:p>
            </p:txBody>
          </p:sp>
        </mc:Fallback>
      </mc:AlternateContent>
      <p:sp>
        <p:nvSpPr>
          <p:cNvPr id="145" name="テキスト ボックス 144"/>
          <p:cNvSpPr txBox="1"/>
          <p:nvPr/>
        </p:nvSpPr>
        <p:spPr>
          <a:xfrm>
            <a:off x="22034499" y="22734711"/>
            <a:ext cx="1169551" cy="1733808"/>
          </a:xfrm>
          <a:prstGeom prst="rect">
            <a:avLst/>
          </a:prstGeom>
          <a:noFill/>
        </p:spPr>
        <p:txBody>
          <a:bodyPr vert="vert270" wrap="none" rtlCol="0">
            <a:spAutoFit/>
          </a:bodyPr>
          <a:lstStyle/>
          <a:p>
            <a:r>
              <a:rPr lang="ja-JP" altLang="en-US" sz="3200" dirty="0" smtClean="0"/>
              <a:t>理論予測</a:t>
            </a:r>
            <a:endParaRPr lang="en-US" altLang="ja-JP" sz="3200" dirty="0" smtClean="0"/>
          </a:p>
          <a:p>
            <a:r>
              <a:rPr lang="ja-JP" altLang="en-US" sz="3200" dirty="0" smtClean="0"/>
              <a:t>とのズレ</a:t>
            </a:r>
            <a:endParaRPr kumimoji="1" lang="ja-JP" altLang="en-US" sz="3200" dirty="0"/>
          </a:p>
        </p:txBody>
      </p:sp>
      <mc:AlternateContent xmlns:mc="http://schemas.openxmlformats.org/markup-compatibility/2006">
        <mc:Choice xmlns:a14="http://schemas.microsoft.com/office/drawing/2010/main" Requires="a14">
          <p:sp>
            <p:nvSpPr>
              <p:cNvPr id="146" name="テキスト ボックス 145"/>
              <p:cNvSpPr txBox="1"/>
              <p:nvPr/>
            </p:nvSpPr>
            <p:spPr>
              <a:xfrm>
                <a:off x="23410836" y="22909782"/>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146" name="テキスト ボックス 145"/>
              <p:cNvSpPr txBox="1">
                <a:spLocks noRot="1" noChangeAspect="1" noMove="1" noResize="1" noEditPoints="1" noAdjustHandles="1" noChangeArrowheads="1" noChangeShapeType="1" noTextEdit="1"/>
              </p:cNvSpPr>
              <p:nvPr/>
            </p:nvSpPr>
            <p:spPr>
              <a:xfrm>
                <a:off x="23410836" y="22909782"/>
                <a:ext cx="505267" cy="584775"/>
              </a:xfrm>
              <a:prstGeom prst="rect">
                <a:avLst/>
              </a:prstGeom>
              <a:blipFill rotWithShape="1">
                <a:blip r:embed="rId2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7" name="テキスト ボックス 146"/>
              <p:cNvSpPr txBox="1"/>
              <p:nvPr/>
            </p:nvSpPr>
            <p:spPr>
              <a:xfrm>
                <a:off x="23410836" y="23341830"/>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m:t>
                      </m:r>
                    </m:oMath>
                  </m:oMathPara>
                </a14:m>
                <a:endParaRPr kumimoji="1" lang="ja-JP" altLang="en-US" sz="3200" dirty="0"/>
              </a:p>
            </p:txBody>
          </p:sp>
        </mc:Choice>
        <mc:Fallback>
          <p:sp>
            <p:nvSpPr>
              <p:cNvPr id="147" name="テキスト ボックス 146"/>
              <p:cNvSpPr txBox="1">
                <a:spLocks noRot="1" noChangeAspect="1" noMove="1" noResize="1" noEditPoints="1" noAdjustHandles="1" noChangeArrowheads="1" noChangeShapeType="1" noTextEdit="1"/>
              </p:cNvSpPr>
              <p:nvPr/>
            </p:nvSpPr>
            <p:spPr>
              <a:xfrm>
                <a:off x="23410836" y="23341830"/>
                <a:ext cx="505267" cy="584775"/>
              </a:xfrm>
              <a:prstGeom prst="rect">
                <a:avLst/>
              </a:prstGeom>
              <a:blipFill rotWithShape="1">
                <a:blip r:embed="rId2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8" name="テキスト ボックス 147"/>
              <p:cNvSpPr txBox="1"/>
              <p:nvPr/>
            </p:nvSpPr>
            <p:spPr>
              <a:xfrm>
                <a:off x="23112812" y="23804209"/>
                <a:ext cx="811440"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148" name="テキスト ボックス 147"/>
              <p:cNvSpPr txBox="1">
                <a:spLocks noRot="1" noChangeAspect="1" noMove="1" noResize="1" noEditPoints="1" noAdjustHandles="1" noChangeArrowheads="1" noChangeShapeType="1" noTextEdit="1"/>
              </p:cNvSpPr>
              <p:nvPr/>
            </p:nvSpPr>
            <p:spPr>
              <a:xfrm>
                <a:off x="23112812" y="23804209"/>
                <a:ext cx="811440" cy="584775"/>
              </a:xfrm>
              <a:prstGeom prst="rect">
                <a:avLst/>
              </a:prstGeom>
              <a:blipFill rotWithShape="1">
                <a:blip r:embed="rId26"/>
                <a:stretch>
                  <a:fillRect/>
                </a:stretch>
              </a:blipFill>
            </p:spPr>
            <p:txBody>
              <a:bodyPr/>
              <a:lstStyle/>
              <a:p>
                <a:r>
                  <a:rPr lang="ja-JP" altLang="en-US">
                    <a:noFill/>
                  </a:rPr>
                  <a:t> </a:t>
                </a:r>
              </a:p>
            </p:txBody>
          </p:sp>
        </mc:Fallback>
      </mc:AlternateContent>
      <p:sp>
        <p:nvSpPr>
          <p:cNvPr id="156" name="正方形/長方形 155"/>
          <p:cNvSpPr/>
          <p:nvPr/>
        </p:nvSpPr>
        <p:spPr>
          <a:xfrm>
            <a:off x="15449610" y="14192806"/>
            <a:ext cx="6172274" cy="1200329"/>
          </a:xfrm>
          <a:prstGeom prst="rect">
            <a:avLst/>
          </a:prstGeom>
        </p:spPr>
        <p:txBody>
          <a:bodyPr wrap="square">
            <a:spAutoFit/>
          </a:bodyPr>
          <a:lstStyle/>
          <a:p>
            <a:r>
              <a:rPr lang="ja-JP" altLang="en-US" sz="3600" dirty="0"/>
              <a:t>標準的なブラックホール</a:t>
            </a:r>
            <a:r>
              <a:rPr lang="ja-JP" altLang="en-US" sz="3600" dirty="0" smtClean="0"/>
              <a:t>の</a:t>
            </a:r>
            <a:endParaRPr lang="en-US" altLang="ja-JP" sz="3600" dirty="0" smtClean="0"/>
          </a:p>
          <a:p>
            <a:r>
              <a:rPr lang="ja-JP" altLang="en-US" sz="3600" dirty="0" smtClean="0"/>
              <a:t>放射</a:t>
            </a:r>
            <a:r>
              <a:rPr lang="ja-JP" altLang="en-US" sz="3600" dirty="0"/>
              <a:t>モデルで</a:t>
            </a:r>
            <a:r>
              <a:rPr lang="ja-JP" altLang="en-US" sz="3600" dirty="0" smtClean="0"/>
              <a:t>再現</a:t>
            </a:r>
            <a:endParaRPr lang="ja-JP" altLang="en-US" sz="3600" dirty="0"/>
          </a:p>
        </p:txBody>
      </p:sp>
      <p:grpSp>
        <p:nvGrpSpPr>
          <p:cNvPr id="108" name="グループ化 107"/>
          <p:cNvGrpSpPr/>
          <p:nvPr/>
        </p:nvGrpSpPr>
        <p:grpSpPr>
          <a:xfrm>
            <a:off x="15697795" y="35392071"/>
            <a:ext cx="13685028" cy="1586396"/>
            <a:chOff x="15898430" y="37768335"/>
            <a:chExt cx="13685028" cy="1586396"/>
          </a:xfrm>
        </p:grpSpPr>
        <mc:AlternateContent xmlns:mc="http://schemas.openxmlformats.org/markup-compatibility/2006" xmlns:a14="http://schemas.microsoft.com/office/drawing/2010/main">
          <mc:Choice Requires="a14">
            <p:sp>
              <p:nvSpPr>
                <p:cNvPr id="157" name="テキスト ボックス 156"/>
                <p:cNvSpPr txBox="1"/>
                <p:nvPr/>
              </p:nvSpPr>
              <p:spPr>
                <a:xfrm>
                  <a:off x="15898430" y="37768335"/>
                  <a:ext cx="13685028" cy="1586396"/>
                </a:xfrm>
                <a:prstGeom prst="rect">
                  <a:avLst/>
                </a:prstGeom>
                <a:noFill/>
              </p:spPr>
              <p:txBody>
                <a:bodyPr wrap="none" rtlCol="0">
                  <a:spAutoFit/>
                </a:bodyPr>
                <a:lstStyle/>
                <a:p>
                  <a:r>
                    <a:rPr lang="ja-JP" altLang="en-US" sz="4800" b="1" dirty="0" smtClean="0"/>
                    <a:t>超光度</a:t>
                  </a:r>
                  <a:r>
                    <a:rPr lang="en-US" altLang="ja-JP" sz="4800" b="1" dirty="0" smtClean="0"/>
                    <a:t>X</a:t>
                  </a:r>
                  <a:r>
                    <a:rPr lang="ja-JP" altLang="en-US" sz="4800" b="1" dirty="0" smtClean="0"/>
                    <a:t>線源</a:t>
                  </a:r>
                  <a:r>
                    <a:rPr lang="en-US" altLang="ja-JP" sz="4800" b="1" dirty="0" smtClean="0"/>
                    <a:t>(NGC6946 X-1)</a:t>
                  </a:r>
                  <a:r>
                    <a:rPr lang="ja-JP" altLang="en-US" sz="4800" b="1" dirty="0" smtClean="0"/>
                    <a:t>の質量は</a:t>
                  </a:r>
                  <a:endParaRPr lang="en-US" altLang="ja-JP" sz="4800" b="1" dirty="0" smtClean="0"/>
                </a:p>
                <a:p>
                  <a:r>
                    <a:rPr lang="ja-JP" altLang="en-US" sz="4800" b="1" dirty="0" smtClean="0"/>
                    <a:t>太陽質量の</a:t>
                  </a:r>
                  <a14:m>
                    <m:oMath xmlns:m="http://schemas.openxmlformats.org/officeDocument/2006/math">
                      <m:r>
                        <a:rPr lang="en-US" altLang="ja-JP" sz="4800" b="1" i="1" smtClean="0">
                          <a:latin typeface="Cambria Math"/>
                          <a:ea typeface="Cambria Math"/>
                        </a:rPr>
                        <m:t>~</m:t>
                      </m:r>
                      <m:sSup>
                        <m:sSupPr>
                          <m:ctrlPr>
                            <a:rPr lang="en-US" altLang="ja-JP" sz="4800" b="1" i="1" smtClean="0">
                              <a:latin typeface="Cambria Math"/>
                              <a:ea typeface="Cambria Math"/>
                            </a:rPr>
                          </m:ctrlPr>
                        </m:sSupPr>
                        <m:e>
                          <m:r>
                            <a:rPr lang="en-US" altLang="ja-JP" sz="4800" b="1" i="1" smtClean="0">
                              <a:latin typeface="Cambria Math"/>
                              <a:ea typeface="Cambria Math"/>
                            </a:rPr>
                            <m:t>𝟏𝟎</m:t>
                          </m:r>
                        </m:e>
                        <m:sup>
                          <m:r>
                            <a:rPr lang="en-US" altLang="ja-JP" sz="4800" b="1" i="1" smtClean="0">
                              <a:latin typeface="Cambria Math"/>
                              <a:ea typeface="Cambria Math"/>
                            </a:rPr>
                            <m:t>𝟑</m:t>
                          </m:r>
                        </m:sup>
                      </m:sSup>
                    </m:oMath>
                  </a14:m>
                  <a:r>
                    <a:rPr kumimoji="1" lang="ja-JP" altLang="en-US" sz="4800" b="1" dirty="0" smtClean="0"/>
                    <a:t>のオーダーであることがわかった。</a:t>
                  </a:r>
                  <a:endParaRPr kumimoji="1" lang="ja-JP" altLang="en-US" sz="4800" b="1" dirty="0"/>
                </a:p>
              </p:txBody>
            </p:sp>
          </mc:Choice>
          <mc:Fallback xmlns="">
            <p:sp>
              <p:nvSpPr>
                <p:cNvPr id="157" name="テキスト ボックス 156"/>
                <p:cNvSpPr txBox="1">
                  <a:spLocks noRot="1" noChangeAspect="1" noMove="1" noResize="1" noEditPoints="1" noAdjustHandles="1" noChangeArrowheads="1" noChangeShapeType="1" noTextEdit="1"/>
                </p:cNvSpPr>
                <p:nvPr/>
              </p:nvSpPr>
              <p:spPr>
                <a:xfrm>
                  <a:off x="15898430" y="37768335"/>
                  <a:ext cx="13685028" cy="1586396"/>
                </a:xfrm>
                <a:prstGeom prst="rect">
                  <a:avLst/>
                </a:prstGeom>
                <a:blipFill rotWithShape="1">
                  <a:blip r:embed="rId28"/>
                  <a:stretch>
                    <a:fillRect l="-2004" t="-11538" r="-1203" b="-16538"/>
                  </a:stretch>
                </a:blipFill>
              </p:spPr>
              <p:txBody>
                <a:bodyPr/>
                <a:lstStyle/>
                <a:p>
                  <a:r>
                    <a:rPr lang="ja-JP" altLang="en-US">
                      <a:noFill/>
                    </a:rPr>
                    <a:t> </a:t>
                  </a:r>
                </a:p>
              </p:txBody>
            </p:sp>
          </mc:Fallback>
        </mc:AlternateContent>
        <p:sp>
          <p:nvSpPr>
            <p:cNvPr id="159" name="正方形/長方形 158"/>
            <p:cNvSpPr/>
            <p:nvPr/>
          </p:nvSpPr>
          <p:spPr>
            <a:xfrm>
              <a:off x="15915913" y="38272391"/>
              <a:ext cx="9445626" cy="185285"/>
            </a:xfrm>
            <a:prstGeom prst="rect">
              <a:avLst/>
            </a:prstGeom>
            <a:solidFill>
              <a:srgbClr val="0085B4">
                <a:alpha val="282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00"/>
            </a:p>
          </p:txBody>
        </p:sp>
        <p:sp>
          <p:nvSpPr>
            <p:cNvPr id="160" name="正方形/長方形 159"/>
            <p:cNvSpPr/>
            <p:nvPr/>
          </p:nvSpPr>
          <p:spPr>
            <a:xfrm>
              <a:off x="15898430" y="39066560"/>
              <a:ext cx="13362275" cy="121644"/>
            </a:xfrm>
            <a:prstGeom prst="rect">
              <a:avLst/>
            </a:prstGeom>
            <a:solidFill>
              <a:srgbClr val="0085B4">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00"/>
            </a:p>
          </p:txBody>
        </p:sp>
      </p:grpSp>
      <p:cxnSp>
        <p:nvCxnSpPr>
          <p:cNvPr id="19" name="直線コネクタ 18"/>
          <p:cNvCxnSpPr/>
          <p:nvPr/>
        </p:nvCxnSpPr>
        <p:spPr>
          <a:xfrm>
            <a:off x="375600" y="39060599"/>
            <a:ext cx="1437584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26107799" y="11135548"/>
            <a:ext cx="3421129" cy="523220"/>
          </a:xfrm>
          <a:prstGeom prst="rect">
            <a:avLst/>
          </a:prstGeom>
          <a:noFill/>
        </p:spPr>
        <p:txBody>
          <a:bodyPr wrap="none" rtlCol="0">
            <a:spAutoFit/>
          </a:bodyPr>
          <a:lstStyle/>
          <a:p>
            <a:r>
              <a:rPr lang="ja-JP" altLang="en-US" sz="2800" dirty="0" smtClean="0"/>
              <a:t>光子数</a:t>
            </a:r>
            <a:r>
              <a:rPr kumimoji="1" lang="ja-JP" altLang="en-US" sz="2800" dirty="0" smtClean="0"/>
              <a:t>は</a:t>
            </a:r>
            <a:r>
              <a:rPr kumimoji="1" lang="en-US" altLang="ja-JP" sz="2800" dirty="0" smtClean="0"/>
              <a:t>log</a:t>
            </a:r>
            <a:r>
              <a:rPr kumimoji="1" lang="ja-JP" altLang="en-US" sz="2800" dirty="0" smtClean="0"/>
              <a:t>スケール</a:t>
            </a:r>
            <a:endParaRPr kumimoji="1" lang="ja-JP" altLang="en-US" sz="2800" dirty="0"/>
          </a:p>
        </p:txBody>
      </p:sp>
      <mc:AlternateContent xmlns:mc="http://schemas.openxmlformats.org/markup-compatibility/2006">
        <mc:Choice xmlns:a14="http://schemas.microsoft.com/office/drawing/2010/main" Requires="a14">
          <p:sp>
            <p:nvSpPr>
              <p:cNvPr id="38" name="テキスト ボックス 37"/>
              <p:cNvSpPr txBox="1"/>
              <p:nvPr/>
            </p:nvSpPr>
            <p:spPr>
              <a:xfrm>
                <a:off x="19234086" y="9397183"/>
                <a:ext cx="784189"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800" b="0" i="1" smtClean="0">
                          <a:latin typeface="Cambria Math"/>
                        </a:rPr>
                        <m:t>+</m:t>
                      </m:r>
                    </m:oMath>
                  </m:oMathPara>
                </a14:m>
                <a:endParaRPr kumimoji="1" lang="ja-JP" altLang="en-US" sz="4800" dirty="0"/>
              </a:p>
            </p:txBody>
          </p:sp>
        </mc:Choice>
        <mc:Fallback>
          <p:sp>
            <p:nvSpPr>
              <p:cNvPr id="38" name="テキスト ボックス 37"/>
              <p:cNvSpPr txBox="1">
                <a:spLocks noRot="1" noChangeAspect="1" noMove="1" noResize="1" noEditPoints="1" noAdjustHandles="1" noChangeArrowheads="1" noChangeShapeType="1" noTextEdit="1"/>
              </p:cNvSpPr>
              <p:nvPr/>
            </p:nvSpPr>
            <p:spPr>
              <a:xfrm>
                <a:off x="19234086" y="9397183"/>
                <a:ext cx="784189" cy="830997"/>
              </a:xfrm>
              <a:prstGeom prst="rect">
                <a:avLst/>
              </a:prstGeom>
              <a:blipFill rotWithShape="1">
                <a:blip r:embed="rId29"/>
                <a:stretch>
                  <a:fillRect/>
                </a:stretch>
              </a:blipFill>
            </p:spPr>
            <p:txBody>
              <a:bodyPr/>
              <a:lstStyle/>
              <a:p>
                <a:r>
                  <a:rPr lang="ja-JP" altLang="en-US">
                    <a:noFill/>
                  </a:rPr>
                  <a:t> </a:t>
                </a:r>
              </a:p>
            </p:txBody>
          </p:sp>
        </mc:Fallback>
      </mc:AlternateContent>
      <p:sp>
        <p:nvSpPr>
          <p:cNvPr id="90" name="正方形/長方形 89"/>
          <p:cNvSpPr/>
          <p:nvPr/>
        </p:nvSpPr>
        <p:spPr>
          <a:xfrm>
            <a:off x="15377597" y="20270912"/>
            <a:ext cx="6710679" cy="1200329"/>
          </a:xfrm>
          <a:prstGeom prst="rect">
            <a:avLst/>
          </a:prstGeom>
        </p:spPr>
        <p:txBody>
          <a:bodyPr wrap="square">
            <a:spAutoFit/>
          </a:bodyPr>
          <a:lstStyle/>
          <a:p>
            <a:pPr lvl="0"/>
            <a:r>
              <a:rPr lang="ja-JP" altLang="en-US" sz="3600" dirty="0" smtClean="0">
                <a:solidFill>
                  <a:prstClr val="black"/>
                </a:solidFill>
              </a:rPr>
              <a:t>同様に標準的</a:t>
            </a:r>
            <a:r>
              <a:rPr lang="ja-JP" altLang="en-US" sz="3600" dirty="0">
                <a:solidFill>
                  <a:prstClr val="black"/>
                </a:solidFill>
              </a:rPr>
              <a:t>なブラックホール</a:t>
            </a:r>
            <a:r>
              <a:rPr lang="ja-JP" altLang="en-US" sz="3600" dirty="0" smtClean="0">
                <a:solidFill>
                  <a:prstClr val="black"/>
                </a:solidFill>
              </a:rPr>
              <a:t>の</a:t>
            </a:r>
            <a:endParaRPr lang="en-US" altLang="ja-JP" sz="3600" dirty="0" smtClean="0">
              <a:solidFill>
                <a:prstClr val="black"/>
              </a:solidFill>
            </a:endParaRPr>
          </a:p>
          <a:p>
            <a:pPr lvl="0"/>
            <a:r>
              <a:rPr lang="ja-JP" altLang="en-US" sz="3600" dirty="0" smtClean="0">
                <a:solidFill>
                  <a:prstClr val="black"/>
                </a:solidFill>
              </a:rPr>
              <a:t>放射</a:t>
            </a:r>
            <a:r>
              <a:rPr lang="ja-JP" altLang="en-US" sz="3600" dirty="0">
                <a:solidFill>
                  <a:prstClr val="black"/>
                </a:solidFill>
              </a:rPr>
              <a:t>モデル</a:t>
            </a:r>
            <a:r>
              <a:rPr lang="ja-JP" altLang="en-US" sz="3600" dirty="0" smtClean="0">
                <a:solidFill>
                  <a:prstClr val="black"/>
                </a:solidFill>
              </a:rPr>
              <a:t>で再現</a:t>
            </a:r>
            <a:endParaRPr lang="en-US" altLang="ja-JP" sz="3600" dirty="0">
              <a:solidFill>
                <a:prstClr val="black"/>
              </a:solidFill>
            </a:endParaRPr>
          </a:p>
        </p:txBody>
      </p:sp>
      <p:sp>
        <p:nvSpPr>
          <p:cNvPr id="149" name="角丸四角形 148"/>
          <p:cNvSpPr/>
          <p:nvPr/>
        </p:nvSpPr>
        <p:spPr>
          <a:xfrm>
            <a:off x="19798171" y="25815007"/>
            <a:ext cx="5646225" cy="1376113"/>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200" b="1" dirty="0">
                <a:solidFill>
                  <a:schemeClr val="tx1"/>
                </a:solidFill>
              </a:rPr>
              <a:t>考察</a:t>
            </a:r>
            <a:endParaRPr kumimoji="1" lang="en-US" altLang="ja-JP" sz="7200" b="1" dirty="0" smtClean="0">
              <a:solidFill>
                <a:schemeClr val="tx1"/>
              </a:solidFill>
            </a:endParaRPr>
          </a:p>
        </p:txBody>
      </p:sp>
      <mc:AlternateContent xmlns:mc="http://schemas.openxmlformats.org/markup-compatibility/2006" xmlns:a14="http://schemas.microsoft.com/office/drawing/2010/main">
        <mc:Choice Requires="a14">
          <p:graphicFrame>
            <p:nvGraphicFramePr>
              <p:cNvPr id="204" name="表 203"/>
              <p:cNvGraphicFramePr>
                <a:graphicFrameLocks noGrp="1"/>
              </p:cNvGraphicFramePr>
              <p:nvPr>
                <p:extLst>
                  <p:ext uri="{D42A27DB-BD31-4B8C-83A1-F6EECF244321}">
                    <p14:modId xmlns:p14="http://schemas.microsoft.com/office/powerpoint/2010/main" val="649059560"/>
                  </p:ext>
                </p:extLst>
              </p:nvPr>
            </p:nvGraphicFramePr>
            <p:xfrm>
              <a:off x="15587978" y="21620567"/>
              <a:ext cx="6298120" cy="3546240"/>
            </p:xfrm>
            <a:graphic>
              <a:graphicData uri="http://schemas.openxmlformats.org/drawingml/2006/table">
                <a:tbl>
                  <a:tblPr firstRow="1" bandRow="1">
                    <a:tableStyleId>{5940675A-B579-460E-94D1-54222C63F5DA}</a:tableStyleId>
                  </a:tblPr>
                  <a:tblGrid>
                    <a:gridCol w="2918129"/>
                    <a:gridCol w="3379991"/>
                  </a:tblGrid>
                  <a:tr h="745200">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a:t>
                          </a:r>
                        </a:p>
                        <a:p>
                          <a:pPr algn="ctr"/>
                          <a:r>
                            <a:rPr kumimoji="1" lang="en-US" altLang="ja-JP" sz="2400" b="0" i="0" dirty="0" smtClean="0">
                              <a:latin typeface="Cambria Math"/>
                            </a:rPr>
                            <a:t>0.3~10 </a:t>
                          </a:r>
                          <a:r>
                            <a:rPr kumimoji="1" lang="en-US" altLang="ja-JP" sz="2400" b="0" i="0" dirty="0" err="1" smtClean="0">
                              <a:latin typeface="Cambria Math"/>
                            </a:rPr>
                            <a:t>keV</a:t>
                          </a:r>
                          <a:endParaRPr kumimoji="1" lang="en-US" altLang="ja-JP" sz="2400" b="0" i="0" dirty="0" smtClean="0">
                            <a:latin typeface="Cambria Math"/>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1" lang="en-US" altLang="ja-JP" sz="4000" b="0" i="1" smtClean="0">
                                  <a:latin typeface="Cambria Math"/>
                                </a:rPr>
                                <m:t>3.12×</m:t>
                              </m:r>
                              <m:sSup>
                                <m:sSupPr>
                                  <m:ctrlPr>
                                    <a:rPr kumimoji="1" lang="en-US" altLang="ja-JP" sz="4000" b="0" i="1" smtClean="0">
                                      <a:latin typeface="Cambria Math"/>
                                    </a:rPr>
                                  </m:ctrlPr>
                                </m:sSupPr>
                                <m:e>
                                  <m:r>
                                    <a:rPr kumimoji="1" lang="en-US" altLang="ja-JP" sz="4000" b="0" i="1" smtClean="0">
                                      <a:latin typeface="Cambria Math"/>
                                    </a:rPr>
                                    <m:t>10</m:t>
                                  </m:r>
                                </m:e>
                                <m:sup>
                                  <m:r>
                                    <a:rPr kumimoji="1" lang="en-US" altLang="ja-JP" sz="4000" b="0" i="1" smtClean="0">
                                      <a:latin typeface="Cambria Math"/>
                                    </a:rPr>
                                    <m:t>39</m:t>
                                  </m:r>
                                </m:sup>
                              </m:sSup>
                            </m:oMath>
                          </a14:m>
                          <a:r>
                            <a:rPr kumimoji="1" lang="en-US" altLang="ja-JP" sz="4000" dirty="0" smtClean="0"/>
                            <a:t> [erg/s]</a:t>
                          </a:r>
                          <a:endParaRPr kumimoji="1" lang="ja-JP" altLang="en-US" sz="4000" b="0" dirty="0"/>
                        </a:p>
                      </a:txBody>
                      <a:tcPr anchor="ctr"/>
                    </a:tc>
                  </a:tr>
                  <a:tr h="745200">
                    <a:tc>
                      <a:txBody>
                        <a:bodyPr/>
                        <a:lstStyle/>
                        <a:p>
                          <a:pPr algn="ctr"/>
                          <a:r>
                            <a:rPr kumimoji="1" lang="ja-JP" altLang="en-US" sz="4000" dirty="0" smtClean="0"/>
                            <a:t>円盤の温度</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4000" b="0" dirty="0" smtClean="0"/>
                            <a:t>約</a:t>
                          </a:r>
                          <a:r>
                            <a:rPr kumimoji="1" lang="en-US" altLang="ja-JP" sz="4000" b="0" dirty="0" smtClean="0"/>
                            <a:t>160</a:t>
                          </a:r>
                          <a:r>
                            <a:rPr kumimoji="1" lang="ja-JP" altLang="en-US" sz="4000" b="0" dirty="0" smtClean="0"/>
                            <a:t>万 </a:t>
                          </a:r>
                          <a:r>
                            <a:rPr kumimoji="1" lang="en-US" altLang="ja-JP" sz="4000" dirty="0" smtClean="0"/>
                            <a:t>[K]</a:t>
                          </a:r>
                          <a:endParaRPr kumimoji="1" lang="ja-JP" altLang="en-US" sz="4000" b="0" dirty="0" smtClean="0"/>
                        </a:p>
                      </a:txBody>
                      <a:tcPr anchor="ctr"/>
                    </a:tc>
                  </a:tr>
                  <a:tr h="745200">
                    <a:tc>
                      <a:txBody>
                        <a:bodyPr/>
                        <a:lstStyle/>
                        <a:p>
                          <a:pPr algn="ctr"/>
                          <a:r>
                            <a:rPr kumimoji="1" lang="ja-JP" altLang="en-US" sz="4000" dirty="0" smtClean="0"/>
                            <a:t>内縁半径</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i="0" kern="1200" dirty="0" smtClean="0">
                              <a:solidFill>
                                <a:schemeClr val="tx1"/>
                              </a:solidFill>
                              <a:effectLst/>
                              <a:latin typeface="+mn-lt"/>
                              <a:ea typeface="+mn-ea"/>
                              <a:cs typeface="+mn-cs"/>
                            </a:rPr>
                            <a:t>17884.1 [km]</a:t>
                          </a:r>
                          <a:endParaRPr kumimoji="1" lang="ja-JP" altLang="en-US" sz="4000" b="0" dirty="0" smtClean="0"/>
                        </a:p>
                      </a:txBody>
                      <a:tcPr anchor="ctr"/>
                    </a:tc>
                  </a:tr>
                  <a:tr h="745200">
                    <a:tc>
                      <a:txBody>
                        <a:bodyPr/>
                        <a:lstStyle/>
                        <a:p>
                          <a:pPr algn="ctr"/>
                          <a:r>
                            <a:rPr kumimoji="1" lang="ja-JP" altLang="en-US" sz="4000" dirty="0" smtClean="0"/>
                            <a:t>質量</a:t>
                          </a:r>
                          <a:endParaRPr kumimoji="1" lang="ja-JP" altLang="en-US" sz="4000" b="0" dirty="0"/>
                        </a:p>
                      </a:txBody>
                      <a:tcPr anchor="ctr"/>
                    </a:tc>
                    <a:tc>
                      <a:txBody>
                        <a:bodyPr/>
                        <a:lstStyle/>
                        <a:p>
                          <a:pPr algn="ctr"/>
                          <a:r>
                            <a:rPr kumimoji="1" lang="en-US" altLang="ja-JP" sz="4000" b="0" i="0" kern="1200" baseline="0" dirty="0" smtClean="0">
                              <a:solidFill>
                                <a:srgbClr val="FF0000"/>
                              </a:solidFill>
                              <a:effectLst/>
                              <a:latin typeface="+mn-lt"/>
                              <a:ea typeface="+mn-ea"/>
                              <a:cs typeface="+mn-cs"/>
                            </a:rPr>
                            <a:t>1987.12 </a:t>
                          </a:r>
                          <a14:m>
                            <m:oMath xmlns:m="http://schemas.openxmlformats.org/officeDocument/2006/math">
                              <m:sSub>
                                <m:sSubPr>
                                  <m:ctrlPr>
                                    <a:rPr kumimoji="1" lang="en-US" altLang="ja-JP" sz="4000" i="1" baseline="0" smtClean="0">
                                      <a:solidFill>
                                        <a:srgbClr val="FF0000"/>
                                      </a:solidFill>
                                      <a:latin typeface="Cambria Math"/>
                                    </a:rPr>
                                  </m:ctrlPr>
                                </m:sSubPr>
                                <m:e>
                                  <m:r>
                                    <a:rPr kumimoji="1" lang="en-US" altLang="ja-JP" sz="4000" baseline="0" smtClean="0">
                                      <a:solidFill>
                                        <a:srgbClr val="FF0000"/>
                                      </a:solidFill>
                                      <a:latin typeface="Cambria Math"/>
                                    </a:rPr>
                                    <m:t>𝑀</m:t>
                                  </m:r>
                                </m:e>
                                <m:sub>
                                  <m:r>
                                    <a:rPr kumimoji="1" lang="ja-JP" altLang="en-US" sz="4000" baseline="0" smtClean="0">
                                      <a:solidFill>
                                        <a:srgbClr val="FF0000"/>
                                      </a:solidFill>
                                      <a:latin typeface="Cambria Math"/>
                                    </a:rPr>
                                    <m:t>☉</m:t>
                                  </m:r>
                                </m:sub>
                              </m:sSub>
                            </m:oMath>
                          </a14:m>
                          <a:endParaRPr kumimoji="1" lang="en-US" altLang="ja-JP" sz="4000" b="0" baseline="0" dirty="0" smtClean="0">
                            <a:solidFill>
                              <a:srgbClr val="FF0000"/>
                            </a:solidFill>
                          </a:endParaRPr>
                        </a:p>
                      </a:txBody>
                      <a:tcPr anchor="ctr"/>
                    </a:tc>
                  </a:tr>
                </a:tbl>
              </a:graphicData>
            </a:graphic>
          </p:graphicFrame>
        </mc:Choice>
        <mc:Fallback xmlns="">
          <p:graphicFrame>
            <p:nvGraphicFramePr>
              <p:cNvPr id="204" name="表 203"/>
              <p:cNvGraphicFramePr>
                <a:graphicFrameLocks noGrp="1"/>
              </p:cNvGraphicFramePr>
              <p:nvPr>
                <p:extLst>
                  <p:ext uri="{D42A27DB-BD31-4B8C-83A1-F6EECF244321}">
                    <p14:modId xmlns:p14="http://schemas.microsoft.com/office/powerpoint/2010/main" val="649059560"/>
                  </p:ext>
                </p:extLst>
              </p:nvPr>
            </p:nvGraphicFramePr>
            <p:xfrm>
              <a:off x="15587978" y="21620567"/>
              <a:ext cx="6298120" cy="3546240"/>
            </p:xfrm>
            <a:graphic>
              <a:graphicData uri="http://schemas.openxmlformats.org/drawingml/2006/table">
                <a:tbl>
                  <a:tblPr firstRow="1" bandRow="1">
                    <a:tableStyleId>{5940675A-B579-460E-94D1-54222C63F5DA}</a:tableStyleId>
                  </a:tblPr>
                  <a:tblGrid>
                    <a:gridCol w="2918129"/>
                    <a:gridCol w="3379991"/>
                  </a:tblGrid>
                  <a:tr h="1310640">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a:t>
                          </a:r>
                        </a:p>
                        <a:p>
                          <a:pPr algn="ctr"/>
                          <a:r>
                            <a:rPr kumimoji="1" lang="en-US" altLang="ja-JP" sz="2400" b="0" i="0" dirty="0" smtClean="0">
                              <a:latin typeface="Cambria Math"/>
                            </a:rPr>
                            <a:t>0.3~10 </a:t>
                          </a:r>
                          <a:r>
                            <a:rPr kumimoji="1" lang="en-US" altLang="ja-JP" sz="2400" b="0" i="0" dirty="0" err="1" smtClean="0">
                              <a:latin typeface="Cambria Math"/>
                            </a:rPr>
                            <a:t>keV</a:t>
                          </a:r>
                          <a:endParaRPr kumimoji="1" lang="en-US" altLang="ja-JP" sz="2400" b="0" i="0" dirty="0" smtClean="0">
                            <a:latin typeface="Cambria Math"/>
                          </a:endParaRPr>
                        </a:p>
                      </a:txBody>
                      <a:tcPr anchor="ctr"/>
                    </a:tc>
                    <a:tc>
                      <a:txBody>
                        <a:bodyPr/>
                        <a:lstStyle/>
                        <a:p>
                          <a:endParaRPr lang="ja-JP"/>
                        </a:p>
                      </a:txBody>
                      <a:tcPr anchor="ctr">
                        <a:blipFill rotWithShape="1">
                          <a:blip r:embed="rId33"/>
                          <a:stretch>
                            <a:fillRect l="-86462" t="-1860" r="-181" b="-187442"/>
                          </a:stretch>
                        </a:blipFill>
                      </a:tcPr>
                    </a:tc>
                  </a:tr>
                  <a:tr h="745200">
                    <a:tc>
                      <a:txBody>
                        <a:bodyPr/>
                        <a:lstStyle/>
                        <a:p>
                          <a:pPr algn="ctr"/>
                          <a:r>
                            <a:rPr kumimoji="1" lang="ja-JP" altLang="en-US" sz="4000" dirty="0" smtClean="0"/>
                            <a:t>円盤の</a:t>
                          </a:r>
                          <a:r>
                            <a:rPr kumimoji="1" lang="ja-JP" altLang="en-US" sz="4000" dirty="0" smtClean="0"/>
                            <a:t>温度</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4000" b="0" dirty="0" smtClean="0"/>
                            <a:t>約</a:t>
                          </a:r>
                          <a:r>
                            <a:rPr kumimoji="1" lang="en-US" altLang="ja-JP" sz="4000" b="0" dirty="0" smtClean="0"/>
                            <a:t>160</a:t>
                          </a:r>
                          <a:r>
                            <a:rPr kumimoji="1" lang="ja-JP" altLang="en-US" sz="4000" b="0" dirty="0" smtClean="0"/>
                            <a:t>万 </a:t>
                          </a:r>
                          <a:r>
                            <a:rPr kumimoji="1" lang="en-US" altLang="ja-JP" sz="4000" dirty="0" smtClean="0"/>
                            <a:t>[K]</a:t>
                          </a:r>
                          <a:endParaRPr kumimoji="1" lang="ja-JP" altLang="en-US" sz="4000" b="0" dirty="0" smtClean="0"/>
                        </a:p>
                      </a:txBody>
                      <a:tcPr anchor="ctr"/>
                    </a:tc>
                  </a:tr>
                  <a:tr h="745200">
                    <a:tc>
                      <a:txBody>
                        <a:bodyPr/>
                        <a:lstStyle/>
                        <a:p>
                          <a:pPr algn="ctr"/>
                          <a:r>
                            <a:rPr kumimoji="1" lang="ja-JP" altLang="en-US" sz="4000" dirty="0" smtClean="0"/>
                            <a:t>内縁</a:t>
                          </a:r>
                          <a:r>
                            <a:rPr kumimoji="1" lang="ja-JP" altLang="en-US" sz="4000" dirty="0" smtClean="0"/>
                            <a:t>半径</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i="0" kern="1200" dirty="0" smtClean="0">
                              <a:solidFill>
                                <a:schemeClr val="tx1"/>
                              </a:solidFill>
                              <a:effectLst/>
                              <a:latin typeface="+mn-lt"/>
                              <a:ea typeface="+mn-ea"/>
                              <a:cs typeface="+mn-cs"/>
                            </a:rPr>
                            <a:t>17884.1 [km]</a:t>
                          </a:r>
                          <a:endParaRPr kumimoji="1" lang="ja-JP" altLang="en-US" sz="4000" b="0" dirty="0" smtClean="0"/>
                        </a:p>
                      </a:txBody>
                      <a:tcPr anchor="ctr"/>
                    </a:tc>
                  </a:tr>
                  <a:tr h="745200">
                    <a:tc>
                      <a:txBody>
                        <a:bodyPr/>
                        <a:lstStyle/>
                        <a:p>
                          <a:pPr algn="ctr"/>
                          <a:r>
                            <a:rPr kumimoji="1" lang="ja-JP" altLang="en-US" sz="4000" dirty="0" smtClean="0"/>
                            <a:t>質量</a:t>
                          </a:r>
                          <a:endParaRPr kumimoji="1" lang="ja-JP" altLang="en-US" sz="4000" b="0" dirty="0"/>
                        </a:p>
                      </a:txBody>
                      <a:tcPr anchor="ctr"/>
                    </a:tc>
                    <a:tc>
                      <a:txBody>
                        <a:bodyPr/>
                        <a:lstStyle/>
                        <a:p>
                          <a:endParaRPr lang="ja-JP"/>
                        </a:p>
                      </a:txBody>
                      <a:tcPr anchor="ctr">
                        <a:blipFill rotWithShape="1">
                          <a:blip r:embed="rId33"/>
                          <a:stretch>
                            <a:fillRect l="-86462" t="-379508" r="-181" b="-30328"/>
                          </a:stretch>
                        </a:blipFill>
                      </a:tcPr>
                    </a:tc>
                  </a:tr>
                </a:tbl>
              </a:graphicData>
            </a:graphic>
          </p:graphicFrame>
        </mc:Fallback>
      </mc:AlternateContent>
      <p:sp>
        <p:nvSpPr>
          <p:cNvPr id="121" name="正方形/長方形 120"/>
          <p:cNvSpPr/>
          <p:nvPr/>
        </p:nvSpPr>
        <p:spPr>
          <a:xfrm>
            <a:off x="25778915" y="7957023"/>
            <a:ext cx="6351149" cy="830997"/>
          </a:xfrm>
          <a:prstGeom prst="rect">
            <a:avLst/>
          </a:prstGeom>
        </p:spPr>
        <p:txBody>
          <a:bodyPr wrap="square">
            <a:spAutoFit/>
          </a:bodyPr>
          <a:lstStyle/>
          <a:p>
            <a:r>
              <a:rPr lang="en-US" altLang="ja-JP" sz="2400" dirty="0" smtClean="0"/>
              <a:t>(</a:t>
            </a:r>
            <a:r>
              <a:rPr lang="ja-JP" altLang="en-US" sz="2400" dirty="0"/>
              <a:t>回転していない</a:t>
            </a:r>
            <a:r>
              <a:rPr lang="ja-JP" altLang="en-US" sz="2400" dirty="0" smtClean="0"/>
              <a:t>、</a:t>
            </a:r>
            <a:endParaRPr lang="en-US" altLang="ja-JP" sz="2400" dirty="0" smtClean="0"/>
          </a:p>
          <a:p>
            <a:r>
              <a:rPr lang="ja-JP" altLang="en-US" sz="2400" dirty="0" smtClean="0"/>
              <a:t>   降着</a:t>
            </a:r>
            <a:r>
              <a:rPr lang="ja-JP" altLang="en-US" sz="2400" dirty="0"/>
              <a:t>円盤がよく見える、など</a:t>
            </a:r>
            <a:r>
              <a:rPr lang="en-US" altLang="ja-JP" sz="2400" dirty="0"/>
              <a:t>)</a:t>
            </a:r>
            <a:endParaRPr lang="ja-JP" altLang="en-US" sz="2400" dirty="0"/>
          </a:p>
        </p:txBody>
      </p:sp>
      <p:sp>
        <p:nvSpPr>
          <p:cNvPr id="205" name="テキスト ボックス 204"/>
          <p:cNvSpPr txBox="1"/>
          <p:nvPr/>
        </p:nvSpPr>
        <p:spPr>
          <a:xfrm>
            <a:off x="16401424" y="11322235"/>
            <a:ext cx="1888659" cy="523220"/>
          </a:xfrm>
          <a:prstGeom prst="rect">
            <a:avLst/>
          </a:prstGeom>
          <a:noFill/>
        </p:spPr>
        <p:txBody>
          <a:bodyPr wrap="none" rtlCol="0">
            <a:spAutoFit/>
          </a:bodyPr>
          <a:lstStyle/>
          <a:p>
            <a:r>
              <a:rPr kumimoji="1" lang="ja-JP" altLang="en-US" sz="2800" dirty="0" smtClean="0"/>
              <a:t>エネルギー</a:t>
            </a:r>
            <a:endParaRPr kumimoji="1" lang="ja-JP" altLang="en-US" sz="2800" dirty="0"/>
          </a:p>
        </p:txBody>
      </p:sp>
      <p:sp>
        <p:nvSpPr>
          <p:cNvPr id="206" name="テキスト ボックス 205"/>
          <p:cNvSpPr txBox="1"/>
          <p:nvPr/>
        </p:nvSpPr>
        <p:spPr>
          <a:xfrm>
            <a:off x="21369976" y="11322235"/>
            <a:ext cx="1888659" cy="523220"/>
          </a:xfrm>
          <a:prstGeom prst="rect">
            <a:avLst/>
          </a:prstGeom>
          <a:noFill/>
        </p:spPr>
        <p:txBody>
          <a:bodyPr wrap="none" rtlCol="0">
            <a:spAutoFit/>
          </a:bodyPr>
          <a:lstStyle/>
          <a:p>
            <a:r>
              <a:rPr kumimoji="1" lang="ja-JP" altLang="en-US" sz="2800" dirty="0" smtClean="0"/>
              <a:t>エネルギー</a:t>
            </a:r>
            <a:endParaRPr kumimoji="1" lang="ja-JP" altLang="en-US" sz="2800" dirty="0"/>
          </a:p>
        </p:txBody>
      </p:sp>
      <p:cxnSp>
        <p:nvCxnSpPr>
          <p:cNvPr id="130" name="直線矢印コネクタ 129"/>
          <p:cNvCxnSpPr/>
          <p:nvPr/>
        </p:nvCxnSpPr>
        <p:spPr>
          <a:xfrm flipH="1">
            <a:off x="25630235" y="8788020"/>
            <a:ext cx="724744" cy="696213"/>
          </a:xfrm>
          <a:prstGeom prst="straightConnector1">
            <a:avLst/>
          </a:prstGeom>
          <a:ln>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
        <p:nvSpPr>
          <p:cNvPr id="210" name="テキスト ボックス 209"/>
          <p:cNvSpPr txBox="1"/>
          <p:nvPr/>
        </p:nvSpPr>
        <p:spPr>
          <a:xfrm>
            <a:off x="14794210" y="9235744"/>
            <a:ext cx="615553" cy="1169551"/>
          </a:xfrm>
          <a:prstGeom prst="rect">
            <a:avLst/>
          </a:prstGeom>
          <a:noFill/>
        </p:spPr>
        <p:txBody>
          <a:bodyPr vert="vert270" wrap="none" rtlCol="0">
            <a:spAutoFit/>
          </a:bodyPr>
          <a:lstStyle/>
          <a:p>
            <a:r>
              <a:rPr lang="ja-JP" altLang="en-US" sz="2800" dirty="0" smtClean="0"/>
              <a:t>光子数</a:t>
            </a:r>
            <a:endParaRPr kumimoji="1" lang="ja-JP" altLang="en-US" sz="2800" dirty="0"/>
          </a:p>
        </p:txBody>
      </p:sp>
      <p:sp>
        <p:nvSpPr>
          <p:cNvPr id="211" name="テキスト ボックス 210"/>
          <p:cNvSpPr txBox="1"/>
          <p:nvPr/>
        </p:nvSpPr>
        <p:spPr>
          <a:xfrm>
            <a:off x="19762762" y="9253167"/>
            <a:ext cx="615553" cy="1169551"/>
          </a:xfrm>
          <a:prstGeom prst="rect">
            <a:avLst/>
          </a:prstGeom>
          <a:noFill/>
        </p:spPr>
        <p:txBody>
          <a:bodyPr vert="vert270" wrap="none" rtlCol="0">
            <a:spAutoFit/>
          </a:bodyPr>
          <a:lstStyle/>
          <a:p>
            <a:r>
              <a:rPr lang="ja-JP" altLang="en-US" sz="2800" dirty="0" smtClean="0"/>
              <a:t>光子数</a:t>
            </a:r>
            <a:endParaRPr kumimoji="1" lang="ja-JP" altLang="en-US" sz="2800" dirty="0"/>
          </a:p>
        </p:txBody>
      </p:sp>
      <p:sp>
        <p:nvSpPr>
          <p:cNvPr id="27" name="角丸四角形 26"/>
          <p:cNvSpPr/>
          <p:nvPr/>
        </p:nvSpPr>
        <p:spPr>
          <a:xfrm>
            <a:off x="19819957" y="12146323"/>
            <a:ext cx="5646225" cy="1376113"/>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結果</a:t>
            </a:r>
            <a:endParaRPr kumimoji="1" lang="en-US" altLang="ja-JP" sz="7200" b="1" dirty="0" smtClean="0">
              <a:solidFill>
                <a:schemeClr val="tx1"/>
              </a:solidFill>
            </a:endParaRPr>
          </a:p>
        </p:txBody>
      </p:sp>
      <p:sp>
        <p:nvSpPr>
          <p:cNvPr id="219" name="角丸四角形 218"/>
          <p:cNvSpPr/>
          <p:nvPr/>
        </p:nvSpPr>
        <p:spPr>
          <a:xfrm>
            <a:off x="19567509" y="37472342"/>
            <a:ext cx="5646225" cy="1376113"/>
          </a:xfrm>
          <a:prstGeom prst="roundRect">
            <a:avLst/>
          </a:prstGeom>
          <a:solidFill>
            <a:srgbClr val="F8EDEC"/>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200" b="1" dirty="0">
                <a:solidFill>
                  <a:schemeClr val="tx1"/>
                </a:solidFill>
              </a:rPr>
              <a:t>結論</a:t>
            </a:r>
            <a:endParaRPr kumimoji="1" lang="en-US" altLang="ja-JP" sz="7200" b="1" dirty="0" smtClean="0">
              <a:solidFill>
                <a:schemeClr val="tx1"/>
              </a:solidFill>
            </a:endParaRPr>
          </a:p>
        </p:txBody>
      </p:sp>
      <p:sp>
        <p:nvSpPr>
          <p:cNvPr id="222" name="正方形/長方形 221"/>
          <p:cNvSpPr/>
          <p:nvPr/>
        </p:nvSpPr>
        <p:spPr>
          <a:xfrm>
            <a:off x="15625787" y="39201752"/>
            <a:ext cx="13757557" cy="119386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0" name="角丸四角形 219"/>
          <p:cNvSpPr/>
          <p:nvPr/>
        </p:nvSpPr>
        <p:spPr>
          <a:xfrm>
            <a:off x="504108" y="8029031"/>
            <a:ext cx="3692124" cy="942559"/>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b="1" dirty="0" smtClean="0">
                <a:solidFill>
                  <a:srgbClr val="FF0000"/>
                </a:solidFill>
              </a:rPr>
              <a:t>X</a:t>
            </a:r>
            <a:r>
              <a:rPr kumimoji="1" lang="ja-JP" altLang="en-US" sz="5400" b="1" dirty="0" smtClean="0">
                <a:solidFill>
                  <a:srgbClr val="FF0000"/>
                </a:solidFill>
              </a:rPr>
              <a:t>線天文</a:t>
            </a:r>
            <a:endParaRPr kumimoji="1" lang="ja-JP" altLang="en-US" sz="5400" b="1" dirty="0">
              <a:solidFill>
                <a:srgbClr val="FF0000"/>
              </a:solidFill>
            </a:endParaRPr>
          </a:p>
        </p:txBody>
      </p:sp>
      <p:sp>
        <p:nvSpPr>
          <p:cNvPr id="221" name="正方形/長方形 220"/>
          <p:cNvSpPr/>
          <p:nvPr/>
        </p:nvSpPr>
        <p:spPr>
          <a:xfrm>
            <a:off x="15704588" y="40840618"/>
            <a:ext cx="13530711" cy="119386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p:cNvSpPr txBox="1"/>
          <p:nvPr/>
        </p:nvSpPr>
        <p:spPr>
          <a:xfrm>
            <a:off x="15479563" y="39085279"/>
            <a:ext cx="13981713" cy="1446550"/>
          </a:xfrm>
          <a:prstGeom prst="rect">
            <a:avLst/>
          </a:prstGeom>
          <a:noFill/>
        </p:spPr>
        <p:txBody>
          <a:bodyPr wrap="none" rtlCol="0">
            <a:spAutoFit/>
          </a:bodyPr>
          <a:lstStyle/>
          <a:p>
            <a:r>
              <a:rPr lang="ja-JP" altLang="en-US" sz="4400" b="1" dirty="0" smtClean="0"/>
              <a:t>恒星質量ブラックホールと同じモデルで再現できたことから</a:t>
            </a:r>
            <a:endParaRPr lang="en-US" altLang="ja-JP" sz="4400" b="1" dirty="0" smtClean="0"/>
          </a:p>
          <a:p>
            <a:r>
              <a:rPr kumimoji="1" lang="ja-JP" altLang="en-US" sz="4400" b="1" dirty="0" smtClean="0"/>
              <a:t>超光度</a:t>
            </a:r>
            <a:r>
              <a:rPr kumimoji="1" lang="en-US" altLang="ja-JP" sz="4400" b="1" dirty="0" smtClean="0"/>
              <a:t>X</a:t>
            </a:r>
            <a:r>
              <a:rPr kumimoji="1" lang="ja-JP" altLang="en-US" sz="4400" b="1" dirty="0" smtClean="0"/>
              <a:t>線源もブラックホールの一つである可能性が高い</a:t>
            </a:r>
            <a:endParaRPr kumimoji="1" lang="ja-JP" altLang="en-US" sz="4400" b="1" dirty="0"/>
          </a:p>
        </p:txBody>
      </p:sp>
      <p:sp>
        <p:nvSpPr>
          <p:cNvPr id="110" name="テキスト ボックス 109"/>
          <p:cNvSpPr txBox="1"/>
          <p:nvPr/>
        </p:nvSpPr>
        <p:spPr>
          <a:xfrm>
            <a:off x="15521567" y="40714273"/>
            <a:ext cx="14007361" cy="1446550"/>
          </a:xfrm>
          <a:prstGeom prst="rect">
            <a:avLst/>
          </a:prstGeom>
          <a:noFill/>
        </p:spPr>
        <p:txBody>
          <a:bodyPr wrap="none" rtlCol="0">
            <a:spAutoFit/>
          </a:bodyPr>
          <a:lstStyle/>
          <a:p>
            <a:r>
              <a:rPr kumimoji="1" lang="ja-JP" altLang="en-US" sz="4400" b="1" dirty="0" smtClean="0"/>
              <a:t>恒星質量ブラックホールと大質量ブラックホール</a:t>
            </a:r>
            <a:r>
              <a:rPr lang="ja-JP" altLang="en-US" sz="4400" b="1" dirty="0" smtClean="0"/>
              <a:t>の質量の</a:t>
            </a:r>
            <a:endParaRPr lang="en-US" altLang="ja-JP" sz="4400" b="1" dirty="0" smtClean="0"/>
          </a:p>
          <a:p>
            <a:r>
              <a:rPr lang="ja-JP" altLang="en-US" sz="4400" b="1" dirty="0" smtClean="0"/>
              <a:t>間を埋める存在が超光度</a:t>
            </a:r>
            <a:r>
              <a:rPr lang="en-US" altLang="ja-JP" sz="4400" b="1" dirty="0" smtClean="0"/>
              <a:t>X</a:t>
            </a:r>
            <a:r>
              <a:rPr lang="ja-JP" altLang="en-US" sz="4400" b="1" dirty="0" smtClean="0"/>
              <a:t>線源であると考えられる</a:t>
            </a:r>
            <a:endParaRPr kumimoji="1" lang="en-US" altLang="ja-JP" sz="4400" b="1" dirty="0" smtClean="0"/>
          </a:p>
        </p:txBody>
      </p:sp>
      <p:sp>
        <p:nvSpPr>
          <p:cNvPr id="223" name="テキスト ボックス 222"/>
          <p:cNvSpPr txBox="1"/>
          <p:nvPr/>
        </p:nvSpPr>
        <p:spPr>
          <a:xfrm>
            <a:off x="770228" y="9325175"/>
            <a:ext cx="6397905" cy="1200329"/>
          </a:xfrm>
          <a:prstGeom prst="rect">
            <a:avLst/>
          </a:prstGeom>
          <a:noFill/>
        </p:spPr>
        <p:txBody>
          <a:bodyPr wrap="none" rtlCol="0">
            <a:spAutoFit/>
          </a:bodyPr>
          <a:lstStyle/>
          <a:p>
            <a:r>
              <a:rPr kumimoji="1" lang="ja-JP" altLang="en-US" sz="3600" dirty="0" smtClean="0"/>
              <a:t>全ての物質はその温度に応じた</a:t>
            </a:r>
            <a:endParaRPr kumimoji="1" lang="en-US" altLang="ja-JP" sz="3600" dirty="0" smtClean="0"/>
          </a:p>
          <a:p>
            <a:r>
              <a:rPr kumimoji="1" lang="ja-JP" altLang="en-US" sz="3600" dirty="0" smtClean="0"/>
              <a:t>エネルギーを持っており、</a:t>
            </a:r>
            <a:endParaRPr kumimoji="1" lang="en-US" altLang="ja-JP" sz="3600" dirty="0" smtClean="0"/>
          </a:p>
        </p:txBody>
      </p:sp>
      <p:sp>
        <p:nvSpPr>
          <p:cNvPr id="224" name="正方形/長方形 223"/>
          <p:cNvSpPr/>
          <p:nvPr/>
        </p:nvSpPr>
        <p:spPr>
          <a:xfrm>
            <a:off x="720131" y="11509222"/>
            <a:ext cx="7207736" cy="1200329"/>
          </a:xfrm>
          <a:prstGeom prst="rect">
            <a:avLst/>
          </a:prstGeom>
        </p:spPr>
        <p:txBody>
          <a:bodyPr wrap="square">
            <a:spAutoFit/>
          </a:bodyPr>
          <a:lstStyle/>
          <a:p>
            <a:pPr lvl="0"/>
            <a:r>
              <a:rPr lang="ja-JP" altLang="en-US" sz="3600" dirty="0">
                <a:solidFill>
                  <a:prstClr val="black"/>
                </a:solidFill>
              </a:rPr>
              <a:t>黒体放射に</a:t>
            </a:r>
            <a:r>
              <a:rPr lang="ja-JP" altLang="en-US" sz="3600" dirty="0" smtClean="0">
                <a:solidFill>
                  <a:prstClr val="black"/>
                </a:solidFill>
              </a:rPr>
              <a:t>よって</a:t>
            </a:r>
            <a:r>
              <a:rPr lang="ja-JP" altLang="en-US" sz="3600" dirty="0">
                <a:solidFill>
                  <a:prstClr val="black"/>
                </a:solidFill>
              </a:rPr>
              <a:t>その</a:t>
            </a:r>
            <a:r>
              <a:rPr lang="ja-JP" altLang="en-US" sz="3600" dirty="0" smtClean="0">
                <a:solidFill>
                  <a:prstClr val="black"/>
                </a:solidFill>
              </a:rPr>
              <a:t>エネルギー</a:t>
            </a:r>
            <a:r>
              <a:rPr lang="ja-JP" altLang="en-US" sz="3600" dirty="0">
                <a:solidFill>
                  <a:prstClr val="black"/>
                </a:solidFill>
              </a:rPr>
              <a:t>に</a:t>
            </a:r>
            <a:endParaRPr lang="en-US" altLang="ja-JP" sz="3600" dirty="0">
              <a:solidFill>
                <a:prstClr val="black"/>
              </a:solidFill>
            </a:endParaRPr>
          </a:p>
          <a:p>
            <a:pPr lvl="0"/>
            <a:r>
              <a:rPr lang="ja-JP" altLang="en-US" sz="3600" dirty="0">
                <a:solidFill>
                  <a:prstClr val="black"/>
                </a:solidFill>
              </a:rPr>
              <a:t>対応した波長の光を出す</a:t>
            </a:r>
          </a:p>
        </p:txBody>
      </p:sp>
      <mc:AlternateContent xmlns:mc="http://schemas.openxmlformats.org/markup-compatibility/2006">
        <mc:Choice xmlns:a14="http://schemas.microsoft.com/office/drawing/2010/main" Requires="a14">
          <p:sp>
            <p:nvSpPr>
              <p:cNvPr id="225" name="テキスト ボックス 224"/>
              <p:cNvSpPr txBox="1"/>
              <p:nvPr/>
            </p:nvSpPr>
            <p:spPr>
              <a:xfrm>
                <a:off x="4536555" y="12781559"/>
                <a:ext cx="2207014"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800" b="0" i="1" smtClean="0">
                          <a:latin typeface="Cambria Math"/>
                        </a:rPr>
                        <m:t>𝐸</m:t>
                      </m:r>
                      <m:r>
                        <a:rPr lang="en-US" altLang="ja-JP" sz="4800" b="0" i="1" smtClean="0">
                          <a:latin typeface="Cambria Math"/>
                        </a:rPr>
                        <m:t>=</m:t>
                      </m:r>
                      <m:r>
                        <a:rPr lang="en-US" altLang="ja-JP" sz="4800" b="0" i="1" smtClean="0">
                          <a:latin typeface="Cambria Math"/>
                        </a:rPr>
                        <m:t>h</m:t>
                      </m:r>
                      <m:r>
                        <a:rPr lang="en-US" altLang="ja-JP" sz="4800" b="0" i="1" smtClean="0">
                          <a:latin typeface="Cambria Math"/>
                        </a:rPr>
                        <m:t>𝜈</m:t>
                      </m:r>
                    </m:oMath>
                  </m:oMathPara>
                </a14:m>
                <a:endParaRPr kumimoji="1" lang="ja-JP" altLang="en-US" sz="4800" dirty="0"/>
              </a:p>
            </p:txBody>
          </p:sp>
        </mc:Choice>
        <mc:Fallback>
          <p:sp>
            <p:nvSpPr>
              <p:cNvPr id="225" name="テキスト ボックス 224"/>
              <p:cNvSpPr txBox="1">
                <a:spLocks noRot="1" noChangeAspect="1" noMove="1" noResize="1" noEditPoints="1" noAdjustHandles="1" noChangeArrowheads="1" noChangeShapeType="1" noTextEdit="1"/>
              </p:cNvSpPr>
              <p:nvPr/>
            </p:nvSpPr>
            <p:spPr>
              <a:xfrm>
                <a:off x="4536555" y="12781559"/>
                <a:ext cx="2207014" cy="830997"/>
              </a:xfrm>
              <a:prstGeom prst="rect">
                <a:avLst/>
              </a:prstGeom>
              <a:blipFill rotWithShape="1">
                <a:blip r:embed="rId34"/>
                <a:stretch>
                  <a:fillRect/>
                </a:stretch>
              </a:blipFill>
            </p:spPr>
            <p:txBody>
              <a:bodyPr/>
              <a:lstStyle/>
              <a:p>
                <a:r>
                  <a:rPr lang="ja-JP" altLang="en-US">
                    <a:noFill/>
                  </a:rPr>
                  <a:t> </a:t>
                </a:r>
              </a:p>
            </p:txBody>
          </p:sp>
        </mc:Fallback>
      </mc:AlternateContent>
      <p:sp>
        <p:nvSpPr>
          <p:cNvPr id="231" name="テキスト ボックス 230"/>
          <p:cNvSpPr txBox="1"/>
          <p:nvPr/>
        </p:nvSpPr>
        <p:spPr>
          <a:xfrm>
            <a:off x="720131" y="13641587"/>
            <a:ext cx="7220246" cy="2308324"/>
          </a:xfrm>
          <a:prstGeom prst="rect">
            <a:avLst/>
          </a:prstGeom>
          <a:noFill/>
        </p:spPr>
        <p:txBody>
          <a:bodyPr wrap="none" rtlCol="0">
            <a:spAutoFit/>
          </a:bodyPr>
          <a:lstStyle/>
          <a:p>
            <a:r>
              <a:rPr kumimoji="1" lang="ja-JP" altLang="en-US" sz="3600" dirty="0" smtClean="0"/>
              <a:t>ブラックホールの降着円盤の温度は</a:t>
            </a:r>
            <a:endParaRPr kumimoji="1" lang="en-US" altLang="ja-JP" sz="3600" dirty="0" smtClean="0"/>
          </a:p>
          <a:p>
            <a:r>
              <a:rPr kumimoji="1" lang="en-US" altLang="ja-JP" sz="3600" dirty="0" smtClean="0"/>
              <a:t>100</a:t>
            </a:r>
            <a:r>
              <a:rPr kumimoji="1" lang="ja-JP" altLang="en-US" sz="3600" dirty="0" smtClean="0"/>
              <a:t>万～</a:t>
            </a:r>
            <a:r>
              <a:rPr kumimoji="1" lang="en-US" altLang="ja-JP" sz="3600" dirty="0" smtClean="0"/>
              <a:t>1000</a:t>
            </a:r>
            <a:r>
              <a:rPr kumimoji="1" lang="ja-JP" altLang="en-US" sz="3600" dirty="0" smtClean="0"/>
              <a:t>万度を超えるので</a:t>
            </a:r>
            <a:endParaRPr kumimoji="1" lang="en-US" altLang="ja-JP" sz="3600" dirty="0" smtClean="0"/>
          </a:p>
          <a:p>
            <a:r>
              <a:rPr kumimoji="1" lang="ja-JP" altLang="en-US" sz="3600" dirty="0" smtClean="0"/>
              <a:t>ブラックホールを観測・研究するには</a:t>
            </a:r>
            <a:endParaRPr kumimoji="1" lang="en-US" altLang="ja-JP" sz="3600" dirty="0" smtClean="0"/>
          </a:p>
          <a:p>
            <a:r>
              <a:rPr lang="en-US" altLang="ja-JP" sz="3600" dirty="0" smtClean="0"/>
              <a:t>X</a:t>
            </a:r>
            <a:r>
              <a:rPr lang="ja-JP" altLang="en-US" sz="3600" dirty="0" smtClean="0"/>
              <a:t>線を用いるのがよい</a:t>
            </a:r>
            <a:endParaRPr kumimoji="1" lang="ja-JP" altLang="en-US" sz="3600" dirty="0"/>
          </a:p>
        </p:txBody>
      </p:sp>
      <p:pic>
        <p:nvPicPr>
          <p:cNvPr id="20" name="図 19"/>
          <p:cNvPicPr>
            <a:picLocks noChangeAspect="1"/>
          </p:cNvPicPr>
          <p:nvPr/>
        </p:nvPicPr>
        <p:blipFill>
          <a:blip r:embed="rId35">
            <a:extLst>
              <a:ext uri="{28A0092B-C50C-407E-A947-70E740481C1C}">
                <a14:useLocalDpi xmlns:a14="http://schemas.microsoft.com/office/drawing/2010/main" val="0"/>
              </a:ext>
            </a:extLst>
          </a:blip>
          <a:stretch>
            <a:fillRect/>
          </a:stretch>
        </p:blipFill>
        <p:spPr>
          <a:xfrm>
            <a:off x="20250155" y="8317063"/>
            <a:ext cx="4039874" cy="3063571"/>
          </a:xfrm>
          <a:prstGeom prst="rect">
            <a:avLst/>
          </a:prstGeom>
        </p:spPr>
      </p:pic>
      <p:sp>
        <p:nvSpPr>
          <p:cNvPr id="86" name="テキスト ボックス 85"/>
          <p:cNvSpPr txBox="1"/>
          <p:nvPr/>
        </p:nvSpPr>
        <p:spPr>
          <a:xfrm>
            <a:off x="21026387" y="8319965"/>
            <a:ext cx="3355406" cy="1077218"/>
          </a:xfrm>
          <a:prstGeom prst="rect">
            <a:avLst/>
          </a:prstGeom>
          <a:noFill/>
        </p:spPr>
        <p:txBody>
          <a:bodyPr wrap="none" rtlCol="0">
            <a:spAutoFit/>
          </a:bodyPr>
          <a:lstStyle/>
          <a:p>
            <a:pPr algn="r"/>
            <a:r>
              <a:rPr lang="ja-JP" altLang="en-US" sz="3200" dirty="0"/>
              <a:t>円盤周辺</a:t>
            </a:r>
            <a:r>
              <a:rPr lang="ja-JP" altLang="en-US" sz="3200" dirty="0" smtClean="0"/>
              <a:t>ガスでの</a:t>
            </a:r>
            <a:endParaRPr lang="en-US" altLang="ja-JP" sz="3200" dirty="0" smtClean="0"/>
          </a:p>
          <a:p>
            <a:pPr algn="r"/>
            <a:r>
              <a:rPr lang="ja-JP" altLang="en-US" sz="3200" dirty="0" smtClean="0"/>
              <a:t>エネルギー増加</a:t>
            </a:r>
            <a:endParaRPr kumimoji="1" lang="ja-JP" altLang="en-US" sz="3200" dirty="0"/>
          </a:p>
        </p:txBody>
      </p:sp>
      <p:pic>
        <p:nvPicPr>
          <p:cNvPr id="21" name="図 20"/>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15277029" y="8317063"/>
            <a:ext cx="4092111" cy="3041775"/>
          </a:xfrm>
          <a:prstGeom prst="rect">
            <a:avLst/>
          </a:prstGeom>
        </p:spPr>
      </p:pic>
      <p:sp>
        <p:nvSpPr>
          <p:cNvPr id="47" name="テキスト ボックス 46"/>
          <p:cNvSpPr txBox="1"/>
          <p:nvPr/>
        </p:nvSpPr>
        <p:spPr>
          <a:xfrm>
            <a:off x="16361494" y="8317063"/>
            <a:ext cx="2977097" cy="1077218"/>
          </a:xfrm>
          <a:prstGeom prst="rect">
            <a:avLst/>
          </a:prstGeom>
          <a:noFill/>
        </p:spPr>
        <p:txBody>
          <a:bodyPr wrap="none" rtlCol="0">
            <a:spAutoFit/>
          </a:bodyPr>
          <a:lstStyle/>
          <a:p>
            <a:pPr algn="r"/>
            <a:r>
              <a:rPr lang="ja-JP" altLang="en-US" sz="3200" dirty="0"/>
              <a:t>降着円盤から</a:t>
            </a:r>
            <a:r>
              <a:rPr lang="ja-JP" altLang="en-US" sz="3200" dirty="0" smtClean="0"/>
              <a:t>の</a:t>
            </a:r>
            <a:endParaRPr lang="en-US" altLang="ja-JP" sz="3200" dirty="0" smtClean="0"/>
          </a:p>
          <a:p>
            <a:pPr algn="r"/>
            <a:r>
              <a:rPr lang="ja-JP" altLang="en-US" sz="3200" dirty="0" smtClean="0"/>
              <a:t>黒体</a:t>
            </a:r>
            <a:r>
              <a:rPr lang="ja-JP" altLang="en-US" sz="3200" dirty="0"/>
              <a:t>放射</a:t>
            </a:r>
            <a:endParaRPr kumimoji="1" lang="ja-JP" altLang="en-US" sz="3200" dirty="0"/>
          </a:p>
        </p:txBody>
      </p:sp>
      <p:pic>
        <p:nvPicPr>
          <p:cNvPr id="232" name="図 231"/>
          <p:cNvPicPr>
            <a:picLocks noChangeAspect="1"/>
          </p:cNvPicPr>
          <p:nvPr/>
        </p:nvPicPr>
        <p:blipFill>
          <a:blip r:embed="rId37">
            <a:extLst>
              <a:ext uri="{28A0092B-C50C-407E-A947-70E740481C1C}">
                <a14:useLocalDpi xmlns:a14="http://schemas.microsoft.com/office/drawing/2010/main" val="0"/>
              </a:ext>
            </a:extLst>
          </a:blip>
          <a:stretch>
            <a:fillRect/>
          </a:stretch>
        </p:blipFill>
        <p:spPr>
          <a:xfrm>
            <a:off x="23834699" y="20126375"/>
            <a:ext cx="5853969" cy="4380953"/>
          </a:xfrm>
          <a:prstGeom prst="rect">
            <a:avLst/>
          </a:prstGeom>
        </p:spPr>
      </p:pic>
      <p:pic>
        <p:nvPicPr>
          <p:cNvPr id="235" name="図 234"/>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23834699" y="13939358"/>
            <a:ext cx="5866667" cy="4380953"/>
          </a:xfrm>
          <a:prstGeom prst="rect">
            <a:avLst/>
          </a:prstGeom>
        </p:spPr>
      </p:pic>
      <p:grpSp>
        <p:nvGrpSpPr>
          <p:cNvPr id="240" name="グループ化 239"/>
          <p:cNvGrpSpPr/>
          <p:nvPr/>
        </p:nvGrpSpPr>
        <p:grpSpPr>
          <a:xfrm>
            <a:off x="7848923" y="8409385"/>
            <a:ext cx="6912768" cy="7786747"/>
            <a:chOff x="7812447" y="8389071"/>
            <a:chExt cx="6912768" cy="7786747"/>
          </a:xfrm>
        </p:grpSpPr>
        <p:sp>
          <p:nvSpPr>
            <p:cNvPr id="238" name="正方形/長方形 237"/>
            <p:cNvSpPr/>
            <p:nvPr/>
          </p:nvSpPr>
          <p:spPr>
            <a:xfrm>
              <a:off x="7812447" y="11810072"/>
              <a:ext cx="6718272" cy="627234"/>
            </a:xfrm>
            <a:prstGeom prst="rect">
              <a:avLst/>
            </a:prstGeom>
            <a:gradFill flip="none" rotWithShape="1">
              <a:gsLst>
                <a:gs pos="0">
                  <a:srgbClr val="FF0000">
                    <a:lumMod val="90000"/>
                    <a:lumOff val="10000"/>
                    <a:alpha val="70000"/>
                  </a:srgbClr>
                </a:gs>
                <a:gs pos="20000">
                  <a:srgbClr val="FF6633">
                    <a:lumMod val="90000"/>
                    <a:lumOff val="10000"/>
                    <a:alpha val="70000"/>
                  </a:srgbClr>
                </a:gs>
                <a:gs pos="40000">
                  <a:srgbClr val="FFFF00">
                    <a:lumMod val="90000"/>
                    <a:lumOff val="10000"/>
                    <a:alpha val="70000"/>
                  </a:srgbClr>
                </a:gs>
                <a:gs pos="80000">
                  <a:srgbClr val="0070C0">
                    <a:lumMod val="90000"/>
                    <a:lumOff val="10000"/>
                    <a:alpha val="70000"/>
                  </a:srgbClr>
                </a:gs>
                <a:gs pos="60000">
                  <a:srgbClr val="01A78F">
                    <a:lumMod val="90000"/>
                    <a:lumOff val="10000"/>
                    <a:alpha val="70000"/>
                  </a:srgbClr>
                </a:gs>
                <a:gs pos="100000">
                  <a:srgbClr val="7030A0">
                    <a:lumMod val="90000"/>
                    <a:lumOff val="10000"/>
                    <a:alpha val="7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テキスト ボックス 236"/>
            <p:cNvSpPr txBox="1"/>
            <p:nvPr/>
          </p:nvSpPr>
          <p:spPr>
            <a:xfrm>
              <a:off x="11089283" y="8389071"/>
              <a:ext cx="3635932" cy="6894195"/>
            </a:xfrm>
            <a:prstGeom prst="rect">
              <a:avLst/>
            </a:prstGeom>
            <a:noFill/>
          </p:spPr>
          <p:txBody>
            <a:bodyPr wrap="none" rtlCol="0">
              <a:spAutoFit/>
            </a:bodyPr>
            <a:lstStyle/>
            <a:p>
              <a:r>
                <a:rPr kumimoji="1" lang="ja-JP" altLang="en-US" sz="4400" dirty="0" smtClean="0">
                  <a:effectLst>
                    <a:outerShdw blurRad="38100" dist="38100" dir="2700000" algn="tl">
                      <a:srgbClr val="000000">
                        <a:alpha val="43137"/>
                      </a:srgbClr>
                    </a:outerShdw>
                  </a:effectLst>
                </a:rPr>
                <a:t>天体</a:t>
              </a:r>
              <a:endParaRPr kumimoji="1" lang="en-US" altLang="ja-JP" sz="4400" dirty="0" smtClean="0">
                <a:effectLst>
                  <a:outerShdw blurRad="38100" dist="38100" dir="2700000" algn="tl">
                    <a:srgbClr val="000000">
                      <a:alpha val="43137"/>
                    </a:srgbClr>
                  </a:outerShdw>
                </a:effectLst>
              </a:endParaRPr>
            </a:p>
            <a:p>
              <a:endParaRPr lang="en-US" altLang="ja-JP" sz="4400" dirty="0"/>
            </a:p>
            <a:p>
              <a:r>
                <a:rPr kumimoji="1" lang="ja-JP" altLang="en-US" sz="4400" dirty="0" smtClean="0"/>
                <a:t>宇宙背景放射</a:t>
              </a:r>
              <a:endParaRPr kumimoji="1" lang="en-US" altLang="ja-JP" sz="4400" dirty="0" smtClean="0"/>
            </a:p>
            <a:p>
              <a:r>
                <a:rPr lang="ja-JP" altLang="en-US" sz="2800" dirty="0" smtClean="0"/>
                <a:t>             </a:t>
              </a:r>
              <a:r>
                <a:rPr lang="en-US" altLang="ja-JP" sz="2800" dirty="0" smtClean="0"/>
                <a:t>(</a:t>
              </a:r>
              <a:r>
                <a:rPr lang="ja-JP" altLang="en-US" sz="2800" dirty="0"/>
                <a:t>－</a:t>
              </a:r>
              <a:r>
                <a:rPr lang="en-US" altLang="ja-JP" sz="2800" dirty="0"/>
                <a:t>270</a:t>
              </a:r>
              <a:r>
                <a:rPr lang="ja-JP" altLang="en-US" sz="2800" dirty="0"/>
                <a:t>度</a:t>
              </a:r>
              <a:r>
                <a:rPr lang="en-US" altLang="ja-JP" sz="2800" dirty="0"/>
                <a:t>)</a:t>
              </a:r>
            </a:p>
            <a:p>
              <a:r>
                <a:rPr lang="ja-JP" altLang="en-US" sz="1600" dirty="0" smtClean="0"/>
                <a:t> </a:t>
              </a:r>
              <a:endParaRPr lang="en-US" altLang="ja-JP" sz="1600" dirty="0"/>
            </a:p>
            <a:p>
              <a:r>
                <a:rPr kumimoji="1" lang="ja-JP" altLang="en-US" sz="4400" dirty="0" smtClean="0"/>
                <a:t>地球  </a:t>
              </a:r>
              <a:r>
                <a:rPr kumimoji="1" lang="en-US" altLang="ja-JP" sz="2800" dirty="0" smtClean="0"/>
                <a:t>(0</a:t>
              </a:r>
              <a:r>
                <a:rPr kumimoji="1" lang="ja-JP" altLang="en-US" sz="2800" dirty="0" smtClean="0"/>
                <a:t>度～</a:t>
              </a:r>
              <a:r>
                <a:rPr kumimoji="1" lang="en-US" altLang="ja-JP" sz="2800" dirty="0" smtClean="0"/>
                <a:t>)</a:t>
              </a:r>
            </a:p>
            <a:p>
              <a:r>
                <a:rPr lang="ja-JP" altLang="en-US" sz="4400" dirty="0" smtClean="0"/>
                <a:t>太陽 </a:t>
              </a:r>
              <a:r>
                <a:rPr lang="en-US" altLang="ja-JP" sz="2800" dirty="0" smtClean="0"/>
                <a:t>(</a:t>
              </a:r>
              <a:r>
                <a:rPr lang="ja-JP" altLang="en-US" sz="2800" dirty="0" smtClean="0"/>
                <a:t>約</a:t>
              </a:r>
              <a:r>
                <a:rPr lang="en-US" altLang="ja-JP" sz="2800" dirty="0" smtClean="0"/>
                <a:t>6000</a:t>
              </a:r>
              <a:r>
                <a:rPr lang="ja-JP" altLang="en-US" sz="2800" dirty="0" smtClean="0"/>
                <a:t>度</a:t>
              </a:r>
              <a:r>
                <a:rPr lang="en-US" altLang="ja-JP" sz="2800" dirty="0" smtClean="0"/>
                <a:t>)</a:t>
              </a:r>
            </a:p>
            <a:p>
              <a:endParaRPr lang="en-US" altLang="ja-JP" sz="2400" dirty="0" smtClean="0"/>
            </a:p>
            <a:p>
              <a:r>
                <a:rPr lang="ja-JP" altLang="en-US" sz="1800" dirty="0" smtClean="0"/>
                <a:t> </a:t>
              </a:r>
              <a:endParaRPr lang="en-US" altLang="ja-JP" sz="1800" dirty="0" smtClean="0"/>
            </a:p>
            <a:p>
              <a:r>
                <a:rPr kumimoji="1" lang="ja-JP" altLang="en-US" sz="4400" dirty="0"/>
                <a:t>超新星</a:t>
              </a:r>
              <a:r>
                <a:rPr kumimoji="1" lang="ja-JP" altLang="en-US" sz="4400" dirty="0" smtClean="0"/>
                <a:t>爆発</a:t>
              </a:r>
              <a:endParaRPr kumimoji="1" lang="en-US" altLang="ja-JP" sz="4400" dirty="0" smtClean="0"/>
            </a:p>
            <a:p>
              <a:r>
                <a:rPr lang="ja-JP" altLang="en-US" sz="4400" dirty="0" smtClean="0"/>
                <a:t>ブラックホール</a:t>
              </a:r>
              <a:endParaRPr lang="en-US" altLang="ja-JP" sz="4400" dirty="0" smtClean="0"/>
            </a:p>
            <a:p>
              <a:r>
                <a:rPr kumimoji="1" lang="ja-JP" altLang="en-US" sz="4400" dirty="0" smtClean="0"/>
                <a:t>中性子星</a:t>
              </a:r>
              <a:endParaRPr kumimoji="1" lang="ja-JP" altLang="en-US" sz="4400" dirty="0"/>
            </a:p>
          </p:txBody>
        </p:sp>
        <p:sp>
          <p:nvSpPr>
            <p:cNvPr id="236" name="テキスト ボックス 235"/>
            <p:cNvSpPr txBox="1"/>
            <p:nvPr/>
          </p:nvSpPr>
          <p:spPr>
            <a:xfrm>
              <a:off x="7992939" y="8389071"/>
              <a:ext cx="3159839" cy="7786747"/>
            </a:xfrm>
            <a:prstGeom prst="rect">
              <a:avLst/>
            </a:prstGeom>
            <a:noFill/>
          </p:spPr>
          <p:txBody>
            <a:bodyPr wrap="none" rtlCol="0">
              <a:spAutoFit/>
            </a:bodyPr>
            <a:lstStyle/>
            <a:p>
              <a:r>
                <a:rPr kumimoji="1" lang="ja-JP" altLang="en-US" sz="4400" dirty="0" smtClean="0">
                  <a:effectLst>
                    <a:outerShdw blurRad="38100" dist="38100" dir="2700000" algn="tl">
                      <a:srgbClr val="000000">
                        <a:alpha val="43137"/>
                      </a:srgbClr>
                    </a:outerShdw>
                  </a:effectLst>
                </a:rPr>
                <a:t>光の種類</a:t>
              </a:r>
              <a:endParaRPr kumimoji="1" lang="en-US" altLang="ja-JP" sz="4400" dirty="0" smtClean="0">
                <a:effectLst>
                  <a:outerShdw blurRad="38100" dist="38100" dir="2700000" algn="tl">
                    <a:srgbClr val="000000">
                      <a:alpha val="43137"/>
                    </a:srgbClr>
                  </a:outerShdw>
                </a:effectLst>
              </a:endParaRPr>
            </a:p>
            <a:p>
              <a:endParaRPr lang="en-US" altLang="ja-JP" sz="4400" dirty="0"/>
            </a:p>
            <a:p>
              <a:r>
                <a:rPr kumimoji="1" lang="ja-JP" altLang="en-US" sz="4400" dirty="0" smtClean="0"/>
                <a:t>電波</a:t>
              </a:r>
              <a:endParaRPr kumimoji="1" lang="en-US" altLang="ja-JP" sz="4400" dirty="0" smtClean="0"/>
            </a:p>
            <a:p>
              <a:endParaRPr kumimoji="1" lang="en-US" altLang="ja-JP" sz="4400" dirty="0" smtClean="0"/>
            </a:p>
            <a:p>
              <a:r>
                <a:rPr lang="ja-JP" altLang="en-US" sz="4400" dirty="0" smtClean="0"/>
                <a:t>赤外線</a:t>
              </a:r>
              <a:endParaRPr lang="en-US" altLang="ja-JP" sz="4400" dirty="0" smtClean="0"/>
            </a:p>
            <a:p>
              <a:r>
                <a:rPr kumimoji="1" lang="ja-JP" altLang="en-US" sz="4400" dirty="0" smtClean="0"/>
                <a:t>可視光</a:t>
              </a:r>
              <a:endParaRPr kumimoji="1" lang="en-US" altLang="ja-JP" sz="4400" dirty="0" smtClean="0"/>
            </a:p>
            <a:p>
              <a:r>
                <a:rPr lang="ja-JP" altLang="en-US" sz="4400" dirty="0" smtClean="0"/>
                <a:t>紫外線</a:t>
              </a:r>
              <a:endParaRPr lang="en-US" altLang="ja-JP" sz="4400" dirty="0" smtClean="0"/>
            </a:p>
            <a:p>
              <a:endParaRPr lang="en-US" altLang="ja-JP" sz="4400" dirty="0" smtClean="0"/>
            </a:p>
            <a:p>
              <a:r>
                <a:rPr kumimoji="1" lang="en-US" altLang="ja-JP" sz="4400" dirty="0" smtClean="0"/>
                <a:t>X</a:t>
              </a:r>
              <a:r>
                <a:rPr kumimoji="1" lang="ja-JP" altLang="en-US" sz="4400" dirty="0" smtClean="0"/>
                <a:t>線 </a:t>
              </a:r>
              <a:r>
                <a:rPr kumimoji="1" lang="en-US" altLang="ja-JP" sz="3200" dirty="0" smtClean="0"/>
                <a:t>(</a:t>
              </a:r>
              <a:r>
                <a:rPr kumimoji="1" lang="ja-JP" altLang="en-US" sz="3200" dirty="0" smtClean="0"/>
                <a:t>数百万～</a:t>
              </a:r>
              <a:endParaRPr kumimoji="1" lang="en-US" altLang="ja-JP" sz="3200" dirty="0" smtClean="0"/>
            </a:p>
            <a:p>
              <a:r>
                <a:rPr lang="ja-JP" altLang="en-US" sz="3200" dirty="0"/>
                <a:t> </a:t>
              </a:r>
              <a:r>
                <a:rPr lang="ja-JP" altLang="en-US" sz="3200" dirty="0" smtClean="0"/>
                <a:t>            </a:t>
              </a:r>
              <a:r>
                <a:rPr kumimoji="1" lang="ja-JP" altLang="en-US" sz="3200" dirty="0" smtClean="0"/>
                <a:t>数千万度</a:t>
              </a:r>
              <a:r>
                <a:rPr kumimoji="1" lang="en-US" altLang="ja-JP" sz="3200" dirty="0" smtClean="0"/>
                <a:t>)</a:t>
              </a:r>
            </a:p>
            <a:p>
              <a:r>
                <a:rPr kumimoji="1" lang="ja-JP" altLang="en-US" sz="2800" dirty="0" smtClean="0"/>
                <a:t> </a:t>
              </a:r>
              <a:endParaRPr kumimoji="1" lang="en-US" altLang="ja-JP" sz="2800" dirty="0" smtClean="0"/>
            </a:p>
            <a:p>
              <a:r>
                <a:rPr lang="ja-JP" altLang="en-US" sz="4400" dirty="0" smtClean="0"/>
                <a:t>ガンマ線</a:t>
              </a:r>
              <a:endParaRPr kumimoji="1" lang="ja-JP" altLang="en-US" sz="4400" dirty="0"/>
            </a:p>
          </p:txBody>
        </p:sp>
      </p:grpSp>
      <p:sp>
        <p:nvSpPr>
          <p:cNvPr id="239" name="テキスト ボックス 238"/>
          <p:cNvSpPr txBox="1"/>
          <p:nvPr/>
        </p:nvSpPr>
        <p:spPr>
          <a:xfrm>
            <a:off x="1224187" y="12904669"/>
            <a:ext cx="3365024" cy="584775"/>
          </a:xfrm>
          <a:prstGeom prst="rect">
            <a:avLst/>
          </a:prstGeom>
          <a:noFill/>
        </p:spPr>
        <p:txBody>
          <a:bodyPr wrap="none" rtlCol="0">
            <a:spAutoFit/>
          </a:bodyPr>
          <a:lstStyle/>
          <a:p>
            <a:r>
              <a:rPr kumimoji="1" lang="ja-JP" altLang="en-US" sz="3200" dirty="0" smtClean="0"/>
              <a:t>光子のエネルギー</a:t>
            </a:r>
            <a:endParaRPr kumimoji="1" lang="ja-JP" altLang="en-US" sz="3200" dirty="0"/>
          </a:p>
        </p:txBody>
      </p:sp>
      <mc:AlternateContent xmlns:mc="http://schemas.openxmlformats.org/markup-compatibility/2006">
        <mc:Choice xmlns:a14="http://schemas.microsoft.com/office/drawing/2010/main" Requires="a14">
          <p:sp>
            <p:nvSpPr>
              <p:cNvPr id="166" name="テキスト ボックス 165"/>
              <p:cNvSpPr txBox="1"/>
              <p:nvPr/>
            </p:nvSpPr>
            <p:spPr>
              <a:xfrm>
                <a:off x="4536555" y="10544998"/>
                <a:ext cx="2255426"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800" b="0" i="1" smtClean="0">
                          <a:latin typeface="Cambria Math"/>
                        </a:rPr>
                        <m:t>𝐸</m:t>
                      </m:r>
                      <m:r>
                        <a:rPr lang="en-US" altLang="ja-JP" sz="4800" b="0" i="1" smtClean="0">
                          <a:latin typeface="Cambria Math"/>
                        </a:rPr>
                        <m:t>=</m:t>
                      </m:r>
                      <m:r>
                        <a:rPr lang="en-US" altLang="ja-JP" sz="4800" b="0" i="1" smtClean="0">
                          <a:latin typeface="Cambria Math"/>
                        </a:rPr>
                        <m:t>𝑘𝑇</m:t>
                      </m:r>
                    </m:oMath>
                  </m:oMathPara>
                </a14:m>
                <a:endParaRPr kumimoji="1" lang="ja-JP" altLang="en-US" sz="4800" dirty="0"/>
              </a:p>
            </p:txBody>
          </p:sp>
        </mc:Choice>
        <mc:Fallback>
          <p:sp>
            <p:nvSpPr>
              <p:cNvPr id="166" name="テキスト ボックス 165"/>
              <p:cNvSpPr txBox="1">
                <a:spLocks noRot="1" noChangeAspect="1" noMove="1" noResize="1" noEditPoints="1" noAdjustHandles="1" noChangeArrowheads="1" noChangeShapeType="1" noTextEdit="1"/>
              </p:cNvSpPr>
              <p:nvPr/>
            </p:nvSpPr>
            <p:spPr>
              <a:xfrm>
                <a:off x="4536555" y="10544998"/>
                <a:ext cx="2255426" cy="830997"/>
              </a:xfrm>
              <a:prstGeom prst="rect">
                <a:avLst/>
              </a:prstGeom>
              <a:blipFill rotWithShape="1">
                <a:blip r:embed="rId39"/>
                <a:stretch>
                  <a:fillRect/>
                </a:stretch>
              </a:blipFill>
            </p:spPr>
            <p:txBody>
              <a:bodyPr/>
              <a:lstStyle/>
              <a:p>
                <a:r>
                  <a:rPr lang="ja-JP" altLang="en-US">
                    <a:noFill/>
                  </a:rPr>
                  <a:t> </a:t>
                </a:r>
              </a:p>
            </p:txBody>
          </p:sp>
        </mc:Fallback>
      </mc:AlternateContent>
      <p:sp>
        <p:nvSpPr>
          <p:cNvPr id="167" name="テキスト ボックス 166"/>
          <p:cNvSpPr txBox="1"/>
          <p:nvPr/>
        </p:nvSpPr>
        <p:spPr>
          <a:xfrm>
            <a:off x="1224187" y="10668108"/>
            <a:ext cx="3573414" cy="584775"/>
          </a:xfrm>
          <a:prstGeom prst="rect">
            <a:avLst/>
          </a:prstGeom>
          <a:noFill/>
        </p:spPr>
        <p:txBody>
          <a:bodyPr wrap="none" rtlCol="0">
            <a:spAutoFit/>
          </a:bodyPr>
          <a:lstStyle/>
          <a:p>
            <a:r>
              <a:rPr lang="en-US" altLang="ja-JP" sz="3200" dirty="0"/>
              <a:t>1</a:t>
            </a:r>
            <a:r>
              <a:rPr lang="ja-JP" altLang="en-US" sz="3200" dirty="0"/>
              <a:t>粒子</a:t>
            </a:r>
            <a:r>
              <a:rPr kumimoji="1" lang="ja-JP" altLang="en-US" sz="3200" dirty="0" smtClean="0"/>
              <a:t>のエネルギー</a:t>
            </a:r>
            <a:endParaRPr kumimoji="1" lang="ja-JP" altLang="en-US" sz="3200" dirty="0"/>
          </a:p>
        </p:txBody>
      </p:sp>
      <p:cxnSp>
        <p:nvCxnSpPr>
          <p:cNvPr id="242" name="直線コネクタ 241"/>
          <p:cNvCxnSpPr/>
          <p:nvPr/>
        </p:nvCxnSpPr>
        <p:spPr>
          <a:xfrm>
            <a:off x="7848922" y="8209147"/>
            <a:ext cx="1" cy="80287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089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2572</TotalTime>
  <Words>735</Words>
  <Application>Microsoft Office PowerPoint</Application>
  <PresentationFormat>ユーザー設定</PresentationFormat>
  <Paragraphs>173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超光度X線源NGC6946 X-1はブラックホールなのか？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KUWABARA MASAMI</dc:creator>
  <cp:lastModifiedBy>j1210041</cp:lastModifiedBy>
  <cp:revision>103</cp:revision>
  <dcterms:created xsi:type="dcterms:W3CDTF">2014-01-09T04:29:56Z</dcterms:created>
  <dcterms:modified xsi:type="dcterms:W3CDTF">2014-02-10T06:42:20Z</dcterms:modified>
</cp:coreProperties>
</file>