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43463" cy="42845038"/>
  <p:notesSz cx="6858000" cy="9144000"/>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EDEC"/>
    <a:srgbClr val="F3FC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360" y="5851"/>
      </p:cViewPr>
      <p:guideLst>
        <p:guide orient="horz" pos="13495"/>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68260" y="13309735"/>
            <a:ext cx="25706944" cy="918391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36520" y="24278855"/>
            <a:ext cx="21170424" cy="10949287"/>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99481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77617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521306" y="10721181"/>
            <a:ext cx="22504077" cy="22838785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03824" y="10721181"/>
            <a:ext cx="67013422" cy="22838785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196355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77056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89025" y="27531907"/>
            <a:ext cx="25706944" cy="8509501"/>
          </a:xfrm>
        </p:spPr>
        <p:txBody>
          <a:bodyPr anchor="t"/>
          <a:lstStyle>
            <a:lvl1pPr algn="l">
              <a:defRPr sz="18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389025" y="18159558"/>
            <a:ext cx="25706944" cy="9372349"/>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084135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03824" y="62452597"/>
            <a:ext cx="44756125" cy="17665643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4009" y="62452597"/>
            <a:ext cx="44761374" cy="17665643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68308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2173" y="1715788"/>
            <a:ext cx="27219117" cy="714084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2173" y="9590547"/>
            <a:ext cx="13362782"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12173" y="13587431"/>
            <a:ext cx="13362782"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363261" y="9590547"/>
            <a:ext cx="13368031"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363261" y="13587431"/>
            <a:ext cx="13368031"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70945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109020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262489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2175" y="1705867"/>
            <a:ext cx="9949891" cy="7259854"/>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824354" y="1705870"/>
            <a:ext cx="16906936"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12175" y="8965724"/>
            <a:ext cx="9949891" cy="29307199"/>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229570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27930" y="29991527"/>
            <a:ext cx="18146078" cy="3540669"/>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27930" y="3828283"/>
            <a:ext cx="18146078" cy="25707023"/>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ー 3"/>
          <p:cNvSpPr>
            <a:spLocks noGrp="1"/>
          </p:cNvSpPr>
          <p:nvPr>
            <p:ph type="body" sz="half" idx="2"/>
          </p:nvPr>
        </p:nvSpPr>
        <p:spPr>
          <a:xfrm>
            <a:off x="5927930" y="33532196"/>
            <a:ext cx="18146078" cy="5028338"/>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A5248D-908A-4324-BED9-376709A0BEB0}" type="datetimeFigureOut">
              <a:rPr kumimoji="1" lang="ja-JP" altLang="en-US" smtClean="0"/>
              <a:t>2014/2/2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325687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2173" y="1715788"/>
            <a:ext cx="27219117" cy="7140840"/>
          </a:xfrm>
          <a:prstGeom prst="rect">
            <a:avLst/>
          </a:prstGeom>
        </p:spPr>
        <p:txBody>
          <a:bodyPr vert="horz" lIns="417643" tIns="208822" rIns="417643" bIns="20882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2173" y="9997178"/>
            <a:ext cx="27219117" cy="28275745"/>
          </a:xfrm>
          <a:prstGeom prst="rect">
            <a:avLst/>
          </a:prstGeom>
        </p:spPr>
        <p:txBody>
          <a:bodyPr vert="horz" lIns="417643" tIns="208822" rIns="417643" bIns="20882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12173" y="39711006"/>
            <a:ext cx="7056808" cy="2281102"/>
          </a:xfrm>
          <a:prstGeom prst="rect">
            <a:avLst/>
          </a:prstGeom>
        </p:spPr>
        <p:txBody>
          <a:bodyPr vert="horz" lIns="417643" tIns="208822" rIns="417643" bIns="208822" rtlCol="0" anchor="ctr"/>
          <a:lstStyle>
            <a:lvl1pPr algn="l">
              <a:defRPr sz="5500">
                <a:solidFill>
                  <a:schemeClr val="tx1">
                    <a:tint val="75000"/>
                  </a:schemeClr>
                </a:solidFill>
              </a:defRPr>
            </a:lvl1pPr>
          </a:lstStyle>
          <a:p>
            <a:fld id="{2DA5248D-908A-4324-BED9-376709A0BEB0}" type="datetimeFigureOut">
              <a:rPr kumimoji="1" lang="ja-JP" altLang="en-US" smtClean="0"/>
              <a:t>2014/2/2</a:t>
            </a:fld>
            <a:endParaRPr kumimoji="1" lang="ja-JP" altLang="en-US"/>
          </a:p>
        </p:txBody>
      </p:sp>
      <p:sp>
        <p:nvSpPr>
          <p:cNvPr id="5" name="フッター プレースホルダー 4"/>
          <p:cNvSpPr>
            <a:spLocks noGrp="1"/>
          </p:cNvSpPr>
          <p:nvPr>
            <p:ph type="ftr" sz="quarter" idx="3"/>
          </p:nvPr>
        </p:nvSpPr>
        <p:spPr>
          <a:xfrm>
            <a:off x="10333183" y="39711006"/>
            <a:ext cx="9577097" cy="2281102"/>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674482" y="39711006"/>
            <a:ext cx="7056808" cy="2281102"/>
          </a:xfrm>
          <a:prstGeom prst="rect">
            <a:avLst/>
          </a:prstGeom>
        </p:spPr>
        <p:txBody>
          <a:bodyPr vert="horz" lIns="417643" tIns="208822" rIns="417643" bIns="208822" rtlCol="0" anchor="ctr"/>
          <a:lstStyle>
            <a:lvl1pPr algn="r">
              <a:defRPr sz="5500">
                <a:solidFill>
                  <a:schemeClr val="tx1">
                    <a:tint val="75000"/>
                  </a:schemeClr>
                </a:solidFill>
              </a:defRPr>
            </a:lvl1pPr>
          </a:lstStyle>
          <a:p>
            <a:fld id="{817AC531-D49C-44C0-8DE7-208C5715C0A9}" type="slidenum">
              <a:rPr kumimoji="1" lang="ja-JP" altLang="en-US" smtClean="0"/>
              <a:t>‹#›</a:t>
            </a:fld>
            <a:endParaRPr kumimoji="1" lang="ja-JP" altLang="en-US"/>
          </a:p>
        </p:txBody>
      </p:sp>
    </p:spTree>
    <p:extLst>
      <p:ext uri="{BB962C8B-B14F-4D97-AF65-F5344CB8AC3E}">
        <p14:creationId xmlns:p14="http://schemas.microsoft.com/office/powerpoint/2010/main" val="4283165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905419" y="3252136"/>
            <a:ext cx="28371152" cy="4272837"/>
          </a:xfrm>
          <a:prstGeom prst="rect">
            <a:avLst/>
          </a:prstGeom>
          <a:solidFill>
            <a:srgbClr val="D1F3FF"/>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898646" y="8186954"/>
            <a:ext cx="28377925" cy="10495607"/>
          </a:xfrm>
          <a:prstGeom prst="rect">
            <a:avLst/>
          </a:prstGeom>
          <a:solidFill>
            <a:srgbClr val="D1F3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1211737" y="19036655"/>
            <a:ext cx="18122135" cy="23538970"/>
          </a:xfrm>
          <a:prstGeom prst="rect">
            <a:avLst/>
          </a:prstGeom>
          <a:solidFill>
            <a:srgbClr val="D1F3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905419" y="30252657"/>
            <a:ext cx="9600197" cy="12322968"/>
          </a:xfrm>
          <a:prstGeom prst="rect">
            <a:avLst/>
          </a:prstGeom>
          <a:solidFill>
            <a:srgbClr val="D1F3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a:xfrm>
            <a:off x="4665970" y="324175"/>
            <a:ext cx="21565997" cy="1584176"/>
          </a:xfrm>
          <a:ln>
            <a:noFill/>
          </a:ln>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9600" b="1" dirty="0" smtClean="0"/>
              <a:t>超光度</a:t>
            </a:r>
            <a:r>
              <a:rPr lang="en-US" altLang="ja-JP" sz="9600" b="1" dirty="0" smtClean="0"/>
              <a:t>X</a:t>
            </a:r>
            <a:r>
              <a:rPr lang="ja-JP" altLang="en-US" sz="9600" b="1" dirty="0" smtClean="0"/>
              <a:t>線源</a:t>
            </a:r>
            <a:r>
              <a:rPr lang="en-US" altLang="ja-JP" sz="9600" b="1" dirty="0" smtClean="0"/>
              <a:t>NGC6946 X-1</a:t>
            </a:r>
            <a:r>
              <a:rPr lang="ja-JP" altLang="en-US" sz="9600" b="1" dirty="0" smtClean="0"/>
              <a:t>の質量を探る</a:t>
            </a:r>
            <a:endParaRPr kumimoji="1" lang="ja-JP" altLang="en-US" sz="9600" b="1" dirty="0"/>
          </a:p>
        </p:txBody>
      </p:sp>
      <p:sp>
        <p:nvSpPr>
          <p:cNvPr id="7" name="テキスト ボックス 6"/>
          <p:cNvSpPr txBox="1"/>
          <p:nvPr/>
        </p:nvSpPr>
        <p:spPr>
          <a:xfrm>
            <a:off x="18407533" y="2065141"/>
            <a:ext cx="11259814" cy="923330"/>
          </a:xfrm>
          <a:prstGeom prst="rect">
            <a:avLst/>
          </a:prstGeom>
          <a:noFill/>
        </p:spPr>
        <p:txBody>
          <a:bodyPr wrap="none" rtlCol="0">
            <a:spAutoFit/>
          </a:bodyPr>
          <a:lstStyle/>
          <a:p>
            <a:r>
              <a:rPr kumimoji="1" lang="ja-JP" altLang="en-US" sz="5400" u="sng" dirty="0" smtClean="0"/>
              <a:t>東京理科大　松下研究室　桑原　啓介</a:t>
            </a:r>
            <a:endParaRPr kumimoji="1" lang="ja-JP" altLang="en-US" sz="5400" u="sng" dirty="0"/>
          </a:p>
        </p:txBody>
      </p:sp>
      <p:sp>
        <p:nvSpPr>
          <p:cNvPr id="11" name="テキスト ボックス 10"/>
          <p:cNvSpPr txBox="1"/>
          <p:nvPr/>
        </p:nvSpPr>
        <p:spPr>
          <a:xfrm>
            <a:off x="1264878" y="3820623"/>
            <a:ext cx="27754397" cy="3416320"/>
          </a:xfrm>
          <a:prstGeom prst="rect">
            <a:avLst/>
          </a:prstGeom>
          <a:solidFill>
            <a:srgbClr val="F3FCFF"/>
          </a:solidFill>
        </p:spPr>
        <p:txBody>
          <a:bodyPr wrap="square" rtlCol="0">
            <a:spAutoFit/>
          </a:bodyPr>
          <a:lstStyle/>
          <a:p>
            <a:r>
              <a:rPr lang="ja-JP" altLang="en-US" sz="3600" dirty="0" smtClean="0"/>
              <a:t>　</a:t>
            </a:r>
            <a:r>
              <a:rPr lang="ja-JP" altLang="en-US" sz="3600" dirty="0"/>
              <a:t>ブラックホールと</a:t>
            </a:r>
            <a:r>
              <a:rPr lang="ja-JP" altLang="en-US" sz="3600" dirty="0" smtClean="0"/>
              <a:t>は光さえも脱出することの出来ない強力な重力を持つ天体のことである。情報を持ったものが何一つ外に出られないためブラックホールそのものを観測することは出来ない。そこで連星系を成しているブラックホールに落ちてゆく物質から発せられる</a:t>
            </a:r>
            <a:r>
              <a:rPr lang="en-US" altLang="ja-JP" sz="3600" dirty="0" smtClean="0"/>
              <a:t>X</a:t>
            </a:r>
            <a:r>
              <a:rPr lang="ja-JP" altLang="en-US" sz="3600" dirty="0" smtClean="0"/>
              <a:t>線を捉えて研究が行われている。すなわち、</a:t>
            </a:r>
            <a:r>
              <a:rPr lang="en-US" altLang="ja-JP" sz="3600" dirty="0" smtClean="0"/>
              <a:t>X</a:t>
            </a:r>
            <a:r>
              <a:rPr lang="ja-JP" altLang="en-US" sz="3600" dirty="0" smtClean="0"/>
              <a:t>線のスペクトルを解析することで得られる情報はその降着円盤の物理状態</a:t>
            </a:r>
            <a:r>
              <a:rPr lang="ja-JP" altLang="en-US" sz="3600" dirty="0"/>
              <a:t>である</a:t>
            </a:r>
            <a:r>
              <a:rPr lang="ja-JP" altLang="en-US" sz="3600" dirty="0" smtClean="0"/>
              <a:t>。仮に標準的なブラックホールならばその内縁温度・ノルムがわかり、そこからさらに内縁半径・シュバルツシルト半径・天体の質量を求めることができる。</a:t>
            </a:r>
            <a:endParaRPr lang="en-US" altLang="ja-JP" sz="3600" dirty="0"/>
          </a:p>
          <a:p>
            <a:r>
              <a:rPr lang="ja-JP" altLang="en-US" sz="3600" dirty="0"/>
              <a:t>　</a:t>
            </a:r>
            <a:r>
              <a:rPr lang="ja-JP" altLang="en-US" sz="3600" dirty="0" smtClean="0"/>
              <a:t>本研究では渦巻き銀河</a:t>
            </a:r>
            <a:r>
              <a:rPr lang="en-US" altLang="ja-JP" sz="3600" dirty="0" smtClean="0"/>
              <a:t>NGC6946</a:t>
            </a:r>
            <a:r>
              <a:rPr lang="ja-JP" altLang="en-US" sz="3600" dirty="0" smtClean="0"/>
              <a:t>の超光度</a:t>
            </a:r>
            <a:r>
              <a:rPr lang="en-US" altLang="ja-JP" sz="3600" dirty="0" smtClean="0"/>
              <a:t>X</a:t>
            </a:r>
            <a:r>
              <a:rPr lang="ja-JP" altLang="en-US" sz="3600" dirty="0" smtClean="0"/>
              <a:t>線源のスペクトル解析からその質量を求め、標準的なブラックホール候補天体である</a:t>
            </a:r>
            <a:r>
              <a:rPr lang="en-US" altLang="ja-JP" sz="3600" dirty="0" smtClean="0"/>
              <a:t>LMC X-3</a:t>
            </a:r>
            <a:r>
              <a:rPr lang="ja-JP" altLang="en-US" sz="3600" dirty="0" smtClean="0"/>
              <a:t>と比較した。</a:t>
            </a:r>
            <a:endParaRPr lang="en-US" altLang="ja-JP" sz="3600" dirty="0" smtClean="0"/>
          </a:p>
        </p:txBody>
      </p:sp>
      <p:sp>
        <p:nvSpPr>
          <p:cNvPr id="16" name="片側の 2 つの角を切り取った四角形 15"/>
          <p:cNvSpPr/>
          <p:nvPr/>
        </p:nvSpPr>
        <p:spPr>
          <a:xfrm rot="16200000">
            <a:off x="17683719" y="6877316"/>
            <a:ext cx="9196887" cy="13712741"/>
          </a:xfrm>
          <a:prstGeom prst="snip2SameRect">
            <a:avLst>
              <a:gd name="adj1" fmla="val 0"/>
              <a:gd name="adj2" fmla="val 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7059182" y="18758223"/>
            <a:ext cx="7164304" cy="1376113"/>
          </a:xfrm>
          <a:prstGeom prst="roundRect">
            <a:avLst/>
          </a:prstGeom>
          <a:solidFill>
            <a:srgbClr val="F3FC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結果と考察</a:t>
            </a:r>
            <a:endParaRPr kumimoji="1" lang="ja-JP" altLang="en-US" sz="7200" b="1" dirty="0">
              <a:solidFill>
                <a:schemeClr val="tx1"/>
              </a:solidFill>
            </a:endParaRPr>
          </a:p>
        </p:txBody>
      </p:sp>
      <p:sp>
        <p:nvSpPr>
          <p:cNvPr id="43" name="角丸四角形 42"/>
          <p:cNvSpPr/>
          <p:nvPr/>
        </p:nvSpPr>
        <p:spPr>
          <a:xfrm>
            <a:off x="452214" y="2276854"/>
            <a:ext cx="2808312" cy="1253669"/>
          </a:xfrm>
          <a:prstGeom prst="roundRect">
            <a:avLst/>
          </a:prstGeom>
          <a:solidFill>
            <a:srgbClr val="F3FCFF"/>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概要</a:t>
            </a:r>
            <a:endParaRPr kumimoji="1" lang="ja-JP" altLang="en-US" sz="7200" b="1" dirty="0">
              <a:solidFill>
                <a:schemeClr val="tx1"/>
              </a:solidFill>
            </a:endParaRPr>
          </a:p>
        </p:txBody>
      </p:sp>
      <p:grpSp>
        <p:nvGrpSpPr>
          <p:cNvPr id="49" name="グループ化 48"/>
          <p:cNvGrpSpPr/>
          <p:nvPr/>
        </p:nvGrpSpPr>
        <p:grpSpPr>
          <a:xfrm>
            <a:off x="14616975" y="9833732"/>
            <a:ext cx="13343817" cy="2371764"/>
            <a:chOff x="-1" y="1105998"/>
            <a:chExt cx="9101577" cy="1540931"/>
          </a:xfrm>
        </p:grpSpPr>
        <p:sp>
          <p:nvSpPr>
            <p:cNvPr id="50" name="円/楕円 49"/>
            <p:cNvSpPr/>
            <p:nvPr/>
          </p:nvSpPr>
          <p:spPr>
            <a:xfrm>
              <a:off x="4231759" y="1933456"/>
              <a:ext cx="1755845" cy="1530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弧 50"/>
            <p:cNvSpPr/>
            <p:nvPr/>
          </p:nvSpPr>
          <p:spPr>
            <a:xfrm rot="10800000">
              <a:off x="2866628" y="1834231"/>
              <a:ext cx="3373876" cy="282877"/>
            </a:xfrm>
            <a:prstGeom prst="arc">
              <a:avLst>
                <a:gd name="adj1" fmla="val 10783544"/>
                <a:gd name="adj2" fmla="val 0"/>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円/楕円 51"/>
            <p:cNvSpPr/>
            <p:nvPr/>
          </p:nvSpPr>
          <p:spPr>
            <a:xfrm>
              <a:off x="-1" y="1673212"/>
              <a:ext cx="9084491" cy="685122"/>
            </a:xfrm>
            <a:prstGeom prst="ellipse">
              <a:avLst/>
            </a:prstGeom>
            <a:solidFill>
              <a:srgbClr val="D9D4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4411101" y="1834231"/>
              <a:ext cx="237693" cy="23559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a:off x="2882315" y="1881509"/>
              <a:ext cx="3366328" cy="188319"/>
            </a:xfrm>
            <a:prstGeom prst="ellipse">
              <a:avLst/>
            </a:prstGeom>
            <a:solidFill>
              <a:srgbClr val="F8ED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4098765" y="1522011"/>
              <a:ext cx="949115" cy="98752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弧 55"/>
            <p:cNvSpPr/>
            <p:nvPr/>
          </p:nvSpPr>
          <p:spPr>
            <a:xfrm rot="10800000">
              <a:off x="29384" y="1721307"/>
              <a:ext cx="9072192" cy="637026"/>
            </a:xfrm>
            <a:prstGeom prst="arc">
              <a:avLst>
                <a:gd name="adj1" fmla="val 10783544"/>
                <a:gd name="adj2" fmla="val 0"/>
              </a:avLst>
            </a:prstGeom>
            <a:solidFill>
              <a:srgbClr val="D9D4BD"/>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7" name="円弧 56"/>
            <p:cNvSpPr/>
            <p:nvPr/>
          </p:nvSpPr>
          <p:spPr>
            <a:xfrm rot="10800000">
              <a:off x="2877159" y="1819373"/>
              <a:ext cx="3382016" cy="319910"/>
            </a:xfrm>
            <a:prstGeom prst="arc">
              <a:avLst>
                <a:gd name="adj1" fmla="val 10719743"/>
                <a:gd name="adj2" fmla="val 0"/>
              </a:avLst>
            </a:prstGeom>
            <a:solidFill>
              <a:srgbClr val="F8EDEC"/>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58" name="テキスト ボックス 57"/>
                <p:cNvSpPr txBox="1"/>
                <p:nvPr/>
              </p:nvSpPr>
              <p:spPr>
                <a:xfrm>
                  <a:off x="4628852" y="2227008"/>
                  <a:ext cx="1702523" cy="419921"/>
                </a:xfrm>
                <a:prstGeom prst="rect">
                  <a:avLst/>
                </a:prstGeom>
                <a:solidFill>
                  <a:schemeClr val="bg1"/>
                </a:solidFill>
                <a:ln>
                  <a:solidFill>
                    <a:srgbClr val="FF0000"/>
                  </a:solidFill>
                </a:ln>
              </p:spPr>
              <p:txBody>
                <a:bodyPr wrap="none" rtlCol="0">
                  <a:spAutoFit/>
                </a:bodyPr>
                <a:lstStyle/>
                <a:p>
                  <a:r>
                    <a:rPr kumimoji="1" lang="ja-JP" altLang="en-US" sz="3200" b="1" dirty="0" smtClean="0">
                      <a:solidFill>
                        <a:srgbClr val="FF0000"/>
                      </a:solidFill>
                    </a:rPr>
                    <a:t>内縁半径</a:t>
                  </a:r>
                  <a14:m>
                    <m:oMath xmlns:m="http://schemas.openxmlformats.org/officeDocument/2006/math">
                      <m:sSub>
                        <m:sSubPr>
                          <m:ctrlPr>
                            <a:rPr kumimoji="1" lang="en-US" altLang="ja-JP" sz="3600" b="1" i="1" smtClean="0">
                              <a:solidFill>
                                <a:srgbClr val="FF0000"/>
                              </a:solidFill>
                              <a:latin typeface="Cambria Math"/>
                            </a:rPr>
                          </m:ctrlPr>
                        </m:sSubPr>
                        <m:e>
                          <m:r>
                            <a:rPr kumimoji="1" lang="en-US" altLang="ja-JP" sz="3600" b="1" i="1" smtClean="0">
                              <a:solidFill>
                                <a:srgbClr val="FF0000"/>
                              </a:solidFill>
                              <a:latin typeface="Cambria Math"/>
                            </a:rPr>
                            <m:t>𝑹</m:t>
                          </m:r>
                        </m:e>
                        <m:sub>
                          <m:r>
                            <a:rPr kumimoji="1" lang="en-US" altLang="ja-JP" sz="3600" b="1" i="1" smtClean="0">
                              <a:solidFill>
                                <a:srgbClr val="FF0000"/>
                              </a:solidFill>
                              <a:latin typeface="Cambria Math"/>
                            </a:rPr>
                            <m:t>𝒊𝒏</m:t>
                          </m:r>
                        </m:sub>
                      </m:sSub>
                    </m:oMath>
                  </a14:m>
                  <a:endParaRPr kumimoji="1" lang="ja-JP" altLang="en-US" sz="3200" b="1" dirty="0">
                    <a:solidFill>
                      <a:srgbClr val="FF0000"/>
                    </a:solidFill>
                  </a:endParaRPr>
                </a:p>
              </p:txBody>
            </p:sp>
          </mc:Choice>
          <mc:Fallback>
            <p:sp>
              <p:nvSpPr>
                <p:cNvPr id="58" name="テキスト ボックス 57"/>
                <p:cNvSpPr txBox="1">
                  <a:spLocks noRot="1" noChangeAspect="1" noMove="1" noResize="1" noEditPoints="1" noAdjustHandles="1" noChangeArrowheads="1" noChangeShapeType="1" noTextEdit="1"/>
                </p:cNvSpPr>
                <p:nvPr/>
              </p:nvSpPr>
              <p:spPr>
                <a:xfrm>
                  <a:off x="4628852" y="2227008"/>
                  <a:ext cx="1702523" cy="419921"/>
                </a:xfrm>
                <a:prstGeom prst="rect">
                  <a:avLst/>
                </a:prstGeom>
                <a:blipFill rotWithShape="1">
                  <a:blip r:embed="rId2"/>
                  <a:stretch>
                    <a:fillRect l="-5825" t="-10185" b="-20370"/>
                  </a:stretch>
                </a:blipFill>
                <a:ln>
                  <a:solidFill>
                    <a:srgbClr val="FF0000"/>
                  </a:solidFill>
                </a:ln>
              </p:spPr>
              <p:txBody>
                <a:bodyPr/>
                <a:lstStyle/>
                <a:p>
                  <a:r>
                    <a:rPr lang="ja-JP" altLang="en-US">
                      <a:noFill/>
                    </a:rPr>
                    <a:t> </a:t>
                  </a:r>
                </a:p>
              </p:txBody>
            </p:sp>
          </mc:Fallback>
        </mc:AlternateContent>
        <p:sp>
          <p:nvSpPr>
            <p:cNvPr id="59" name="テキスト ボックス 58"/>
            <p:cNvSpPr txBox="1"/>
            <p:nvPr/>
          </p:nvSpPr>
          <p:spPr>
            <a:xfrm rot="21580991">
              <a:off x="2675914" y="1246323"/>
              <a:ext cx="402492" cy="699867"/>
            </a:xfrm>
            <a:prstGeom prst="rect">
              <a:avLst/>
            </a:prstGeom>
            <a:noFill/>
          </p:spPr>
          <p:txBody>
            <a:bodyPr wrap="none" rtlCol="0">
              <a:spAutoFit/>
            </a:bodyPr>
            <a:lstStyle/>
            <a:p>
              <a:r>
                <a:rPr kumimoji="1" lang="ja-JP" altLang="en-US" sz="3200" dirty="0" smtClean="0">
                  <a:solidFill>
                    <a:srgbClr val="7030A0"/>
                  </a:solidFill>
                </a:rPr>
                <a:t>高</a:t>
              </a:r>
              <a:endParaRPr kumimoji="1" lang="en-US" altLang="ja-JP" sz="3200" dirty="0" smtClean="0">
                <a:solidFill>
                  <a:srgbClr val="7030A0"/>
                </a:solidFill>
              </a:endParaRPr>
            </a:p>
            <a:p>
              <a:r>
                <a:rPr kumimoji="1" lang="ja-JP" altLang="en-US" sz="3200" dirty="0" smtClean="0">
                  <a:solidFill>
                    <a:srgbClr val="7030A0"/>
                  </a:solidFill>
                </a:rPr>
                <a:t>温</a:t>
              </a:r>
              <a:endParaRPr kumimoji="1" lang="ja-JP" altLang="en-US" sz="3200" dirty="0">
                <a:solidFill>
                  <a:srgbClr val="7030A0"/>
                </a:solidFill>
              </a:endParaRPr>
            </a:p>
          </p:txBody>
        </p:sp>
        <p:sp>
          <p:nvSpPr>
            <p:cNvPr id="60" name="テキスト ボックス 59"/>
            <p:cNvSpPr txBox="1"/>
            <p:nvPr/>
          </p:nvSpPr>
          <p:spPr>
            <a:xfrm rot="189">
              <a:off x="551699" y="1281829"/>
              <a:ext cx="402492" cy="699867"/>
            </a:xfrm>
            <a:prstGeom prst="rect">
              <a:avLst/>
            </a:prstGeom>
            <a:noFill/>
          </p:spPr>
          <p:txBody>
            <a:bodyPr wrap="none" rtlCol="0">
              <a:spAutoFit/>
            </a:bodyPr>
            <a:lstStyle/>
            <a:p>
              <a:r>
                <a:rPr kumimoji="1" lang="ja-JP" altLang="en-US" sz="3200" dirty="0" smtClean="0">
                  <a:solidFill>
                    <a:srgbClr val="FF0000"/>
                  </a:solidFill>
                </a:rPr>
                <a:t>低</a:t>
              </a:r>
              <a:endParaRPr kumimoji="1" lang="en-US" altLang="ja-JP" sz="3200" dirty="0" smtClean="0">
                <a:solidFill>
                  <a:srgbClr val="FF0000"/>
                </a:solidFill>
              </a:endParaRPr>
            </a:p>
            <a:p>
              <a:r>
                <a:rPr kumimoji="1" lang="ja-JP" altLang="en-US" sz="3200" dirty="0" smtClean="0">
                  <a:solidFill>
                    <a:srgbClr val="FF0000"/>
                  </a:solidFill>
                </a:rPr>
                <a:t>温</a:t>
              </a:r>
              <a:endParaRPr kumimoji="1" lang="ja-JP" altLang="en-US" sz="3200" dirty="0">
                <a:solidFill>
                  <a:srgbClr val="FF0000"/>
                </a:solidFill>
              </a:endParaRPr>
            </a:p>
          </p:txBody>
        </p:sp>
        <p:grpSp>
          <p:nvGrpSpPr>
            <p:cNvPr id="62" name="グループ化 61"/>
            <p:cNvGrpSpPr/>
            <p:nvPr/>
          </p:nvGrpSpPr>
          <p:grpSpPr>
            <a:xfrm>
              <a:off x="996519" y="1105998"/>
              <a:ext cx="1598465" cy="980519"/>
              <a:chOff x="1181627" y="879154"/>
              <a:chExt cx="1574390" cy="914328"/>
            </a:xfrm>
          </p:grpSpPr>
          <p:cxnSp>
            <p:nvCxnSpPr>
              <p:cNvPr id="70" name="直線矢印コネクタ 69"/>
              <p:cNvCxnSpPr/>
              <p:nvPr/>
            </p:nvCxnSpPr>
            <p:spPr>
              <a:xfrm flipH="1" flipV="1">
                <a:off x="1181627" y="883003"/>
                <a:ext cx="16776" cy="87864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H="1" flipV="1">
                <a:off x="2742400" y="887707"/>
                <a:ext cx="13617" cy="862078"/>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flipV="1">
                <a:off x="1483439" y="879154"/>
                <a:ext cx="13617" cy="91432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H="1" flipV="1">
                <a:off x="2069319" y="917054"/>
                <a:ext cx="13617" cy="81096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rot="9718744" flipH="1">
                <a:off x="1689624" y="932939"/>
                <a:ext cx="252303" cy="778776"/>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H="1" flipV="1">
                <a:off x="2414796" y="883003"/>
                <a:ext cx="13617" cy="85637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1244940" y="2084186"/>
              <a:ext cx="1411975" cy="419921"/>
            </a:xfrm>
            <a:prstGeom prst="rect">
              <a:avLst/>
            </a:prstGeom>
            <a:solidFill>
              <a:schemeClr val="bg1"/>
            </a:solidFill>
            <a:ln>
              <a:solidFill>
                <a:schemeClr val="tx1"/>
              </a:solidFill>
            </a:ln>
          </p:spPr>
          <p:txBody>
            <a:bodyPr wrap="none" rtlCol="0">
              <a:spAutoFit/>
            </a:bodyPr>
            <a:lstStyle/>
            <a:p>
              <a:r>
                <a:rPr kumimoji="1" lang="ja-JP" altLang="en-US" sz="3600" dirty="0" smtClean="0"/>
                <a:t>放射</a:t>
              </a:r>
              <a:r>
                <a:rPr kumimoji="1" lang="en-US" altLang="ja-JP" sz="3600" dirty="0" smtClean="0"/>
                <a:t>(X</a:t>
              </a:r>
              <a:r>
                <a:rPr kumimoji="1" lang="ja-JP" altLang="en-US" sz="3600" dirty="0" smtClean="0"/>
                <a:t>線</a:t>
              </a:r>
              <a:r>
                <a:rPr kumimoji="1" lang="en-US" altLang="ja-JP" sz="3600" dirty="0" smtClean="0"/>
                <a:t>)</a:t>
              </a:r>
              <a:endParaRPr kumimoji="1" lang="ja-JP" altLang="en-US" sz="3600" dirty="0"/>
            </a:p>
          </p:txBody>
        </p:sp>
        <p:sp>
          <p:nvSpPr>
            <p:cNvPr id="65" name="角丸四角形 64"/>
            <p:cNvSpPr/>
            <p:nvPr/>
          </p:nvSpPr>
          <p:spPr>
            <a:xfrm>
              <a:off x="4119108" y="1952029"/>
              <a:ext cx="895389" cy="19067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パイ 65"/>
            <p:cNvSpPr/>
            <p:nvPr/>
          </p:nvSpPr>
          <p:spPr>
            <a:xfrm>
              <a:off x="4086094" y="1521622"/>
              <a:ext cx="949114" cy="953490"/>
            </a:xfrm>
            <a:prstGeom prst="pie">
              <a:avLst>
                <a:gd name="adj1" fmla="val 21305242"/>
                <a:gd name="adj2" fmla="val 94520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7" name="パイ 66"/>
            <p:cNvSpPr/>
            <p:nvPr/>
          </p:nvSpPr>
          <p:spPr>
            <a:xfrm rot="10800000">
              <a:off x="4107604" y="1532961"/>
              <a:ext cx="949114" cy="953489"/>
            </a:xfrm>
            <a:prstGeom prst="pie">
              <a:avLst>
                <a:gd name="adj1" fmla="val 20665350"/>
                <a:gd name="adj2" fmla="val 20666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8" name="直線矢印コネクタ 67"/>
            <p:cNvCxnSpPr/>
            <p:nvPr/>
          </p:nvCxnSpPr>
          <p:spPr>
            <a:xfrm>
              <a:off x="4617285" y="2008827"/>
              <a:ext cx="1623219" cy="878"/>
            </a:xfrm>
            <a:prstGeom prst="straightConnector1">
              <a:avLst/>
            </a:prstGeom>
            <a:ln w="57150">
              <a:solidFill>
                <a:srgbClr val="FF0000"/>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69" name="円/楕円 68"/>
            <p:cNvSpPr/>
            <p:nvPr/>
          </p:nvSpPr>
          <p:spPr>
            <a:xfrm>
              <a:off x="4506708" y="1918992"/>
              <a:ext cx="150906" cy="162689"/>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6" name="グループ化 75"/>
          <p:cNvGrpSpPr/>
          <p:nvPr/>
        </p:nvGrpSpPr>
        <p:grpSpPr>
          <a:xfrm rot="10954638" flipH="1">
            <a:off x="24126973" y="10984294"/>
            <a:ext cx="3194917" cy="566835"/>
            <a:chOff x="1619672" y="1926873"/>
            <a:chExt cx="2820778" cy="520803"/>
          </a:xfrm>
        </p:grpSpPr>
        <p:sp>
          <p:nvSpPr>
            <p:cNvPr id="77" name="左カーブ矢印 76"/>
            <p:cNvSpPr/>
            <p:nvPr/>
          </p:nvSpPr>
          <p:spPr>
            <a:xfrm flipV="1">
              <a:off x="1619672" y="1926873"/>
              <a:ext cx="555316" cy="520803"/>
            </a:xfrm>
            <a:prstGeom prst="curvedLeftArrow">
              <a:avLst>
                <a:gd name="adj1" fmla="val 24343"/>
                <a:gd name="adj2" fmla="val 50000"/>
                <a:gd name="adj3" fmla="val 55584"/>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8" name="左カーブ矢印 77"/>
            <p:cNvSpPr/>
            <p:nvPr/>
          </p:nvSpPr>
          <p:spPr>
            <a:xfrm flipV="1">
              <a:off x="2419862" y="1944126"/>
              <a:ext cx="762113" cy="503550"/>
            </a:xfrm>
            <a:prstGeom prst="curvedLeftArrow">
              <a:avLst>
                <a:gd name="adj1" fmla="val 24343"/>
                <a:gd name="adj2" fmla="val 50000"/>
                <a:gd name="adj3" fmla="val 52206"/>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9" name="左カーブ矢印 78"/>
            <p:cNvSpPr/>
            <p:nvPr/>
          </p:nvSpPr>
          <p:spPr>
            <a:xfrm flipV="1">
              <a:off x="3476740" y="1990427"/>
              <a:ext cx="963710" cy="435577"/>
            </a:xfrm>
            <a:prstGeom prst="curvedLeftArrow">
              <a:avLst>
                <a:gd name="adj1" fmla="val 24343"/>
                <a:gd name="adj2" fmla="val 50000"/>
                <a:gd name="adj3" fmla="val 76418"/>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7" name="テキスト ボックス 16"/>
          <p:cNvSpPr txBox="1"/>
          <p:nvPr/>
        </p:nvSpPr>
        <p:spPr>
          <a:xfrm>
            <a:off x="16232329" y="13002410"/>
            <a:ext cx="12925333" cy="1200329"/>
          </a:xfrm>
          <a:prstGeom prst="rect">
            <a:avLst/>
          </a:prstGeom>
          <a:noFill/>
        </p:spPr>
        <p:txBody>
          <a:bodyPr wrap="none" rtlCol="0">
            <a:spAutoFit/>
          </a:bodyPr>
          <a:lstStyle/>
          <a:p>
            <a:r>
              <a:rPr lang="ja-JP" altLang="en-US" sz="3600" dirty="0" smtClean="0"/>
              <a:t>降着物が安定した円運動を保てる限界の半径を内縁半径と呼ぶ。</a:t>
            </a:r>
            <a:endParaRPr lang="en-US" altLang="ja-JP" sz="3600" dirty="0" smtClean="0"/>
          </a:p>
          <a:p>
            <a:r>
              <a:rPr lang="ja-JP" altLang="en-US" sz="3600" dirty="0" smtClean="0"/>
              <a:t>これは天体の質量に比例して大きくなる。</a:t>
            </a:r>
            <a:endParaRPr lang="en-US" altLang="ja-JP" sz="3600" dirty="0" smtClean="0"/>
          </a:p>
        </p:txBody>
      </p:sp>
      <mc:AlternateContent xmlns:mc="http://schemas.openxmlformats.org/markup-compatibility/2006">
        <mc:Choice xmlns:a14="http://schemas.microsoft.com/office/drawing/2010/main" Requires="a14">
          <p:sp>
            <p:nvSpPr>
              <p:cNvPr id="2" name="テキスト ボックス 1"/>
              <p:cNvSpPr txBox="1"/>
              <p:nvPr/>
            </p:nvSpPr>
            <p:spPr>
              <a:xfrm>
                <a:off x="17786027" y="14278723"/>
                <a:ext cx="8767785" cy="16225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4400" b="1" i="1" smtClean="0">
                              <a:solidFill>
                                <a:srgbClr val="FF0000"/>
                              </a:solidFill>
                              <a:latin typeface="Cambria Math"/>
                            </a:rPr>
                          </m:ctrlPr>
                        </m:sSubPr>
                        <m:e>
                          <m:r>
                            <a:rPr kumimoji="1" lang="en-US" altLang="ja-JP" sz="4400" b="1" i="1" smtClean="0">
                              <a:solidFill>
                                <a:srgbClr val="FF0000"/>
                              </a:solidFill>
                              <a:latin typeface="Cambria Math"/>
                            </a:rPr>
                            <m:t>𝑹</m:t>
                          </m:r>
                        </m:e>
                        <m:sub>
                          <m:r>
                            <a:rPr kumimoji="1" lang="en-US" altLang="ja-JP" sz="4400" b="1" i="1" smtClean="0">
                              <a:solidFill>
                                <a:srgbClr val="FF0000"/>
                              </a:solidFill>
                              <a:latin typeface="Cambria Math"/>
                            </a:rPr>
                            <m:t>𝒊𝒏</m:t>
                          </m:r>
                        </m:sub>
                      </m:sSub>
                      <m:r>
                        <a:rPr kumimoji="1" lang="en-US" altLang="ja-JP" sz="4400" b="0" i="1" smtClean="0">
                          <a:solidFill>
                            <a:srgbClr val="FF0000"/>
                          </a:solidFill>
                          <a:latin typeface="Cambria Math"/>
                        </a:rPr>
                        <m:t>= 3</m:t>
                      </m:r>
                      <m:r>
                        <a:rPr kumimoji="1" lang="en-US" altLang="ja-JP" sz="4400" b="0" i="1" smtClean="0">
                          <a:solidFill>
                            <a:srgbClr val="FF0000"/>
                          </a:solidFill>
                          <a:latin typeface="Cambria Math"/>
                          <a:ea typeface="Cambria Math"/>
                        </a:rPr>
                        <m:t>×</m:t>
                      </m:r>
                      <m:sSub>
                        <m:sSubPr>
                          <m:ctrlPr>
                            <a:rPr kumimoji="1" lang="en-US" altLang="ja-JP" sz="4400" b="1" i="1" smtClean="0">
                              <a:solidFill>
                                <a:srgbClr val="FF0000"/>
                              </a:solidFill>
                              <a:latin typeface="Cambria Math"/>
                              <a:ea typeface="Cambria Math"/>
                            </a:rPr>
                          </m:ctrlPr>
                        </m:sSubPr>
                        <m:e>
                          <m:r>
                            <a:rPr kumimoji="1" lang="en-US" altLang="ja-JP" sz="4400" b="1" i="1" smtClean="0">
                              <a:solidFill>
                                <a:srgbClr val="FF0000"/>
                              </a:solidFill>
                              <a:latin typeface="Cambria Math"/>
                              <a:ea typeface="Cambria Math"/>
                            </a:rPr>
                            <m:t>𝑹</m:t>
                          </m:r>
                        </m:e>
                        <m:sub>
                          <m:r>
                            <a:rPr kumimoji="1" lang="en-US" altLang="ja-JP" sz="4400" b="1" i="1" smtClean="0">
                              <a:solidFill>
                                <a:srgbClr val="FF0000"/>
                              </a:solidFill>
                              <a:latin typeface="Cambria Math"/>
                              <a:ea typeface="Cambria Math"/>
                            </a:rPr>
                            <m:t>𝒔</m:t>
                          </m:r>
                        </m:sub>
                      </m:sSub>
                      <m:r>
                        <a:rPr kumimoji="1" lang="en-US" altLang="ja-JP" sz="4400" b="0" i="1" smtClean="0">
                          <a:solidFill>
                            <a:srgbClr val="FF0000"/>
                          </a:solidFill>
                          <a:latin typeface="Cambria Math"/>
                          <a:ea typeface="Cambria Math"/>
                        </a:rPr>
                        <m:t> </m:t>
                      </m:r>
                      <m:r>
                        <a:rPr kumimoji="1" lang="en-US" altLang="ja-JP" sz="4400" b="0" i="1" smtClean="0">
                          <a:solidFill>
                            <a:srgbClr val="FF0000"/>
                          </a:solidFill>
                          <a:latin typeface="Cambria Math"/>
                          <a:ea typeface="Cambria Math"/>
                        </a:rPr>
                        <m:t>≅</m:t>
                      </m:r>
                      <m:r>
                        <a:rPr kumimoji="1" lang="en-US" altLang="ja-JP" sz="4400" b="0" i="1" smtClean="0">
                          <a:solidFill>
                            <a:srgbClr val="FF0000"/>
                          </a:solidFill>
                          <a:latin typeface="Cambria Math"/>
                          <a:ea typeface="Cambria Math"/>
                        </a:rPr>
                        <m:t> 3×</m:t>
                      </m:r>
                      <m:d>
                        <m:dPr>
                          <m:ctrlPr>
                            <a:rPr kumimoji="1" lang="en-US" altLang="ja-JP" sz="4400" b="0" i="1" smtClean="0">
                              <a:solidFill>
                                <a:srgbClr val="FF0000"/>
                              </a:solidFill>
                              <a:latin typeface="Cambria Math"/>
                              <a:ea typeface="Cambria Math"/>
                            </a:rPr>
                          </m:ctrlPr>
                        </m:dPr>
                        <m:e>
                          <m:f>
                            <m:fPr>
                              <m:ctrlPr>
                                <a:rPr lang="en-US" altLang="ja-JP" sz="4400" i="1">
                                  <a:solidFill>
                                    <a:srgbClr val="FF0000"/>
                                  </a:solidFill>
                                  <a:latin typeface="Cambria Math"/>
                                  <a:ea typeface="Cambria Math"/>
                                </a:rPr>
                              </m:ctrlPr>
                            </m:fPr>
                            <m:num>
                              <m:r>
                                <a:rPr lang="en-US" altLang="ja-JP" sz="4400" b="1" i="1">
                                  <a:solidFill>
                                    <a:srgbClr val="FF0000"/>
                                  </a:solidFill>
                                  <a:latin typeface="Cambria Math"/>
                                  <a:ea typeface="Cambria Math"/>
                                </a:rPr>
                                <m:t>𝑴</m:t>
                              </m:r>
                            </m:num>
                            <m:den>
                              <m:sSub>
                                <m:sSubPr>
                                  <m:ctrlPr>
                                    <a:rPr lang="en-US" altLang="ja-JP" sz="4400" i="1">
                                      <a:solidFill>
                                        <a:srgbClr val="FF0000"/>
                                      </a:solidFill>
                                      <a:latin typeface="Cambria Math"/>
                                      <a:ea typeface="Cambria Math"/>
                                    </a:rPr>
                                  </m:ctrlPr>
                                </m:sSubPr>
                                <m:e>
                                  <m:r>
                                    <a:rPr lang="en-US" altLang="ja-JP" sz="4400" i="1">
                                      <a:solidFill>
                                        <a:srgbClr val="FF0000"/>
                                      </a:solidFill>
                                      <a:latin typeface="Cambria Math"/>
                                      <a:ea typeface="Cambria Math"/>
                                    </a:rPr>
                                    <m:t>𝑀</m:t>
                                  </m:r>
                                </m:e>
                                <m:sub>
                                  <m:r>
                                    <a:rPr lang="ja-JP" altLang="en-US" sz="4400" i="1">
                                      <a:solidFill>
                                        <a:srgbClr val="FF0000"/>
                                      </a:solidFill>
                                      <a:latin typeface="Cambria Math"/>
                                      <a:ea typeface="Cambria Math"/>
                                    </a:rPr>
                                    <m:t>☉</m:t>
                                  </m:r>
                                </m:sub>
                              </m:sSub>
                            </m:den>
                          </m:f>
                        </m:e>
                      </m:d>
                      <m:r>
                        <a:rPr lang="en-US" altLang="ja-JP" sz="4400" b="0" i="0" smtClean="0">
                          <a:solidFill>
                            <a:srgbClr val="FF0000"/>
                          </a:solidFill>
                          <a:latin typeface="Cambria Math"/>
                          <a:ea typeface="Cambria Math"/>
                        </a:rPr>
                        <m:t>  [</m:t>
                      </m:r>
                      <m:r>
                        <m:rPr>
                          <m:sty m:val="p"/>
                        </m:rPr>
                        <a:rPr lang="en-US" altLang="ja-JP" sz="4400" b="0" i="0" smtClean="0">
                          <a:solidFill>
                            <a:srgbClr val="FF0000"/>
                          </a:solidFill>
                          <a:latin typeface="Cambria Math"/>
                          <a:ea typeface="Cambria Math"/>
                        </a:rPr>
                        <m:t>km</m:t>
                      </m:r>
                      <m:r>
                        <a:rPr lang="en-US" altLang="ja-JP" sz="4400" b="0" i="0" smtClean="0">
                          <a:solidFill>
                            <a:srgbClr val="FF0000"/>
                          </a:solidFill>
                          <a:latin typeface="Cambria Math"/>
                          <a:ea typeface="Cambria Math"/>
                        </a:rPr>
                        <m:t>]</m:t>
                      </m:r>
                    </m:oMath>
                  </m:oMathPara>
                </a14:m>
                <a:endParaRPr kumimoji="1" lang="ja-JP" altLang="en-US" sz="4400" dirty="0">
                  <a:solidFill>
                    <a:srgbClr val="FF0000"/>
                  </a:solidFill>
                </a:endParaRPr>
              </a:p>
            </p:txBody>
          </p:sp>
        </mc:Choice>
        <mc:Fallback>
          <p:sp>
            <p:nvSpPr>
              <p:cNvPr id="2" name="テキスト ボックス 1"/>
              <p:cNvSpPr txBox="1">
                <a:spLocks noRot="1" noChangeAspect="1" noMove="1" noResize="1" noEditPoints="1" noAdjustHandles="1" noChangeArrowheads="1" noChangeShapeType="1" noTextEdit="1"/>
              </p:cNvSpPr>
              <p:nvPr/>
            </p:nvSpPr>
            <p:spPr>
              <a:xfrm>
                <a:off x="17786027" y="14278723"/>
                <a:ext cx="8767785" cy="1622560"/>
              </a:xfrm>
              <a:prstGeom prst="rect">
                <a:avLst/>
              </a:prstGeom>
              <a:blipFill rotWithShape="1">
                <a:blip r:embed="rId3"/>
                <a:stretch>
                  <a:fillRect/>
                </a:stretch>
              </a:blipFill>
            </p:spPr>
            <p:txBody>
              <a:bodyPr/>
              <a:lstStyle/>
              <a:p>
                <a:r>
                  <a:rPr lang="ja-JP" altLang="en-US">
                    <a:noFill/>
                  </a:rPr>
                  <a:t> </a:t>
                </a:r>
              </a:p>
            </p:txBody>
          </p:sp>
        </mc:Fallback>
      </mc:AlternateContent>
      <p:sp>
        <p:nvSpPr>
          <p:cNvPr id="13" name="テキスト ボックス 12"/>
          <p:cNvSpPr txBox="1"/>
          <p:nvPr/>
        </p:nvSpPr>
        <p:spPr>
          <a:xfrm>
            <a:off x="25058835" y="15653168"/>
            <a:ext cx="3906839" cy="584775"/>
          </a:xfrm>
          <a:prstGeom prst="rect">
            <a:avLst/>
          </a:prstGeom>
          <a:noFill/>
        </p:spPr>
        <p:txBody>
          <a:bodyPr wrap="none" rtlCol="0">
            <a:spAutoFit/>
          </a:bodyPr>
          <a:lstStyle/>
          <a:p>
            <a:r>
              <a:rPr kumimoji="1" lang="en-US" altLang="ja-JP" sz="3200" dirty="0" smtClean="0">
                <a:solidFill>
                  <a:srgbClr val="FF0000"/>
                </a:solidFill>
              </a:rPr>
              <a:t>(</a:t>
            </a:r>
            <a:r>
              <a:rPr kumimoji="1" lang="ja-JP" altLang="en-US" sz="3200" dirty="0" smtClean="0">
                <a:solidFill>
                  <a:srgbClr val="FF0000"/>
                </a:solidFill>
              </a:rPr>
              <a:t>自転していない場合</a:t>
            </a:r>
            <a:r>
              <a:rPr kumimoji="1" lang="en-US" altLang="ja-JP" sz="3200" dirty="0" smtClean="0">
                <a:solidFill>
                  <a:srgbClr val="FF0000"/>
                </a:solidFill>
              </a:rPr>
              <a:t>)</a:t>
            </a:r>
            <a:endParaRPr kumimoji="1" lang="ja-JP" altLang="en-US" sz="3200" dirty="0">
              <a:solidFill>
                <a:srgbClr val="FF0000"/>
              </a:solidFill>
            </a:endParaRPr>
          </a:p>
        </p:txBody>
      </p:sp>
      <p:sp>
        <p:nvSpPr>
          <p:cNvPr id="61" name="角丸四角形 60"/>
          <p:cNvSpPr/>
          <p:nvPr/>
        </p:nvSpPr>
        <p:spPr>
          <a:xfrm>
            <a:off x="431087" y="30110278"/>
            <a:ext cx="5266380" cy="1376113"/>
          </a:xfrm>
          <a:prstGeom prst="roundRect">
            <a:avLst/>
          </a:prstGeom>
          <a:solidFill>
            <a:srgbClr val="F3FCFF"/>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観測対象</a:t>
            </a:r>
            <a:endParaRPr kumimoji="1" lang="ja-JP" altLang="en-US" sz="7200" b="1" dirty="0">
              <a:solidFill>
                <a:schemeClr val="tx1"/>
              </a:solidFill>
            </a:endParaRPr>
          </a:p>
        </p:txBody>
      </p:sp>
      <p:sp>
        <p:nvSpPr>
          <p:cNvPr id="18" name="片側の 2 つの角を切り取った四角形 17"/>
          <p:cNvSpPr/>
          <p:nvPr/>
        </p:nvSpPr>
        <p:spPr>
          <a:xfrm rot="5400000">
            <a:off x="3453210" y="6814774"/>
            <a:ext cx="9196893" cy="13837827"/>
          </a:xfrm>
          <a:prstGeom prst="snip2SameRect">
            <a:avLst>
              <a:gd name="adj1" fmla="val 0"/>
              <a:gd name="adj2" fmla="val 0"/>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4" name="図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3897" y="9206559"/>
            <a:ext cx="13806673" cy="8311270"/>
          </a:xfrm>
          <a:prstGeom prst="rect">
            <a:avLst/>
          </a:prstGeom>
        </p:spPr>
      </p:pic>
      <p:sp>
        <p:nvSpPr>
          <p:cNvPr id="41" name="テキスト ボックス 40"/>
          <p:cNvSpPr txBox="1"/>
          <p:nvPr/>
        </p:nvSpPr>
        <p:spPr>
          <a:xfrm>
            <a:off x="1338149" y="14278723"/>
            <a:ext cx="13585770" cy="3970318"/>
          </a:xfrm>
          <a:prstGeom prst="rect">
            <a:avLst/>
          </a:prstGeom>
          <a:noFill/>
        </p:spPr>
        <p:txBody>
          <a:bodyPr wrap="none" rtlCol="0">
            <a:spAutoFit/>
          </a:bodyPr>
          <a:lstStyle/>
          <a:p>
            <a:r>
              <a:rPr kumimoji="1" lang="ja-JP" altLang="en-US" sz="3600" dirty="0" smtClean="0">
                <a:solidFill>
                  <a:schemeClr val="bg1"/>
                </a:solidFill>
              </a:rPr>
              <a:t>　ブラックホールの重力に捕らわれた物質は角運動量が保存され、</a:t>
            </a:r>
            <a:endParaRPr kumimoji="1" lang="en-US" altLang="ja-JP" sz="3600" dirty="0" smtClean="0">
              <a:solidFill>
                <a:schemeClr val="bg1"/>
              </a:solidFill>
            </a:endParaRPr>
          </a:p>
          <a:p>
            <a:r>
              <a:rPr lang="ja-JP" altLang="en-US" sz="3600" dirty="0" smtClean="0">
                <a:solidFill>
                  <a:schemeClr val="bg1"/>
                </a:solidFill>
              </a:rPr>
              <a:t>円運動しながら徐々に中心のブラックホール本体に落ちてゆく。</a:t>
            </a:r>
            <a:endParaRPr lang="en-US" altLang="ja-JP" sz="3600" dirty="0" smtClean="0">
              <a:solidFill>
                <a:schemeClr val="bg1"/>
              </a:solidFill>
            </a:endParaRPr>
          </a:p>
          <a:p>
            <a:r>
              <a:rPr kumimoji="1" lang="ja-JP" altLang="en-US" sz="3600" dirty="0" smtClean="0">
                <a:solidFill>
                  <a:schemeClr val="bg1"/>
                </a:solidFill>
              </a:rPr>
              <a:t>このとき、</a:t>
            </a:r>
            <a:r>
              <a:rPr lang="ja-JP" altLang="en-US" sz="3600" dirty="0">
                <a:solidFill>
                  <a:schemeClr val="bg1"/>
                </a:solidFill>
              </a:rPr>
              <a:t>中心に行くほど</a:t>
            </a:r>
            <a:r>
              <a:rPr kumimoji="1" lang="ja-JP" altLang="en-US" sz="3600" dirty="0" smtClean="0">
                <a:solidFill>
                  <a:schemeClr val="bg1"/>
                </a:solidFill>
              </a:rPr>
              <a:t>重力エネルギーが解放され速度が速くなる。</a:t>
            </a:r>
            <a:endParaRPr kumimoji="1" lang="en-US" altLang="ja-JP" sz="3600" dirty="0" smtClean="0">
              <a:solidFill>
                <a:schemeClr val="bg1"/>
              </a:solidFill>
            </a:endParaRPr>
          </a:p>
          <a:p>
            <a:r>
              <a:rPr lang="ja-JP" altLang="en-US" sz="3600" dirty="0" smtClean="0">
                <a:solidFill>
                  <a:schemeClr val="bg1"/>
                </a:solidFill>
              </a:rPr>
              <a:t>　さらに、降着円盤には粘性があるため内側と外側の速度差から</a:t>
            </a:r>
            <a:endParaRPr lang="en-US" altLang="ja-JP" sz="3600" dirty="0" smtClean="0">
              <a:solidFill>
                <a:schemeClr val="bg1"/>
              </a:solidFill>
            </a:endParaRPr>
          </a:p>
          <a:p>
            <a:r>
              <a:rPr lang="ja-JP" altLang="en-US" sz="3600" dirty="0">
                <a:solidFill>
                  <a:schemeClr val="bg1"/>
                </a:solidFill>
              </a:rPr>
              <a:t>摩擦熱</a:t>
            </a:r>
            <a:r>
              <a:rPr lang="ja-JP" altLang="en-US" sz="3600" dirty="0" smtClean="0">
                <a:solidFill>
                  <a:schemeClr val="bg1"/>
                </a:solidFill>
              </a:rPr>
              <a:t>が生じて</a:t>
            </a:r>
            <a:r>
              <a:rPr lang="ja-JP" altLang="en-US" sz="3600" dirty="0">
                <a:solidFill>
                  <a:schemeClr val="bg1"/>
                </a:solidFill>
              </a:rPr>
              <a:t>高温</a:t>
            </a:r>
            <a:r>
              <a:rPr lang="ja-JP" altLang="en-US" sz="3600" dirty="0" smtClean="0">
                <a:solidFill>
                  <a:schemeClr val="bg1"/>
                </a:solidFill>
              </a:rPr>
              <a:t>になる。</a:t>
            </a:r>
            <a:endParaRPr lang="en-US" altLang="ja-JP" sz="3600" dirty="0" smtClean="0">
              <a:solidFill>
                <a:schemeClr val="bg1"/>
              </a:solidFill>
            </a:endParaRPr>
          </a:p>
          <a:p>
            <a:r>
              <a:rPr kumimoji="1" lang="ja-JP" altLang="en-US" sz="3600" dirty="0" smtClean="0">
                <a:solidFill>
                  <a:schemeClr val="bg1"/>
                </a:solidFill>
              </a:rPr>
              <a:t>生じた熱エネルギーに応じた波長の光が円盤から放射される。</a:t>
            </a:r>
            <a:endParaRPr kumimoji="1" lang="en-US" altLang="ja-JP" sz="3600" dirty="0" smtClean="0">
              <a:solidFill>
                <a:schemeClr val="bg1"/>
              </a:solidFill>
            </a:endParaRPr>
          </a:p>
          <a:p>
            <a:r>
              <a:rPr lang="ja-JP" altLang="en-US" sz="3600" dirty="0">
                <a:solidFill>
                  <a:schemeClr val="bg1"/>
                </a:solidFill>
              </a:rPr>
              <a:t>これ</a:t>
            </a:r>
            <a:r>
              <a:rPr lang="ja-JP" altLang="en-US" sz="3600" dirty="0" smtClean="0">
                <a:solidFill>
                  <a:schemeClr val="bg1"/>
                </a:solidFill>
              </a:rPr>
              <a:t>が重力エネルギーが解放されて放射が起きるメカニズムである。</a:t>
            </a:r>
            <a:endParaRPr kumimoji="1" lang="ja-JP" altLang="en-US" sz="3600" dirty="0">
              <a:solidFill>
                <a:schemeClr val="bg1"/>
              </a:solidFill>
            </a:endParaRPr>
          </a:p>
        </p:txBody>
      </p:sp>
      <p:sp>
        <p:nvSpPr>
          <p:cNvPr id="42" name="角丸四角形 41"/>
          <p:cNvSpPr/>
          <p:nvPr/>
        </p:nvSpPr>
        <p:spPr>
          <a:xfrm>
            <a:off x="489506" y="7740999"/>
            <a:ext cx="8352928" cy="1236308"/>
          </a:xfrm>
          <a:prstGeom prst="roundRect">
            <a:avLst/>
          </a:prstGeom>
          <a:solidFill>
            <a:srgbClr val="F3FCFF"/>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イントロダクション</a:t>
            </a:r>
            <a:endParaRPr kumimoji="1" lang="ja-JP" altLang="en-US" sz="7200" b="1" dirty="0">
              <a:solidFill>
                <a:schemeClr val="tx1"/>
              </a:solidFill>
            </a:endParaRPr>
          </a:p>
        </p:txBody>
      </p:sp>
      <p:sp>
        <p:nvSpPr>
          <p:cNvPr id="15" name="角丸四角形 14"/>
          <p:cNvSpPr/>
          <p:nvPr/>
        </p:nvSpPr>
        <p:spPr>
          <a:xfrm>
            <a:off x="1072028" y="9078062"/>
            <a:ext cx="8417926"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smtClean="0">
                <a:solidFill>
                  <a:srgbClr val="FF0000"/>
                </a:solidFill>
              </a:rPr>
              <a:t>ブラックホールと降着円盤</a:t>
            </a:r>
            <a:endParaRPr kumimoji="1" lang="ja-JP" altLang="en-US" sz="5400" b="1" dirty="0">
              <a:solidFill>
                <a:srgbClr val="FF0000"/>
              </a:solidFill>
            </a:endParaRPr>
          </a:p>
        </p:txBody>
      </p:sp>
      <p:sp>
        <p:nvSpPr>
          <p:cNvPr id="45" name="テキスト ボックス 44"/>
          <p:cNvSpPr txBox="1"/>
          <p:nvPr/>
        </p:nvSpPr>
        <p:spPr>
          <a:xfrm>
            <a:off x="2732827" y="12846680"/>
            <a:ext cx="2031325" cy="646331"/>
          </a:xfrm>
          <a:prstGeom prst="rect">
            <a:avLst/>
          </a:prstGeom>
          <a:noFill/>
        </p:spPr>
        <p:txBody>
          <a:bodyPr wrap="none" rtlCol="0">
            <a:spAutoFit/>
          </a:bodyPr>
          <a:lstStyle/>
          <a:p>
            <a:r>
              <a:rPr kumimoji="1" lang="ja-JP" altLang="en-US" sz="3600" dirty="0" smtClean="0">
                <a:solidFill>
                  <a:schemeClr val="bg1"/>
                </a:solidFill>
              </a:rPr>
              <a:t>降着円盤</a:t>
            </a:r>
            <a:endParaRPr kumimoji="1" lang="ja-JP" altLang="en-US" sz="3600" dirty="0">
              <a:solidFill>
                <a:schemeClr val="bg1"/>
              </a:solidFill>
            </a:endParaRPr>
          </a:p>
        </p:txBody>
      </p:sp>
      <p:sp>
        <p:nvSpPr>
          <p:cNvPr id="48" name="円/楕円 47"/>
          <p:cNvSpPr/>
          <p:nvPr/>
        </p:nvSpPr>
        <p:spPr>
          <a:xfrm>
            <a:off x="5602051" y="11729125"/>
            <a:ext cx="4930364" cy="16087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矢印コネクタ 92"/>
          <p:cNvCxnSpPr>
            <a:stCxn id="45" idx="3"/>
          </p:cNvCxnSpPr>
          <p:nvPr/>
        </p:nvCxnSpPr>
        <p:spPr>
          <a:xfrm flipV="1">
            <a:off x="4764152" y="12700238"/>
            <a:ext cx="1356527" cy="469608"/>
          </a:xfrm>
          <a:prstGeom prst="straightConnector1">
            <a:avLst/>
          </a:prstGeom>
          <a:ln w="1905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右矢印 95"/>
          <p:cNvSpPr/>
          <p:nvPr/>
        </p:nvSpPr>
        <p:spPr>
          <a:xfrm rot="10800000">
            <a:off x="9781135" y="11705336"/>
            <a:ext cx="1502559" cy="652883"/>
          </a:xfrm>
          <a:prstGeom prst="rightArrow">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9489954" y="10846030"/>
            <a:ext cx="2031325" cy="646331"/>
          </a:xfrm>
          <a:prstGeom prst="rect">
            <a:avLst/>
          </a:prstGeom>
          <a:noFill/>
        </p:spPr>
        <p:txBody>
          <a:bodyPr wrap="none" rtlCol="0">
            <a:spAutoFit/>
          </a:bodyPr>
          <a:lstStyle/>
          <a:p>
            <a:r>
              <a:rPr kumimoji="1" lang="ja-JP" altLang="en-US" sz="3600" dirty="0" smtClean="0">
                <a:solidFill>
                  <a:schemeClr val="bg1"/>
                </a:solidFill>
              </a:rPr>
              <a:t>質量降着</a:t>
            </a:r>
            <a:endParaRPr kumimoji="1" lang="ja-JP" altLang="en-US" sz="3600" dirty="0">
              <a:solidFill>
                <a:schemeClr val="bg1"/>
              </a:solidFill>
            </a:endParaRPr>
          </a:p>
        </p:txBody>
      </p:sp>
      <p:sp>
        <p:nvSpPr>
          <p:cNvPr id="100" name="テキスト ボックス 99"/>
          <p:cNvSpPr txBox="1"/>
          <p:nvPr/>
        </p:nvSpPr>
        <p:spPr>
          <a:xfrm>
            <a:off x="1207773" y="31486391"/>
            <a:ext cx="2813591" cy="1015663"/>
          </a:xfrm>
          <a:prstGeom prst="rect">
            <a:avLst/>
          </a:prstGeom>
          <a:noFill/>
        </p:spPr>
        <p:txBody>
          <a:bodyPr wrap="none" rtlCol="0">
            <a:spAutoFit/>
          </a:bodyPr>
          <a:lstStyle/>
          <a:p>
            <a:r>
              <a:rPr kumimoji="1" lang="en-US" altLang="ja-JP" sz="6000" b="1" dirty="0" smtClean="0"/>
              <a:t>LMC X-3</a:t>
            </a:r>
            <a:endParaRPr kumimoji="1" lang="ja-JP" altLang="en-US" sz="6000" b="1" dirty="0"/>
          </a:p>
        </p:txBody>
      </p:sp>
      <p:sp>
        <p:nvSpPr>
          <p:cNvPr id="101" name="テキスト ボックス 100"/>
          <p:cNvSpPr txBox="1"/>
          <p:nvPr/>
        </p:nvSpPr>
        <p:spPr>
          <a:xfrm>
            <a:off x="1207773" y="36743587"/>
            <a:ext cx="4334841" cy="1015663"/>
          </a:xfrm>
          <a:prstGeom prst="rect">
            <a:avLst/>
          </a:prstGeom>
          <a:noFill/>
        </p:spPr>
        <p:txBody>
          <a:bodyPr wrap="none" rtlCol="0">
            <a:spAutoFit/>
          </a:bodyPr>
          <a:lstStyle/>
          <a:p>
            <a:r>
              <a:rPr lang="en-US" altLang="ja-JP" sz="6000" b="1" dirty="0" smtClean="0"/>
              <a:t>NGC6946</a:t>
            </a:r>
            <a:r>
              <a:rPr lang="ja-JP" altLang="en-US" sz="6000" b="1" dirty="0"/>
              <a:t> </a:t>
            </a:r>
            <a:r>
              <a:rPr lang="en-US" altLang="ja-JP" sz="6000" b="1" dirty="0" smtClean="0"/>
              <a:t>X-1</a:t>
            </a:r>
            <a:endParaRPr kumimoji="1" lang="ja-JP" altLang="en-US" sz="6000" b="1" dirty="0"/>
          </a:p>
        </p:txBody>
      </p:sp>
      <p:sp>
        <p:nvSpPr>
          <p:cNvPr id="103" name="角丸四角形 102"/>
          <p:cNvSpPr/>
          <p:nvPr/>
        </p:nvSpPr>
        <p:spPr>
          <a:xfrm>
            <a:off x="15491475" y="8677103"/>
            <a:ext cx="2909738"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模式図</a:t>
            </a:r>
            <a:endParaRPr lang="ja-JP" altLang="en-US" sz="5400" b="1" dirty="0">
              <a:solidFill>
                <a:srgbClr val="FF0000"/>
              </a:solidFill>
            </a:endParaRPr>
          </a:p>
        </p:txBody>
      </p:sp>
      <p:sp>
        <p:nvSpPr>
          <p:cNvPr id="14" name="テキスト ボックス 13"/>
          <p:cNvSpPr txBox="1"/>
          <p:nvPr/>
        </p:nvSpPr>
        <p:spPr>
          <a:xfrm>
            <a:off x="13390039" y="9148382"/>
            <a:ext cx="1769459" cy="707886"/>
          </a:xfrm>
          <a:prstGeom prst="rect">
            <a:avLst/>
          </a:prstGeom>
          <a:noFill/>
        </p:spPr>
        <p:txBody>
          <a:bodyPr wrap="none" rtlCol="0">
            <a:spAutoFit/>
          </a:bodyPr>
          <a:lstStyle/>
          <a:p>
            <a:r>
              <a:rPr lang="en-US" altLang="ja-JP" sz="4000" dirty="0">
                <a:solidFill>
                  <a:schemeClr val="bg1"/>
                </a:solidFill>
              </a:rPr>
              <a:t>©</a:t>
            </a:r>
            <a:r>
              <a:rPr kumimoji="1" lang="en-US" altLang="ja-JP" sz="4000" dirty="0" smtClean="0">
                <a:solidFill>
                  <a:schemeClr val="bg1"/>
                </a:solidFill>
              </a:rPr>
              <a:t>NASA</a:t>
            </a:r>
            <a:endParaRPr kumimoji="1" lang="ja-JP" altLang="en-US" sz="4000" dirty="0">
              <a:solidFill>
                <a:schemeClr val="bg1"/>
              </a:solidFill>
            </a:endParaRPr>
          </a:p>
        </p:txBody>
      </p:sp>
      <p:cxnSp>
        <p:nvCxnSpPr>
          <p:cNvPr id="80" name="直線矢印コネクタ 79"/>
          <p:cNvCxnSpPr/>
          <p:nvPr/>
        </p:nvCxnSpPr>
        <p:spPr>
          <a:xfrm>
            <a:off x="20655999" y="11225130"/>
            <a:ext cx="654424" cy="0"/>
          </a:xfrm>
          <a:prstGeom prst="straightConnector1">
            <a:avLst/>
          </a:prstGeom>
          <a:ln w="25400">
            <a:solidFill>
              <a:schemeClr val="bg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82" name="テキスト ボックス 81"/>
              <p:cNvSpPr txBox="1"/>
              <p:nvPr/>
            </p:nvSpPr>
            <p:spPr>
              <a:xfrm>
                <a:off x="19544855" y="9847850"/>
                <a:ext cx="4439229" cy="584775"/>
              </a:xfrm>
              <a:prstGeom prst="rect">
                <a:avLst/>
              </a:prstGeom>
              <a:solidFill>
                <a:srgbClr val="F8EDEC"/>
              </a:solidFill>
            </p:spPr>
            <p:txBody>
              <a:bodyPr wrap="none" rtlCol="0">
                <a:spAutoFit/>
              </a:bodyPr>
              <a:lstStyle/>
              <a:p>
                <a:r>
                  <a:rPr lang="ja-JP" altLang="en-US" sz="3200" dirty="0" smtClean="0">
                    <a:solidFill>
                      <a:schemeClr val="tx1"/>
                    </a:solidFill>
                  </a:rPr>
                  <a:t>シュバルツシルト半径</a:t>
                </a:r>
                <a14:m>
                  <m:oMath xmlns:m="http://schemas.openxmlformats.org/officeDocument/2006/math">
                    <m:r>
                      <a:rPr lang="en-US" altLang="ja-JP" sz="3200" b="0" i="0" smtClean="0">
                        <a:solidFill>
                          <a:schemeClr val="tx1"/>
                        </a:solidFill>
                        <a:latin typeface="Cambria Math"/>
                      </a:rPr>
                      <m:t> </m:t>
                    </m:r>
                    <m:sSub>
                      <m:sSubPr>
                        <m:ctrlPr>
                          <a:rPr lang="en-US" altLang="ja-JP" sz="3200" i="1" smtClean="0">
                            <a:solidFill>
                              <a:schemeClr val="tx1"/>
                            </a:solidFill>
                            <a:latin typeface="Cambria Math"/>
                          </a:rPr>
                        </m:ctrlPr>
                      </m:sSubPr>
                      <m:e>
                        <m:r>
                          <a:rPr lang="en-US" altLang="ja-JP" sz="3200" b="0" i="1" smtClean="0">
                            <a:solidFill>
                              <a:schemeClr val="tx1"/>
                            </a:solidFill>
                            <a:latin typeface="Cambria Math"/>
                          </a:rPr>
                          <m:t>𝑅</m:t>
                        </m:r>
                      </m:e>
                      <m:sub>
                        <m:r>
                          <a:rPr lang="en-US" altLang="ja-JP" sz="3200" b="0" i="1" smtClean="0">
                            <a:solidFill>
                              <a:schemeClr val="tx1"/>
                            </a:solidFill>
                            <a:latin typeface="Cambria Math"/>
                          </a:rPr>
                          <m:t>𝑠</m:t>
                        </m:r>
                      </m:sub>
                    </m:sSub>
                  </m:oMath>
                </a14:m>
                <a:endParaRPr kumimoji="1" lang="ja-JP" altLang="en-US" sz="3200" dirty="0">
                  <a:solidFill>
                    <a:schemeClr val="tx1"/>
                  </a:solidFill>
                </a:endParaRPr>
              </a:p>
            </p:txBody>
          </p:sp>
        </mc:Choice>
        <mc:Fallback>
          <p:sp>
            <p:nvSpPr>
              <p:cNvPr id="82" name="テキスト ボックス 81"/>
              <p:cNvSpPr txBox="1">
                <a:spLocks noRot="1" noChangeAspect="1" noMove="1" noResize="1" noEditPoints="1" noAdjustHandles="1" noChangeArrowheads="1" noChangeShapeType="1" noTextEdit="1"/>
              </p:cNvSpPr>
              <p:nvPr/>
            </p:nvSpPr>
            <p:spPr>
              <a:xfrm>
                <a:off x="19544855" y="9847850"/>
                <a:ext cx="4439229" cy="584775"/>
              </a:xfrm>
              <a:prstGeom prst="rect">
                <a:avLst/>
              </a:prstGeom>
              <a:blipFill rotWithShape="1">
                <a:blip r:embed="rId5"/>
                <a:stretch>
                  <a:fillRect l="-3434" t="-18750" b="-28125"/>
                </a:stretch>
              </a:blipFill>
            </p:spPr>
            <p:txBody>
              <a:bodyPr/>
              <a:lstStyle/>
              <a:p>
                <a:r>
                  <a:rPr lang="ja-JP" altLang="en-US">
                    <a:noFill/>
                  </a:rPr>
                  <a:t> </a:t>
                </a:r>
              </a:p>
            </p:txBody>
          </p:sp>
        </mc:Fallback>
      </mc:AlternateContent>
      <p:cxnSp>
        <p:nvCxnSpPr>
          <p:cNvPr id="84" name="直線矢印コネクタ 83"/>
          <p:cNvCxnSpPr/>
          <p:nvPr/>
        </p:nvCxnSpPr>
        <p:spPr>
          <a:xfrm flipH="1">
            <a:off x="20994175" y="10315597"/>
            <a:ext cx="230084" cy="812963"/>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7" name="テキスト ボックス 86"/>
          <p:cNvSpPr txBox="1"/>
          <p:nvPr/>
        </p:nvSpPr>
        <p:spPr>
          <a:xfrm>
            <a:off x="1577590" y="32495287"/>
            <a:ext cx="6847397" cy="2308324"/>
          </a:xfrm>
          <a:prstGeom prst="rect">
            <a:avLst/>
          </a:prstGeom>
          <a:noFill/>
        </p:spPr>
        <p:txBody>
          <a:bodyPr wrap="square" rtlCol="0">
            <a:spAutoFit/>
          </a:bodyPr>
          <a:lstStyle/>
          <a:p>
            <a:r>
              <a:rPr lang="ja-JP" altLang="en-US" sz="3600" dirty="0" smtClean="0"/>
              <a:t>大マゼラン</a:t>
            </a:r>
            <a:r>
              <a:rPr lang="ja-JP" altLang="en-US" sz="3600" dirty="0"/>
              <a:t>星雲にある</a:t>
            </a:r>
            <a:r>
              <a:rPr lang="en-US" altLang="ja-JP" sz="3600" dirty="0"/>
              <a:t>X</a:t>
            </a:r>
            <a:r>
              <a:rPr lang="ja-JP" altLang="en-US" sz="3600" dirty="0"/>
              <a:t>線源</a:t>
            </a:r>
            <a:r>
              <a:rPr lang="ja-JP" altLang="en-US" sz="3600" dirty="0" smtClean="0"/>
              <a:t>。</a:t>
            </a:r>
            <a:endParaRPr lang="en-US" altLang="ja-JP" sz="3600" dirty="0" smtClean="0"/>
          </a:p>
          <a:p>
            <a:r>
              <a:rPr lang="ja-JP" altLang="en-US" sz="3600" dirty="0" smtClean="0"/>
              <a:t>標準的な放射モデルで再現</a:t>
            </a:r>
            <a:r>
              <a:rPr lang="ja-JP" altLang="en-US" sz="3600" dirty="0" smtClean="0"/>
              <a:t>できるブラックホール</a:t>
            </a:r>
            <a:r>
              <a:rPr lang="ja-JP" altLang="en-US" sz="3600" dirty="0" smtClean="0"/>
              <a:t>候補天体。</a:t>
            </a:r>
            <a:endParaRPr lang="en-US" altLang="ja-JP" sz="3600" dirty="0" smtClean="0"/>
          </a:p>
          <a:p>
            <a:r>
              <a:rPr lang="ja-JP" altLang="en-US" sz="3600" dirty="0" smtClean="0"/>
              <a:t>地球</a:t>
            </a:r>
            <a:r>
              <a:rPr lang="ja-JP" altLang="en-US" sz="3600" dirty="0"/>
              <a:t>との距離</a:t>
            </a:r>
            <a:r>
              <a:rPr lang="ja-JP" altLang="en-US" sz="3600" dirty="0" smtClean="0"/>
              <a:t>は約</a:t>
            </a:r>
            <a:r>
              <a:rPr lang="en-US" altLang="ja-JP" sz="3600" dirty="0" smtClean="0"/>
              <a:t>16</a:t>
            </a:r>
            <a:r>
              <a:rPr lang="ja-JP" altLang="en-US" sz="3600" dirty="0" smtClean="0"/>
              <a:t>万光年。</a:t>
            </a:r>
            <a:endParaRPr kumimoji="1" lang="ja-JP" altLang="en-US" sz="3600" dirty="0"/>
          </a:p>
        </p:txBody>
      </p:sp>
      <p:sp>
        <p:nvSpPr>
          <p:cNvPr id="88" name="テキスト ボックス 87"/>
          <p:cNvSpPr txBox="1"/>
          <p:nvPr/>
        </p:nvSpPr>
        <p:spPr>
          <a:xfrm>
            <a:off x="1577589" y="37751089"/>
            <a:ext cx="6163867" cy="1200329"/>
          </a:xfrm>
          <a:prstGeom prst="rect">
            <a:avLst/>
          </a:prstGeom>
          <a:noFill/>
        </p:spPr>
        <p:txBody>
          <a:bodyPr wrap="none" rtlCol="0">
            <a:spAutoFit/>
          </a:bodyPr>
          <a:lstStyle/>
          <a:p>
            <a:r>
              <a:rPr kumimoji="1" lang="ja-JP" altLang="en-US" sz="3600" dirty="0" smtClean="0"/>
              <a:t>超光度</a:t>
            </a:r>
            <a:r>
              <a:rPr kumimoji="1" lang="en-US" altLang="ja-JP" sz="3600" dirty="0" smtClean="0"/>
              <a:t>X</a:t>
            </a:r>
            <a:r>
              <a:rPr kumimoji="1" lang="ja-JP" altLang="en-US" sz="3600" dirty="0" smtClean="0"/>
              <a:t>線源の一つ。</a:t>
            </a:r>
            <a:endParaRPr kumimoji="1" lang="en-US" altLang="ja-JP" sz="3600" dirty="0" smtClean="0"/>
          </a:p>
          <a:p>
            <a:r>
              <a:rPr lang="ja-JP" altLang="en-US" sz="3600" dirty="0"/>
              <a:t>地球との距離</a:t>
            </a:r>
            <a:r>
              <a:rPr lang="ja-JP" altLang="en-US" sz="3600" dirty="0" smtClean="0"/>
              <a:t>は約</a:t>
            </a:r>
            <a:r>
              <a:rPr lang="en-US" altLang="ja-JP" sz="3600" dirty="0" smtClean="0"/>
              <a:t>200</a:t>
            </a:r>
            <a:r>
              <a:rPr lang="ja-JP" altLang="en-US" sz="3600" dirty="0" smtClean="0"/>
              <a:t>万光年。</a:t>
            </a:r>
            <a:endParaRPr kumimoji="1" lang="ja-JP" altLang="en-US" sz="3600" dirty="0"/>
          </a:p>
        </p:txBody>
      </p:sp>
      <p:grpSp>
        <p:nvGrpSpPr>
          <p:cNvPr id="89" name="グループ化 88"/>
          <p:cNvGrpSpPr/>
          <p:nvPr/>
        </p:nvGrpSpPr>
        <p:grpSpPr>
          <a:xfrm>
            <a:off x="17227779" y="16411730"/>
            <a:ext cx="11150207" cy="1754326"/>
            <a:chOff x="15943989" y="16562470"/>
            <a:chExt cx="11150207" cy="1754326"/>
          </a:xfrm>
        </p:grpSpPr>
        <p:sp>
          <p:nvSpPr>
            <p:cNvPr id="102" name="正方形/長方形 101"/>
            <p:cNvSpPr/>
            <p:nvPr/>
          </p:nvSpPr>
          <p:spPr>
            <a:xfrm>
              <a:off x="16030987" y="17944507"/>
              <a:ext cx="9361953"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8" name="テキスト ボックス 97"/>
                <p:cNvSpPr txBox="1"/>
                <p:nvPr/>
              </p:nvSpPr>
              <p:spPr>
                <a:xfrm>
                  <a:off x="15943989" y="16562470"/>
                  <a:ext cx="11150207" cy="1754326"/>
                </a:xfrm>
                <a:prstGeom prst="rect">
                  <a:avLst/>
                </a:prstGeom>
                <a:noFill/>
              </p:spPr>
              <p:txBody>
                <a:bodyPr wrap="square" rtlCol="0">
                  <a:spAutoFit/>
                </a:bodyPr>
                <a:lstStyle/>
                <a:p>
                  <a:r>
                    <a:rPr kumimoji="1" lang="ja-JP" altLang="en-US" sz="5400" dirty="0" smtClean="0"/>
                    <a:t>スペクトル解析</a:t>
                  </a:r>
                  <a:r>
                    <a:rPr lang="ja-JP" altLang="en-US" sz="5400" dirty="0" smtClean="0"/>
                    <a:t>から</a:t>
                  </a:r>
                  <a14:m>
                    <m:oMath xmlns:m="http://schemas.openxmlformats.org/officeDocument/2006/math">
                      <m:sSub>
                        <m:sSubPr>
                          <m:ctrlPr>
                            <a:rPr lang="en-US" altLang="ja-JP" sz="5400" b="1" i="1">
                              <a:solidFill>
                                <a:srgbClr val="FF0000"/>
                              </a:solidFill>
                              <a:latin typeface="Cambria Math"/>
                            </a:rPr>
                          </m:ctrlPr>
                        </m:sSubPr>
                        <m:e>
                          <m:r>
                            <a:rPr lang="en-US" altLang="ja-JP" sz="5400" b="1" i="1">
                              <a:solidFill>
                                <a:srgbClr val="FF0000"/>
                              </a:solidFill>
                              <a:latin typeface="Cambria Math"/>
                            </a:rPr>
                            <m:t>𝑹</m:t>
                          </m:r>
                        </m:e>
                        <m:sub>
                          <m:r>
                            <a:rPr lang="en-US" altLang="ja-JP" sz="5400" b="1" i="1">
                              <a:solidFill>
                                <a:srgbClr val="FF0000"/>
                              </a:solidFill>
                              <a:latin typeface="Cambria Math"/>
                            </a:rPr>
                            <m:t>𝒊𝒏</m:t>
                          </m:r>
                        </m:sub>
                      </m:sSub>
                    </m:oMath>
                  </a14:m>
                  <a:r>
                    <a:rPr kumimoji="1" lang="ja-JP" altLang="en-US" sz="5400" dirty="0" smtClean="0"/>
                    <a:t>を求めることで</a:t>
                  </a:r>
                  <a:endParaRPr kumimoji="1" lang="en-US" altLang="ja-JP" sz="5400" dirty="0" smtClean="0"/>
                </a:p>
                <a:p>
                  <a:r>
                    <a:rPr kumimoji="1" lang="ja-JP" altLang="en-US" sz="5400" dirty="0" smtClean="0"/>
                    <a:t>対象天体の質量</a:t>
                  </a:r>
                  <a:r>
                    <a:rPr kumimoji="1" lang="en-US" altLang="ja-JP" sz="5400" dirty="0" smtClean="0"/>
                    <a:t>M</a:t>
                  </a:r>
                  <a:r>
                    <a:rPr kumimoji="1" lang="ja-JP" altLang="en-US" sz="5400" dirty="0" smtClean="0"/>
                    <a:t>を計算できる。</a:t>
                  </a:r>
                  <a:endParaRPr kumimoji="1" lang="ja-JP" altLang="en-US" sz="5400" dirty="0"/>
                </a:p>
              </p:txBody>
            </p:sp>
          </mc:Choice>
          <mc:Fallback xmlns="">
            <p:sp>
              <p:nvSpPr>
                <p:cNvPr id="98" name="テキスト ボックス 97"/>
                <p:cNvSpPr txBox="1">
                  <a:spLocks noRot="1" noChangeAspect="1" noMove="1" noResize="1" noEditPoints="1" noAdjustHandles="1" noChangeArrowheads="1" noChangeShapeType="1" noTextEdit="1"/>
                </p:cNvSpPr>
                <p:nvPr/>
              </p:nvSpPr>
              <p:spPr>
                <a:xfrm>
                  <a:off x="15943989" y="16562470"/>
                  <a:ext cx="11150207" cy="1754326"/>
                </a:xfrm>
                <a:prstGeom prst="rect">
                  <a:avLst/>
                </a:prstGeom>
                <a:blipFill rotWithShape="1">
                  <a:blip r:embed="rId6"/>
                  <a:stretch>
                    <a:fillRect l="-2898" t="-12847" r="-1695" b="-20833"/>
                  </a:stretch>
                </a:blipFill>
              </p:spPr>
              <p:txBody>
                <a:bodyPr/>
                <a:lstStyle/>
                <a:p>
                  <a:r>
                    <a:rPr lang="ja-JP" altLang="en-US">
                      <a:noFill/>
                    </a:rPr>
                    <a:t> </a:t>
                  </a:r>
                </a:p>
              </p:txBody>
            </p:sp>
          </mc:Fallback>
        </mc:AlternateContent>
        <p:sp>
          <p:nvSpPr>
            <p:cNvPr id="104" name="正方形/長方形 103"/>
            <p:cNvSpPr/>
            <p:nvPr/>
          </p:nvSpPr>
          <p:spPr>
            <a:xfrm>
              <a:off x="16030988" y="17193275"/>
              <a:ext cx="10673180"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1" name="直線コネクタ 90"/>
          <p:cNvCxnSpPr/>
          <p:nvPr/>
        </p:nvCxnSpPr>
        <p:spPr>
          <a:xfrm flipH="1">
            <a:off x="21108306" y="10339071"/>
            <a:ext cx="125670" cy="415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3430066900"/>
              </p:ext>
            </p:extLst>
          </p:nvPr>
        </p:nvGraphicFramePr>
        <p:xfrm>
          <a:off x="1598716" y="34992748"/>
          <a:ext cx="7887796" cy="1321238"/>
        </p:xfrm>
        <a:graphic>
          <a:graphicData uri="http://schemas.openxmlformats.org/drawingml/2006/table">
            <a:tbl>
              <a:tblPr firstRow="1" bandRow="1">
                <a:tableStyleId>{B301B821-A1FF-4177-AEE7-76D212191A09}</a:tableStyleId>
              </a:tblPr>
              <a:tblGrid>
                <a:gridCol w="3943898"/>
                <a:gridCol w="3943898"/>
              </a:tblGrid>
              <a:tr h="660619">
                <a:tc>
                  <a:txBody>
                    <a:bodyPr/>
                    <a:lstStyle/>
                    <a:p>
                      <a:pPr algn="ctr"/>
                      <a:r>
                        <a:rPr kumimoji="1" lang="ja-JP" altLang="en-US" sz="3200" dirty="0" smtClean="0">
                          <a:solidFill>
                            <a:schemeClr val="tx1"/>
                          </a:solidFill>
                        </a:rPr>
                        <a:t>観測日時</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ja-JP" altLang="en-US" sz="3200" dirty="0" smtClean="0">
                          <a:solidFill>
                            <a:schemeClr val="tx1"/>
                          </a:solidFill>
                        </a:rPr>
                        <a:t>観測時間 </a:t>
                      </a:r>
                      <a:r>
                        <a:rPr kumimoji="1" lang="en-US" altLang="ja-JP" sz="3200" dirty="0" smtClean="0">
                          <a:solidFill>
                            <a:schemeClr val="tx1"/>
                          </a:solidFill>
                        </a:rPr>
                        <a:t>(</a:t>
                      </a:r>
                      <a:r>
                        <a:rPr kumimoji="1" lang="ja-JP" altLang="en-US" sz="3200" dirty="0" smtClean="0">
                          <a:solidFill>
                            <a:schemeClr val="tx1"/>
                          </a:solidFill>
                        </a:rPr>
                        <a:t>秒</a:t>
                      </a:r>
                      <a:r>
                        <a:rPr kumimoji="1" lang="en-US" altLang="ja-JP" sz="3200" dirty="0" smtClean="0">
                          <a:solidFill>
                            <a:schemeClr val="tx1"/>
                          </a:solidFill>
                        </a:rPr>
                        <a:t>)</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660619">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2000</a:t>
                      </a:r>
                      <a:r>
                        <a:rPr kumimoji="1" lang="ja-JP" altLang="en-US" sz="3200" dirty="0" smtClean="0">
                          <a:solidFill>
                            <a:schemeClr val="tx1"/>
                          </a:solidFill>
                        </a:rPr>
                        <a:t>年</a:t>
                      </a:r>
                      <a:r>
                        <a:rPr kumimoji="1" lang="en-US" altLang="ja-JP" sz="3200" dirty="0" smtClean="0">
                          <a:solidFill>
                            <a:schemeClr val="tx1"/>
                          </a:solidFill>
                        </a:rPr>
                        <a:t>2</a:t>
                      </a:r>
                      <a:r>
                        <a:rPr kumimoji="1" lang="ja-JP" altLang="en-US" sz="3200" dirty="0" smtClean="0">
                          <a:solidFill>
                            <a:schemeClr val="tx1"/>
                          </a:solidFill>
                        </a:rPr>
                        <a:t>月</a:t>
                      </a:r>
                      <a:r>
                        <a:rPr kumimoji="1" lang="en-US" altLang="ja-JP" sz="3200" dirty="0" smtClean="0">
                          <a:solidFill>
                            <a:schemeClr val="tx1"/>
                          </a:solidFill>
                        </a:rPr>
                        <a:t>7</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5994</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bl>
          </a:graphicData>
        </a:graphic>
      </p:graphicFrame>
      <p:graphicFrame>
        <p:nvGraphicFramePr>
          <p:cNvPr id="81" name="表 80"/>
          <p:cNvGraphicFramePr>
            <a:graphicFrameLocks noGrp="1"/>
          </p:cNvGraphicFramePr>
          <p:nvPr>
            <p:extLst>
              <p:ext uri="{D42A27DB-BD31-4B8C-83A1-F6EECF244321}">
                <p14:modId xmlns:p14="http://schemas.microsoft.com/office/powerpoint/2010/main" val="3508527028"/>
              </p:ext>
            </p:extLst>
          </p:nvPr>
        </p:nvGraphicFramePr>
        <p:xfrm>
          <a:off x="1598716" y="39306388"/>
          <a:ext cx="7887796" cy="2892544"/>
        </p:xfrm>
        <a:graphic>
          <a:graphicData uri="http://schemas.openxmlformats.org/drawingml/2006/table">
            <a:tbl>
              <a:tblPr firstRow="1" bandRow="1">
                <a:tableStyleId>{72833802-FEF1-4C79-8D5D-14CF1EAF98D9}</a:tableStyleId>
              </a:tblPr>
              <a:tblGrid>
                <a:gridCol w="3943898"/>
                <a:gridCol w="3943898"/>
              </a:tblGrid>
              <a:tr h="723136">
                <a:tc>
                  <a:txBody>
                    <a:bodyPr/>
                    <a:lstStyle/>
                    <a:p>
                      <a:pPr algn="ctr"/>
                      <a:r>
                        <a:rPr kumimoji="1" lang="ja-JP" altLang="en-US" sz="3200" dirty="0" smtClean="0">
                          <a:solidFill>
                            <a:schemeClr val="tx1"/>
                          </a:solidFill>
                        </a:rPr>
                        <a:t>観測日時</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ja-JP" altLang="en-US" sz="3200" dirty="0" smtClean="0">
                          <a:solidFill>
                            <a:schemeClr val="tx1"/>
                          </a:solidFill>
                        </a:rPr>
                        <a:t>観測時間</a:t>
                      </a:r>
                      <a:r>
                        <a:rPr kumimoji="1" lang="ja-JP" altLang="en-US" sz="3200" baseline="0" dirty="0" smtClean="0">
                          <a:solidFill>
                            <a:schemeClr val="tx1"/>
                          </a:solidFill>
                        </a:rPr>
                        <a:t> </a:t>
                      </a:r>
                      <a:r>
                        <a:rPr kumimoji="1" lang="en-US" altLang="ja-JP" sz="3200" dirty="0" smtClean="0">
                          <a:solidFill>
                            <a:schemeClr val="tx1"/>
                          </a:solidFill>
                        </a:rPr>
                        <a:t>(</a:t>
                      </a:r>
                      <a:r>
                        <a:rPr kumimoji="1" lang="ja-JP" altLang="en-US" sz="3200" dirty="0" smtClean="0">
                          <a:solidFill>
                            <a:schemeClr val="tx1"/>
                          </a:solidFill>
                        </a:rPr>
                        <a:t>秒</a:t>
                      </a:r>
                      <a:r>
                        <a:rPr kumimoji="1" lang="en-US" altLang="ja-JP" sz="3200" dirty="0" smtClean="0">
                          <a:solidFill>
                            <a:schemeClr val="tx1"/>
                          </a:solidFill>
                        </a:rPr>
                        <a:t>)</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723136">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2007</a:t>
                      </a:r>
                      <a:r>
                        <a:rPr kumimoji="1" lang="ja-JP" altLang="en-US" sz="3200" dirty="0" smtClean="0">
                          <a:solidFill>
                            <a:schemeClr val="tx1"/>
                          </a:solidFill>
                        </a:rPr>
                        <a:t>年</a:t>
                      </a:r>
                      <a:r>
                        <a:rPr kumimoji="1" lang="en-US" altLang="ja-JP" sz="3200" dirty="0" smtClean="0">
                          <a:solidFill>
                            <a:schemeClr val="tx1"/>
                          </a:solidFill>
                        </a:rPr>
                        <a:t>11</a:t>
                      </a:r>
                      <a:r>
                        <a:rPr kumimoji="1" lang="ja-JP" altLang="en-US" sz="3200" dirty="0" smtClean="0">
                          <a:solidFill>
                            <a:schemeClr val="tx1"/>
                          </a:solidFill>
                        </a:rPr>
                        <a:t>月</a:t>
                      </a:r>
                      <a:r>
                        <a:rPr kumimoji="1" lang="en-US" altLang="ja-JP" sz="3200" dirty="0" smtClean="0">
                          <a:solidFill>
                            <a:schemeClr val="tx1"/>
                          </a:solidFill>
                        </a:rPr>
                        <a:t>2</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37300</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723136">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2007</a:t>
                      </a:r>
                      <a:r>
                        <a:rPr kumimoji="1" lang="ja-JP" altLang="en-US" sz="3200" dirty="0" smtClean="0">
                          <a:solidFill>
                            <a:schemeClr val="tx1"/>
                          </a:solidFill>
                        </a:rPr>
                        <a:t>年</a:t>
                      </a:r>
                      <a:r>
                        <a:rPr kumimoji="1" lang="en-US" altLang="ja-JP" sz="3200" dirty="0" smtClean="0">
                          <a:solidFill>
                            <a:schemeClr val="tx1"/>
                          </a:solidFill>
                        </a:rPr>
                        <a:t>11</a:t>
                      </a:r>
                      <a:r>
                        <a:rPr kumimoji="1" lang="ja-JP" altLang="en-US" sz="3200" dirty="0" smtClean="0">
                          <a:solidFill>
                            <a:schemeClr val="tx1"/>
                          </a:solidFill>
                        </a:rPr>
                        <a:t>月</a:t>
                      </a:r>
                      <a:r>
                        <a:rPr kumimoji="1" lang="en-US" altLang="ja-JP" sz="3200" dirty="0" smtClean="0">
                          <a:solidFill>
                            <a:schemeClr val="tx1"/>
                          </a:solidFill>
                        </a:rPr>
                        <a:t>8</a:t>
                      </a:r>
                      <a:r>
                        <a:rPr kumimoji="1" lang="ja-JP" altLang="en-US" sz="3200" dirty="0" smtClean="0">
                          <a:solidFill>
                            <a:schemeClr val="tx1"/>
                          </a:solidFill>
                        </a:rPr>
                        <a:t>日～</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31925</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r h="723136">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rPr>
                        <a:t>2012</a:t>
                      </a:r>
                      <a:r>
                        <a:rPr kumimoji="1" lang="ja-JP" altLang="en-US" sz="3200" dirty="0" smtClean="0">
                          <a:solidFill>
                            <a:schemeClr val="tx1"/>
                          </a:solidFill>
                        </a:rPr>
                        <a:t>年</a:t>
                      </a:r>
                      <a:r>
                        <a:rPr kumimoji="1" lang="en-US" altLang="ja-JP" sz="3200" dirty="0" smtClean="0">
                          <a:solidFill>
                            <a:schemeClr val="tx1"/>
                          </a:solidFill>
                        </a:rPr>
                        <a:t>10</a:t>
                      </a:r>
                      <a:r>
                        <a:rPr kumimoji="1" lang="ja-JP" altLang="en-US" sz="3200" dirty="0" smtClean="0">
                          <a:solidFill>
                            <a:schemeClr val="tx1"/>
                          </a:solidFill>
                        </a:rPr>
                        <a:t>月</a:t>
                      </a:r>
                      <a:r>
                        <a:rPr kumimoji="1" lang="en-US" altLang="ja-JP" sz="3200" dirty="0" smtClean="0">
                          <a:solidFill>
                            <a:schemeClr val="tx1"/>
                          </a:solidFill>
                        </a:rPr>
                        <a:t>21</a:t>
                      </a:r>
                      <a:r>
                        <a:rPr kumimoji="1" lang="ja-JP" altLang="en-US" sz="3200" dirty="0" smtClean="0">
                          <a:solidFill>
                            <a:schemeClr val="tx1"/>
                          </a:solidFill>
                        </a:rPr>
                        <a:t>日</a:t>
                      </a:r>
                      <a:r>
                        <a:rPr kumimoji="1" lang="ja-JP" altLang="en-US" sz="3200" dirty="0" smtClean="0">
                          <a:solidFill>
                            <a:schemeClr val="tx1"/>
                          </a:solidFill>
                        </a:rPr>
                        <a:t>～</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c>
                  <a:txBody>
                    <a:bodyPr/>
                    <a:lstStyle/>
                    <a:p>
                      <a:pPr algn="ctr"/>
                      <a:r>
                        <a:rPr kumimoji="1" lang="en-US" altLang="ja-JP" sz="3200" dirty="0" smtClean="0">
                          <a:solidFill>
                            <a:schemeClr val="tx1"/>
                          </a:solidFill>
                        </a:rPr>
                        <a:t>119301</a:t>
                      </a:r>
                      <a:endParaRPr kumimoji="1" lang="ja-JP" altLang="en-US" sz="3200" dirty="0">
                        <a:solidFill>
                          <a:schemeClr val="tx1"/>
                        </a:solidFill>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F3FCFF"/>
                    </a:solidFill>
                  </a:tcPr>
                </a:tc>
              </a:tr>
            </a:tbl>
          </a:graphicData>
        </a:graphic>
      </p:graphicFrame>
      <p:sp>
        <p:nvSpPr>
          <p:cNvPr id="83" name="片側の 2 つの角を切り取った四角形 82"/>
          <p:cNvSpPr/>
          <p:nvPr/>
        </p:nvSpPr>
        <p:spPr>
          <a:xfrm rot="16200000">
            <a:off x="19185489" y="12678246"/>
            <a:ext cx="2193459" cy="17665783"/>
          </a:xfrm>
          <a:prstGeom prst="snip2SameRect">
            <a:avLst>
              <a:gd name="adj1" fmla="val 0"/>
              <a:gd name="adj2" fmla="val 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11348495" y="20015134"/>
            <a:ext cx="4709340"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スペクトル解析</a:t>
            </a:r>
            <a:endParaRPr lang="ja-JP" altLang="en-US" sz="5400" b="1" dirty="0">
              <a:solidFill>
                <a:srgbClr val="FF0000"/>
              </a:solidFill>
            </a:endParaRPr>
          </a:p>
        </p:txBody>
      </p:sp>
      <p:sp>
        <p:nvSpPr>
          <p:cNvPr id="92" name="テキスト ボックス 91"/>
          <p:cNvSpPr txBox="1"/>
          <p:nvPr/>
        </p:nvSpPr>
        <p:spPr>
          <a:xfrm>
            <a:off x="11665347" y="21230302"/>
            <a:ext cx="7556877" cy="1200329"/>
          </a:xfrm>
          <a:prstGeom prst="rect">
            <a:avLst/>
          </a:prstGeom>
          <a:noFill/>
        </p:spPr>
        <p:txBody>
          <a:bodyPr wrap="none" rtlCol="0">
            <a:spAutoFit/>
          </a:bodyPr>
          <a:lstStyle/>
          <a:p>
            <a:r>
              <a:rPr kumimoji="1" lang="ja-JP" altLang="en-US" sz="4400" b="1" dirty="0" smtClean="0"/>
              <a:t>標準的なブラックホールの放射</a:t>
            </a:r>
            <a:endParaRPr kumimoji="1" lang="en-US" altLang="ja-JP" sz="3600" b="1" dirty="0" smtClean="0"/>
          </a:p>
          <a:p>
            <a:r>
              <a:rPr kumimoji="1" lang="en-US" altLang="ja-JP" sz="2800" dirty="0" smtClean="0"/>
              <a:t>(</a:t>
            </a:r>
            <a:r>
              <a:rPr kumimoji="1" lang="ja-JP" altLang="en-US" sz="2800" dirty="0" smtClean="0"/>
              <a:t>回転していない、降着円盤がよく見える、など</a:t>
            </a:r>
            <a:r>
              <a:rPr kumimoji="1" lang="en-US" altLang="ja-JP" sz="2800" dirty="0" smtClean="0"/>
              <a:t>)</a:t>
            </a:r>
            <a:endParaRPr kumimoji="1" lang="ja-JP" altLang="en-US" sz="2800" dirty="0"/>
          </a:p>
        </p:txBody>
      </p:sp>
      <mc:AlternateContent xmlns:mc="http://schemas.openxmlformats.org/markup-compatibility/2006">
        <mc:Choice xmlns:a14="http://schemas.microsoft.com/office/drawing/2010/main" Requires="a14">
          <p:sp>
            <p:nvSpPr>
              <p:cNvPr id="95" name="テキスト ボックス 94"/>
              <p:cNvSpPr txBox="1"/>
              <p:nvPr/>
            </p:nvSpPr>
            <p:spPr>
              <a:xfrm>
                <a:off x="19154179" y="20752864"/>
                <a:ext cx="9999725" cy="1677767"/>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ja-JP" sz="3200" b="0" i="1" smtClean="0">
                          <a:latin typeface="Cambria Math"/>
                        </a:rPr>
                        <m:t>=</m:t>
                      </m:r>
                      <m:d>
                        <m:dPr>
                          <m:ctrlPr>
                            <a:rPr lang="en-US" altLang="ja-JP" sz="3200" b="0" i="1" smtClean="0">
                              <a:latin typeface="Cambria Math"/>
                            </a:rPr>
                          </m:ctrlPr>
                        </m:dPr>
                        <m:e>
                          <m:eqArr>
                            <m:eqArrPr>
                              <m:ctrlPr>
                                <a:rPr lang="ja-JP" altLang="en-US" sz="3200" i="1">
                                  <a:latin typeface="Cambria Math"/>
                                </a:rPr>
                              </m:ctrlPr>
                            </m:eqArrPr>
                            <m:e>
                              <m:r>
                                <a:rPr lang="ja-JP" altLang="en-US" sz="3200" i="1">
                                  <a:latin typeface="Cambria Math"/>
                                </a:rPr>
                                <m:t>降着円盤からの</m:t>
                              </m:r>
                              <m:r>
                                <a:rPr lang="ja-JP" altLang="en-US" sz="3200" i="1" smtClean="0">
                                  <a:latin typeface="Cambria Math"/>
                                </a:rPr>
                                <m:t>黒体放射</m:t>
                              </m:r>
                            </m:e>
                            <m:e>
                              <m:r>
                                <a:rPr lang="en-US" altLang="ja-JP" sz="3200" b="0" i="1" smtClean="0">
                                  <a:latin typeface="Cambria Math"/>
                                </a:rPr>
                                <m:t>+</m:t>
                              </m:r>
                            </m:e>
                            <m:e>
                              <m:r>
                                <a:rPr lang="ja-JP" altLang="en-US" sz="3200" i="1">
                                  <a:latin typeface="Cambria Math"/>
                                </a:rPr>
                                <m:t>円盤周辺での</m:t>
                              </m:r>
                              <m:r>
                                <a:rPr lang="ja-JP" altLang="en-US" sz="3200" i="1" smtClean="0">
                                  <a:latin typeface="Cambria Math"/>
                                </a:rPr>
                                <m:t>エネルギー</m:t>
                              </m:r>
                              <m:r>
                                <a:rPr lang="ja-JP" altLang="en-US" sz="3200" i="1">
                                  <a:latin typeface="Cambria Math"/>
                                </a:rPr>
                                <m:t>増加</m:t>
                              </m:r>
                            </m:e>
                          </m:eqArr>
                        </m:e>
                      </m:d>
                      <m:r>
                        <a:rPr lang="en-US" altLang="ja-JP" sz="3200" b="0" i="1" smtClean="0">
                          <a:latin typeface="Cambria Math"/>
                        </a:rPr>
                        <m:t>×</m:t>
                      </m:r>
                      <m:f>
                        <m:fPr>
                          <m:type m:val="noBar"/>
                          <m:ctrlPr>
                            <a:rPr lang="en-US" altLang="ja-JP" sz="3200" b="0" i="1" smtClean="0">
                              <a:latin typeface="Cambria Math"/>
                            </a:rPr>
                          </m:ctrlPr>
                        </m:fPr>
                        <m:num>
                          <m:r>
                            <a:rPr lang="ja-JP" altLang="en-US" sz="3200" i="1">
                              <a:latin typeface="Cambria Math"/>
                            </a:rPr>
                            <m:t>星間ガス</m:t>
                          </m:r>
                          <m:r>
                            <a:rPr lang="ja-JP" altLang="en-US" sz="3200" b="0" i="1" smtClean="0">
                              <a:latin typeface="Cambria Math"/>
                            </a:rPr>
                            <m:t>等</m:t>
                          </m:r>
                          <m:r>
                            <a:rPr lang="ja-JP" altLang="en-US" sz="3200" i="1">
                              <a:latin typeface="Cambria Math"/>
                            </a:rPr>
                            <m:t>による</m:t>
                          </m:r>
                        </m:num>
                        <m:den>
                          <m:r>
                            <a:rPr lang="ja-JP" altLang="en-US" sz="3200" i="1">
                              <a:latin typeface="Cambria Math"/>
                            </a:rPr>
                            <m:t>吸収</m:t>
                          </m:r>
                        </m:den>
                      </m:f>
                    </m:oMath>
                  </m:oMathPara>
                </a14:m>
                <a:endParaRPr lang="en-US" altLang="ja-JP" sz="3200" dirty="0" smtClean="0"/>
              </a:p>
            </p:txBody>
          </p:sp>
        </mc:Choice>
        <mc:Fallback>
          <p:sp>
            <p:nvSpPr>
              <p:cNvPr id="95" name="テキスト ボックス 94"/>
              <p:cNvSpPr txBox="1">
                <a:spLocks noRot="1" noChangeAspect="1" noMove="1" noResize="1" noEditPoints="1" noAdjustHandles="1" noChangeArrowheads="1" noChangeShapeType="1" noTextEdit="1"/>
              </p:cNvSpPr>
              <p:nvPr/>
            </p:nvSpPr>
            <p:spPr>
              <a:xfrm>
                <a:off x="19154179" y="20752864"/>
                <a:ext cx="9999725" cy="1677767"/>
              </a:xfrm>
              <a:prstGeom prst="rect">
                <a:avLst/>
              </a:prstGeom>
              <a:blipFill rotWithShape="1">
                <a:blip r:embed="rId7"/>
                <a:stretch>
                  <a:fillRect/>
                </a:stretch>
              </a:blipFill>
            </p:spPr>
            <p:txBody>
              <a:bodyPr/>
              <a:lstStyle/>
              <a:p>
                <a:r>
                  <a:rPr lang="ja-JP" altLang="en-US">
                    <a:noFill/>
                  </a:rPr>
                  <a:t> </a:t>
                </a:r>
              </a:p>
            </p:txBody>
          </p:sp>
        </mc:Fallback>
      </mc:AlternateContent>
      <p:sp>
        <p:nvSpPr>
          <p:cNvPr id="112" name="片側の 2 つの角を切り取った四角形 111"/>
          <p:cNvSpPr/>
          <p:nvPr/>
        </p:nvSpPr>
        <p:spPr>
          <a:xfrm rot="16200000" flipH="1">
            <a:off x="17096675" y="17685004"/>
            <a:ext cx="6371087" cy="17665783"/>
          </a:xfrm>
          <a:prstGeom prst="snip2SameRect">
            <a:avLst>
              <a:gd name="adj1" fmla="val 0"/>
              <a:gd name="adj2" fmla="val 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graphicFrame>
            <p:nvGraphicFramePr>
              <p:cNvPr id="64" name="表 63"/>
              <p:cNvGraphicFramePr>
                <a:graphicFrameLocks noGrp="1"/>
              </p:cNvGraphicFramePr>
              <p:nvPr>
                <p:extLst>
                  <p:ext uri="{D42A27DB-BD31-4B8C-83A1-F6EECF244321}">
                    <p14:modId xmlns:p14="http://schemas.microsoft.com/office/powerpoint/2010/main" val="3476468622"/>
                  </p:ext>
                </p:extLst>
              </p:nvPr>
            </p:nvGraphicFramePr>
            <p:xfrm>
              <a:off x="11953379" y="24924071"/>
              <a:ext cx="8222001" cy="2979168"/>
            </p:xfrm>
            <a:graphic>
              <a:graphicData uri="http://schemas.openxmlformats.org/drawingml/2006/table">
                <a:tbl>
                  <a:tblPr firstRow="1" bandRow="1">
                    <a:tableStyleId>{5940675A-B579-460E-94D1-54222C63F5DA}</a:tableStyleId>
                  </a:tblPr>
                  <a:tblGrid>
                    <a:gridCol w="3730706"/>
                    <a:gridCol w="4491295"/>
                  </a:tblGrid>
                  <a:tr h="744792">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a:t>
                          </a:r>
                          <a:endParaRPr kumimoji="1" lang="ja-JP" altLang="en-US" sz="4000" b="0" dirty="0"/>
                        </a:p>
                      </a:txBody>
                      <a:tcPr anchor="ctr"/>
                    </a:tc>
                    <a:tc>
                      <a:txBody>
                        <a:bodyPr/>
                        <a:lstStyle/>
                        <a:p>
                          <a:pPr algn="ctr"/>
                          <a:r>
                            <a:rPr kumimoji="1" lang="en-US" altLang="ja-JP" sz="4000" dirty="0" smtClean="0"/>
                            <a:t>1.28</a:t>
                          </a:r>
                          <a14:m>
                            <m:oMath xmlns:m="http://schemas.openxmlformats.org/officeDocument/2006/math">
                              <m:r>
                                <a:rPr kumimoji="1" lang="en-US" altLang="ja-JP" sz="4000" dirty="0" smtClean="0">
                                  <a:latin typeface="Cambria Math"/>
                                </a:rPr>
                                <m:t>×</m:t>
                              </m:r>
                              <m:sSup>
                                <m:sSupPr>
                                  <m:ctrlPr>
                                    <a:rPr kumimoji="1" lang="en-US" altLang="ja-JP" sz="4000" i="1" dirty="0" smtClean="0">
                                      <a:latin typeface="Cambria Math"/>
                                    </a:rPr>
                                  </m:ctrlPr>
                                </m:sSupPr>
                                <m:e>
                                  <m:r>
                                    <a:rPr kumimoji="1" lang="en-US" altLang="ja-JP" sz="4000" b="0" i="1" dirty="0" smtClean="0">
                                      <a:latin typeface="Cambria Math"/>
                                    </a:rPr>
                                    <m:t>10</m:t>
                                  </m:r>
                                </m:e>
                                <m:sup>
                                  <m:r>
                                    <a:rPr kumimoji="1" lang="en-US" altLang="ja-JP" sz="4000" b="0" i="1" dirty="0" smtClean="0">
                                      <a:latin typeface="Cambria Math"/>
                                    </a:rPr>
                                    <m:t>39</m:t>
                                  </m:r>
                                </m:sup>
                              </m:sSup>
                            </m:oMath>
                          </a14:m>
                          <a:r>
                            <a:rPr kumimoji="1" lang="en-US" altLang="ja-JP" sz="4000" dirty="0" smtClean="0"/>
                            <a:t> [erg/s]</a:t>
                          </a:r>
                          <a:endParaRPr kumimoji="1" lang="ja-JP" altLang="en-US" sz="4000" b="0" dirty="0"/>
                        </a:p>
                      </a:txBody>
                      <a:tcPr anchor="ctr"/>
                    </a:tc>
                  </a:tr>
                  <a:tr h="744792">
                    <a:tc>
                      <a:txBody>
                        <a:bodyPr/>
                        <a:lstStyle/>
                        <a:p>
                          <a:pPr algn="ctr"/>
                          <a:r>
                            <a:rPr kumimoji="1" lang="ja-JP" altLang="en-US" sz="4000" dirty="0" smtClean="0"/>
                            <a:t>円盤の温度</a:t>
                          </a:r>
                          <a:endParaRPr kumimoji="1" lang="ja-JP" altLang="en-US" sz="4000" b="0" dirty="0"/>
                        </a:p>
                      </a:txBody>
                      <a:tcPr anchor="ctr"/>
                    </a:tc>
                    <a:tc>
                      <a:txBody>
                        <a:bodyPr/>
                        <a:lstStyle/>
                        <a:p>
                          <a:pPr algn="ctr"/>
                          <a:r>
                            <a:rPr kumimoji="1" lang="ja-JP" altLang="en-US" sz="4000" dirty="0" smtClean="0"/>
                            <a:t>約</a:t>
                          </a:r>
                          <a:r>
                            <a:rPr kumimoji="1" lang="en-US" altLang="ja-JP" sz="4000" dirty="0" smtClean="0"/>
                            <a:t>800</a:t>
                          </a:r>
                          <a:r>
                            <a:rPr kumimoji="1" lang="ja-JP" altLang="en-US" sz="4000" dirty="0" smtClean="0"/>
                            <a:t>万</a:t>
                          </a:r>
                          <a:r>
                            <a:rPr kumimoji="1" lang="ja-JP" altLang="en-US" sz="4000" baseline="0" dirty="0" smtClean="0"/>
                            <a:t> </a:t>
                          </a:r>
                          <a:r>
                            <a:rPr kumimoji="1" lang="en-US" altLang="ja-JP" sz="4000" baseline="0" dirty="0" smtClean="0"/>
                            <a:t>[K]</a:t>
                          </a:r>
                          <a:endParaRPr kumimoji="1" lang="ja-JP" altLang="en-US" sz="4000" b="0" dirty="0"/>
                        </a:p>
                      </a:txBody>
                      <a:tcPr anchor="ctr"/>
                    </a:tc>
                  </a:tr>
                  <a:tr h="744792">
                    <a:tc>
                      <a:txBody>
                        <a:bodyPr/>
                        <a:lstStyle/>
                        <a:p>
                          <a:pPr algn="ctr"/>
                          <a:r>
                            <a:rPr kumimoji="1" lang="ja-JP" altLang="en-US" sz="4000" dirty="0" smtClean="0"/>
                            <a:t>内縁半径</a:t>
                          </a:r>
                          <a:endParaRPr kumimoji="1" lang="ja-JP" altLang="en-US" sz="4000" b="0" dirty="0"/>
                        </a:p>
                      </a:txBody>
                      <a:tcPr anchor="ctr"/>
                    </a:tc>
                    <a:tc>
                      <a:txBody>
                        <a:bodyPr/>
                        <a:lstStyle/>
                        <a:p>
                          <a:pPr algn="ctr"/>
                          <a:r>
                            <a:rPr kumimoji="1" lang="en-US" altLang="ja-JP" sz="4000" dirty="0" smtClean="0"/>
                            <a:t>39.9 [km]</a:t>
                          </a:r>
                          <a:endParaRPr kumimoji="1" lang="ja-JP" altLang="en-US" sz="4000" b="0" dirty="0"/>
                        </a:p>
                      </a:txBody>
                      <a:tcPr anchor="ctr"/>
                    </a:tc>
                  </a:tr>
                  <a:tr h="744792">
                    <a:tc>
                      <a:txBody>
                        <a:bodyPr/>
                        <a:lstStyle/>
                        <a:p>
                          <a:pPr algn="ctr"/>
                          <a:r>
                            <a:rPr kumimoji="1" lang="ja-JP" altLang="en-US" sz="4000" dirty="0" smtClean="0"/>
                            <a:t>質量</a:t>
                          </a:r>
                          <a:endParaRPr kumimoji="1" lang="ja-JP" altLang="en-US" sz="4000" b="0" dirty="0"/>
                        </a:p>
                      </a:txBody>
                      <a:tcPr anchor="ctr"/>
                    </a:tc>
                    <a:tc>
                      <a:txBody>
                        <a:bodyPr/>
                        <a:lstStyle/>
                        <a:p>
                          <a:pPr algn="ctr"/>
                          <a:r>
                            <a:rPr kumimoji="1" lang="en-US" altLang="ja-JP" sz="4000" dirty="0" smtClean="0">
                              <a:solidFill>
                                <a:srgbClr val="FF0000"/>
                              </a:solidFill>
                            </a:rPr>
                            <a:t>4.43</a:t>
                          </a:r>
                          <a:r>
                            <a:rPr kumimoji="1" lang="ja-JP" altLang="en-US" sz="4000" baseline="0" dirty="0" smtClean="0">
                              <a:solidFill>
                                <a:srgbClr val="FF0000"/>
                              </a:solidFill>
                            </a:rPr>
                            <a:t> </a:t>
                          </a:r>
                          <a14:m>
                            <m:oMath xmlns:m="http://schemas.openxmlformats.org/officeDocument/2006/math">
                              <m:sSub>
                                <m:sSubPr>
                                  <m:ctrlPr>
                                    <a:rPr kumimoji="1" lang="en-US" altLang="ja-JP" sz="4000" baseline="0" smtClean="0">
                                      <a:solidFill>
                                        <a:srgbClr val="FF0000"/>
                                      </a:solidFill>
                                    </a:rPr>
                                  </m:ctrlPr>
                                </m:sSubPr>
                                <m:e>
                                  <m:r>
                                    <a:rPr kumimoji="1" lang="en-US" altLang="ja-JP" sz="4000" baseline="0" smtClean="0">
                                      <a:solidFill>
                                        <a:srgbClr val="FF0000"/>
                                      </a:solidFill>
                                    </a:rPr>
                                    <m:t>𝑀</m:t>
                                  </m:r>
                                </m:e>
                                <m:sub>
                                  <m:r>
                                    <a:rPr kumimoji="1" lang="ja-JP" altLang="en-US" sz="4000" baseline="0" smtClean="0">
                                      <a:solidFill>
                                        <a:srgbClr val="FF0000"/>
                                      </a:solidFill>
                                    </a:rPr>
                                    <m:t>☉</m:t>
                                  </m:r>
                                </m:sub>
                              </m:sSub>
                            </m:oMath>
                          </a14:m>
                          <a:endParaRPr kumimoji="1" lang="en-US" altLang="ja-JP" sz="4000" b="0" baseline="0" dirty="0" smtClean="0"/>
                        </a:p>
                      </a:txBody>
                      <a:tcPr anchor="ctr"/>
                    </a:tc>
                  </a:tr>
                </a:tbl>
              </a:graphicData>
            </a:graphic>
          </p:graphicFrame>
        </mc:Choice>
        <mc:Fallback>
          <p:graphicFrame>
            <p:nvGraphicFramePr>
              <p:cNvPr id="64" name="表 63"/>
              <p:cNvGraphicFramePr>
                <a:graphicFrameLocks noGrp="1"/>
              </p:cNvGraphicFramePr>
              <p:nvPr>
                <p:extLst>
                  <p:ext uri="{D42A27DB-BD31-4B8C-83A1-F6EECF244321}">
                    <p14:modId xmlns:p14="http://schemas.microsoft.com/office/powerpoint/2010/main" val="3476468622"/>
                  </p:ext>
                </p:extLst>
              </p:nvPr>
            </p:nvGraphicFramePr>
            <p:xfrm>
              <a:off x="11953379" y="24924071"/>
              <a:ext cx="8222001" cy="2979168"/>
            </p:xfrm>
            <a:graphic>
              <a:graphicData uri="http://schemas.openxmlformats.org/drawingml/2006/table">
                <a:tbl>
                  <a:tblPr firstRow="1" bandRow="1">
                    <a:tableStyleId>{5940675A-B579-460E-94D1-54222C63F5DA}</a:tableStyleId>
                  </a:tblPr>
                  <a:tblGrid>
                    <a:gridCol w="3730706"/>
                    <a:gridCol w="4491295"/>
                  </a:tblGrid>
                  <a:tr h="744792">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a:t>
                          </a:r>
                          <a:endParaRPr kumimoji="1" lang="ja-JP" altLang="en-US" sz="4000" b="0" dirty="0"/>
                        </a:p>
                      </a:txBody>
                      <a:tcPr anchor="ctr"/>
                    </a:tc>
                    <a:tc>
                      <a:txBody>
                        <a:bodyPr/>
                        <a:lstStyle/>
                        <a:p>
                          <a:endParaRPr lang="ja-JP"/>
                        </a:p>
                      </a:txBody>
                      <a:tcPr anchor="ctr">
                        <a:blipFill rotWithShape="1">
                          <a:blip r:embed="rId8"/>
                          <a:stretch>
                            <a:fillRect l="-83175" t="-17213" b="-330328"/>
                          </a:stretch>
                        </a:blipFill>
                      </a:tcPr>
                    </a:tc>
                  </a:tr>
                  <a:tr h="744792">
                    <a:tc>
                      <a:txBody>
                        <a:bodyPr/>
                        <a:lstStyle/>
                        <a:p>
                          <a:pPr algn="ctr"/>
                          <a:r>
                            <a:rPr kumimoji="1" lang="ja-JP" altLang="en-US" sz="4000" dirty="0" smtClean="0"/>
                            <a:t>円盤の温度</a:t>
                          </a:r>
                          <a:endParaRPr kumimoji="1" lang="ja-JP" altLang="en-US" sz="4000" b="0" dirty="0"/>
                        </a:p>
                      </a:txBody>
                      <a:tcPr anchor="ctr"/>
                    </a:tc>
                    <a:tc>
                      <a:txBody>
                        <a:bodyPr/>
                        <a:lstStyle/>
                        <a:p>
                          <a:pPr algn="ctr"/>
                          <a:r>
                            <a:rPr kumimoji="1" lang="ja-JP" altLang="en-US" sz="4000" dirty="0" smtClean="0"/>
                            <a:t>約</a:t>
                          </a:r>
                          <a:r>
                            <a:rPr kumimoji="1" lang="en-US" altLang="ja-JP" sz="4000" dirty="0" smtClean="0"/>
                            <a:t>800</a:t>
                          </a:r>
                          <a:r>
                            <a:rPr kumimoji="1" lang="ja-JP" altLang="en-US" sz="4000" dirty="0" smtClean="0"/>
                            <a:t>万</a:t>
                          </a:r>
                          <a:r>
                            <a:rPr kumimoji="1" lang="ja-JP" altLang="en-US" sz="4000" baseline="0" dirty="0" smtClean="0"/>
                            <a:t> </a:t>
                          </a:r>
                          <a:r>
                            <a:rPr kumimoji="1" lang="en-US" altLang="ja-JP" sz="4000" baseline="0" dirty="0" smtClean="0"/>
                            <a:t>[K]</a:t>
                          </a:r>
                          <a:endParaRPr kumimoji="1" lang="ja-JP" altLang="en-US" sz="4000" b="0" dirty="0"/>
                        </a:p>
                      </a:txBody>
                      <a:tcPr anchor="ctr"/>
                    </a:tc>
                  </a:tr>
                  <a:tr h="744792">
                    <a:tc>
                      <a:txBody>
                        <a:bodyPr/>
                        <a:lstStyle/>
                        <a:p>
                          <a:pPr algn="ctr"/>
                          <a:r>
                            <a:rPr kumimoji="1" lang="ja-JP" altLang="en-US" sz="4000" dirty="0" smtClean="0"/>
                            <a:t>内縁半径</a:t>
                          </a:r>
                          <a:endParaRPr kumimoji="1" lang="ja-JP" altLang="en-US" sz="4000" b="0" dirty="0"/>
                        </a:p>
                      </a:txBody>
                      <a:tcPr anchor="ctr"/>
                    </a:tc>
                    <a:tc>
                      <a:txBody>
                        <a:bodyPr/>
                        <a:lstStyle/>
                        <a:p>
                          <a:pPr algn="ctr"/>
                          <a:r>
                            <a:rPr kumimoji="1" lang="en-US" altLang="ja-JP" sz="4000" dirty="0" smtClean="0"/>
                            <a:t>39.9 [km]</a:t>
                          </a:r>
                          <a:endParaRPr kumimoji="1" lang="ja-JP" altLang="en-US" sz="4000" b="0" dirty="0"/>
                        </a:p>
                      </a:txBody>
                      <a:tcPr anchor="ctr"/>
                    </a:tc>
                  </a:tr>
                  <a:tr h="744792">
                    <a:tc>
                      <a:txBody>
                        <a:bodyPr/>
                        <a:lstStyle/>
                        <a:p>
                          <a:pPr algn="ctr"/>
                          <a:r>
                            <a:rPr kumimoji="1" lang="ja-JP" altLang="en-US" sz="4000" dirty="0" smtClean="0"/>
                            <a:t>質量</a:t>
                          </a:r>
                          <a:endParaRPr kumimoji="1" lang="ja-JP" altLang="en-US" sz="4000" b="0" dirty="0"/>
                        </a:p>
                      </a:txBody>
                      <a:tcPr anchor="ctr"/>
                    </a:tc>
                    <a:tc>
                      <a:txBody>
                        <a:bodyPr/>
                        <a:lstStyle/>
                        <a:p>
                          <a:endParaRPr lang="ja-JP"/>
                        </a:p>
                      </a:txBody>
                      <a:tcPr anchor="ctr">
                        <a:blipFill rotWithShape="1">
                          <a:blip r:embed="rId8"/>
                          <a:stretch>
                            <a:fillRect l="-83175" t="-317213" b="-30328"/>
                          </a:stretch>
                        </a:blipFill>
                      </a:tcPr>
                    </a:tc>
                  </a:tr>
                </a:tbl>
              </a:graphicData>
            </a:graphic>
          </p:graphicFrame>
        </mc:Fallback>
      </mc:AlternateContent>
      <p:sp>
        <p:nvSpPr>
          <p:cNvPr id="111" name="角丸四角形 110"/>
          <p:cNvSpPr/>
          <p:nvPr/>
        </p:nvSpPr>
        <p:spPr>
          <a:xfrm>
            <a:off x="11377315" y="22856224"/>
            <a:ext cx="4709340"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600" b="1" dirty="0">
                <a:solidFill>
                  <a:srgbClr val="FF0000"/>
                </a:solidFill>
              </a:rPr>
              <a:t>LMC X-3</a:t>
            </a:r>
            <a:endParaRPr lang="ja-JP" altLang="en-US" sz="6600" b="1" dirty="0">
              <a:solidFill>
                <a:srgbClr val="FF0000"/>
              </a:solidFill>
            </a:endParaRPr>
          </a:p>
        </p:txBody>
      </p:sp>
      <p:grpSp>
        <p:nvGrpSpPr>
          <p:cNvPr id="151" name="グループ化 150"/>
          <p:cNvGrpSpPr/>
          <p:nvPr/>
        </p:nvGrpSpPr>
        <p:grpSpPr>
          <a:xfrm>
            <a:off x="20810363" y="23990881"/>
            <a:ext cx="8105574" cy="5640550"/>
            <a:chOff x="20810363" y="23510751"/>
            <a:chExt cx="8105574" cy="5640550"/>
          </a:xfrm>
        </p:grpSpPr>
        <p:pic>
          <p:nvPicPr>
            <p:cNvPr id="22" name="図 2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062105" y="23601251"/>
              <a:ext cx="5853832" cy="4351861"/>
            </a:xfrm>
            <a:prstGeom prst="rect">
              <a:avLst/>
            </a:prstGeom>
          </p:spPr>
        </p:pic>
        <p:sp>
          <p:nvSpPr>
            <p:cNvPr id="23" name="テキスト ボックス 22"/>
            <p:cNvSpPr txBox="1"/>
            <p:nvPr/>
          </p:nvSpPr>
          <p:spPr>
            <a:xfrm>
              <a:off x="23762691" y="28443415"/>
              <a:ext cx="3811749" cy="707886"/>
            </a:xfrm>
            <a:prstGeom prst="rect">
              <a:avLst/>
            </a:prstGeom>
            <a:noFill/>
          </p:spPr>
          <p:txBody>
            <a:bodyPr wrap="none" rtlCol="0">
              <a:spAutoFit/>
            </a:bodyPr>
            <a:lstStyle/>
            <a:p>
              <a:r>
                <a:rPr kumimoji="1" lang="ja-JP" altLang="en-US" sz="4000" dirty="0" smtClean="0"/>
                <a:t>エネルギー</a:t>
              </a:r>
              <a:r>
                <a:rPr lang="en-US" altLang="ja-JP" sz="4000" dirty="0"/>
                <a:t> </a:t>
              </a:r>
              <a:r>
                <a:rPr lang="en-US" altLang="ja-JP" sz="4000" dirty="0" smtClean="0"/>
                <a:t>(</a:t>
              </a:r>
              <a:r>
                <a:rPr lang="en-US" altLang="ja-JP" sz="4000" dirty="0" err="1" smtClean="0"/>
                <a:t>keV</a:t>
              </a:r>
              <a:r>
                <a:rPr lang="en-US" altLang="ja-JP" sz="4000" dirty="0" smtClean="0"/>
                <a:t>)</a:t>
              </a:r>
              <a:endParaRPr kumimoji="1" lang="ja-JP" altLang="en-US" sz="4000" dirty="0"/>
            </a:p>
          </p:txBody>
        </p:sp>
        <p:sp>
          <p:nvSpPr>
            <p:cNvPr id="24" name="テキスト ボックス 23"/>
            <p:cNvSpPr txBox="1"/>
            <p:nvPr/>
          </p:nvSpPr>
          <p:spPr>
            <a:xfrm>
              <a:off x="24046082" y="27954853"/>
              <a:ext cx="4371773" cy="646331"/>
            </a:xfrm>
            <a:prstGeom prst="rect">
              <a:avLst/>
            </a:prstGeom>
            <a:noFill/>
          </p:spPr>
          <p:txBody>
            <a:bodyPr wrap="square" rtlCol="0">
              <a:spAutoFit/>
            </a:bodyPr>
            <a:lstStyle/>
            <a:p>
              <a:r>
                <a:rPr kumimoji="1" lang="en-US" altLang="ja-JP" sz="3600" dirty="0" smtClean="0"/>
                <a:t>0.5     </a:t>
              </a:r>
              <a:r>
                <a:rPr lang="ja-JP" altLang="en-US" sz="3600" dirty="0"/>
                <a:t> </a:t>
              </a:r>
              <a:r>
                <a:rPr kumimoji="1" lang="en-US" altLang="ja-JP" sz="3600" dirty="0" smtClean="0"/>
                <a:t>1         2           5        </a:t>
              </a:r>
              <a:endParaRPr kumimoji="1" lang="ja-JP" altLang="en-US" sz="3600" dirty="0"/>
            </a:p>
          </p:txBody>
        </p:sp>
        <mc:AlternateContent xmlns:mc="http://schemas.openxmlformats.org/markup-compatibility/2006">
          <mc:Choice xmlns:a14="http://schemas.microsoft.com/office/drawing/2010/main" Requires="a14">
            <p:sp>
              <p:nvSpPr>
                <p:cNvPr id="28" name="テキスト ボックス 27"/>
                <p:cNvSpPr txBox="1"/>
                <p:nvPr/>
              </p:nvSpPr>
              <p:spPr>
                <a:xfrm>
                  <a:off x="20810363" y="23510751"/>
                  <a:ext cx="1339790" cy="2238626"/>
                </a:xfrm>
                <a:prstGeom prst="rect">
                  <a:avLst/>
                </a:prstGeom>
                <a:noFill/>
              </p:spPr>
              <p:txBody>
                <a:bodyPr vert="vert270" wrap="none" rtlCol="0">
                  <a:spAutoFit/>
                </a:bodyPr>
                <a:lstStyle/>
                <a:p>
                  <a:r>
                    <a:rPr lang="ja-JP" altLang="en-US" sz="3600" dirty="0" smtClean="0"/>
                    <a:t>光子数</a:t>
                  </a:r>
                  <a:endParaRPr lang="en-US" altLang="ja-JP" sz="3600" dirty="0" smtClean="0"/>
                </a:p>
                <a:p>
                  <a:r>
                    <a:rPr kumimoji="1" lang="en-US" altLang="ja-JP" sz="3600" dirty="0" smtClean="0"/>
                    <a:t>[</a:t>
                  </a:r>
                  <a14:m>
                    <m:oMath xmlns:m="http://schemas.openxmlformats.org/officeDocument/2006/math">
                      <m:sSup>
                        <m:sSupPr>
                          <m:ctrlPr>
                            <a:rPr kumimoji="1" lang="en-US" altLang="ja-JP" sz="3600" i="1" smtClean="0">
                              <a:latin typeface="Cambria Math"/>
                            </a:rPr>
                          </m:ctrlPr>
                        </m:sSupPr>
                        <m:e>
                          <m:r>
                            <m:rPr>
                              <m:sty m:val="p"/>
                            </m:rPr>
                            <a:rPr kumimoji="1" lang="en-US" altLang="ja-JP" sz="3600" b="0" i="0" smtClean="0"/>
                            <m:t>keV</m:t>
                          </m:r>
                        </m:e>
                        <m:sup>
                          <m:r>
                            <a:rPr kumimoji="1" lang="en-US" altLang="ja-JP" sz="3600" b="0" i="1" smtClean="0">
                              <a:latin typeface="Cambria Math"/>
                            </a:rPr>
                            <m:t>−1</m:t>
                          </m:r>
                        </m:sup>
                      </m:sSup>
                      <m:sSup>
                        <m:sSupPr>
                          <m:ctrlPr>
                            <a:rPr kumimoji="1" lang="en-US" altLang="ja-JP" sz="3600" i="1" smtClean="0">
                              <a:latin typeface="Cambria Math"/>
                            </a:rPr>
                          </m:ctrlPr>
                        </m:sSupPr>
                        <m:e>
                          <m:r>
                            <m:rPr>
                              <m:sty m:val="p"/>
                            </m:rPr>
                            <a:rPr kumimoji="1" lang="en-US" altLang="ja-JP" sz="3600" b="0" i="0" smtClean="0"/>
                            <m:t>s</m:t>
                          </m:r>
                        </m:e>
                        <m:sup>
                          <m:r>
                            <a:rPr kumimoji="1" lang="en-US" altLang="ja-JP" sz="3600" b="0" i="1" smtClean="0">
                              <a:latin typeface="Cambria Math"/>
                            </a:rPr>
                            <m:t>−1</m:t>
                          </m:r>
                        </m:sup>
                      </m:sSup>
                    </m:oMath>
                  </a14:m>
                  <a:r>
                    <a:rPr kumimoji="1" lang="en-US" altLang="ja-JP" sz="3600" dirty="0" smtClean="0"/>
                    <a:t>]</a:t>
                  </a:r>
                  <a:endParaRPr kumimoji="1" lang="ja-JP" altLang="en-US" sz="3600" dirty="0"/>
                </a:p>
              </p:txBody>
            </p:sp>
          </mc:Choice>
          <mc:Fallback>
            <p:sp>
              <p:nvSpPr>
                <p:cNvPr id="28" name="テキスト ボックス 27"/>
                <p:cNvSpPr txBox="1">
                  <a:spLocks noRot="1" noChangeAspect="1" noMove="1" noResize="1" noEditPoints="1" noAdjustHandles="1" noChangeArrowheads="1" noChangeShapeType="1" noTextEdit="1"/>
                </p:cNvSpPr>
                <p:nvPr/>
              </p:nvSpPr>
              <p:spPr>
                <a:xfrm>
                  <a:off x="20810363" y="23510751"/>
                  <a:ext cx="1339790" cy="2238626"/>
                </a:xfrm>
                <a:prstGeom prst="rect">
                  <a:avLst/>
                </a:prstGeom>
                <a:blipFill rotWithShape="1">
                  <a:blip r:embed="rId10"/>
                  <a:stretch>
                    <a:fillRect l="-5909" t="-9537" r="-12727" b="-10354"/>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9" name="テキスト ボックス 28"/>
                <p:cNvSpPr txBox="1"/>
                <p:nvPr/>
              </p:nvSpPr>
              <p:spPr>
                <a:xfrm>
                  <a:off x="22558305" y="23839945"/>
                  <a:ext cx="505267"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ja-JP" sz="3200" b="0" i="1" smtClean="0">
                            <a:latin typeface="Cambria Math"/>
                          </a:rPr>
                          <m:t>1</m:t>
                        </m:r>
                      </m:oMath>
                    </m:oMathPara>
                  </a14:m>
                  <a:endParaRPr kumimoji="1" lang="ja-JP" altLang="en-US" sz="3200" dirty="0"/>
                </a:p>
              </p:txBody>
            </p:sp>
          </mc:Choice>
          <mc:Fallback>
            <p:sp>
              <p:nvSpPr>
                <p:cNvPr id="29" name="テキスト ボックス 28"/>
                <p:cNvSpPr txBox="1">
                  <a:spLocks noRot="1" noChangeAspect="1" noMove="1" noResize="1" noEditPoints="1" noAdjustHandles="1" noChangeArrowheads="1" noChangeShapeType="1" noTextEdit="1"/>
                </p:cNvSpPr>
                <p:nvPr/>
              </p:nvSpPr>
              <p:spPr>
                <a:xfrm>
                  <a:off x="22558305" y="23839945"/>
                  <a:ext cx="505267" cy="584775"/>
                </a:xfrm>
                <a:prstGeom prst="rect">
                  <a:avLst/>
                </a:prstGeom>
                <a:blipFill rotWithShape="1">
                  <a:blip r:embed="rId1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0" name="テキスト ボックス 29"/>
                <p:cNvSpPr txBox="1"/>
                <p:nvPr/>
              </p:nvSpPr>
              <p:spPr>
                <a:xfrm>
                  <a:off x="22234495" y="24424720"/>
                  <a:ext cx="817852"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0.1</m:t>
                        </m:r>
                      </m:oMath>
                    </m:oMathPara>
                  </a14:m>
                  <a:endParaRPr kumimoji="1" lang="ja-JP" altLang="en-US" sz="3200" dirty="0"/>
                </a:p>
              </p:txBody>
            </p:sp>
          </mc:Choice>
          <mc:Fallback>
            <p:sp>
              <p:nvSpPr>
                <p:cNvPr id="30" name="テキスト ボックス 29"/>
                <p:cNvSpPr txBox="1">
                  <a:spLocks noRot="1" noChangeAspect="1" noMove="1" noResize="1" noEditPoints="1" noAdjustHandles="1" noChangeArrowheads="1" noChangeShapeType="1" noTextEdit="1"/>
                </p:cNvSpPr>
                <p:nvPr/>
              </p:nvSpPr>
              <p:spPr>
                <a:xfrm>
                  <a:off x="22234495" y="24424720"/>
                  <a:ext cx="817852" cy="584775"/>
                </a:xfrm>
                <a:prstGeom prst="rect">
                  <a:avLst/>
                </a:prstGeom>
                <a:blipFill rotWithShape="1">
                  <a:blip r:embed="rId1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2" name="テキスト ボックス 31"/>
                <p:cNvSpPr txBox="1"/>
                <p:nvPr/>
              </p:nvSpPr>
              <p:spPr>
                <a:xfrm>
                  <a:off x="21982241" y="25045704"/>
                  <a:ext cx="1045479"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0.01</m:t>
                        </m:r>
                      </m:oMath>
                    </m:oMathPara>
                  </a14:m>
                  <a:endParaRPr kumimoji="1" lang="ja-JP" altLang="en-US" sz="8000" dirty="0"/>
                </a:p>
              </p:txBody>
            </p:sp>
          </mc:Choice>
          <mc:Fallback>
            <p:sp>
              <p:nvSpPr>
                <p:cNvPr id="32" name="テキスト ボックス 31"/>
                <p:cNvSpPr txBox="1">
                  <a:spLocks noRot="1" noChangeAspect="1" noMove="1" noResize="1" noEditPoints="1" noAdjustHandles="1" noChangeArrowheads="1" noChangeShapeType="1" noTextEdit="1"/>
                </p:cNvSpPr>
                <p:nvPr/>
              </p:nvSpPr>
              <p:spPr>
                <a:xfrm>
                  <a:off x="21982241" y="25045704"/>
                  <a:ext cx="1045479" cy="584775"/>
                </a:xfrm>
                <a:prstGeom prst="rect">
                  <a:avLst/>
                </a:prstGeom>
                <a:blipFill rotWithShape="1">
                  <a:blip r:embed="rId1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3" name="テキスト ボックス 32"/>
                <p:cNvSpPr txBox="1"/>
                <p:nvPr/>
              </p:nvSpPr>
              <p:spPr>
                <a:xfrm>
                  <a:off x="21875755" y="25712153"/>
                  <a:ext cx="1141082"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p>
                          <m:sSupPr>
                            <m:ctrlPr>
                              <a:rPr kumimoji="1" lang="en-US" altLang="ja-JP" sz="3200" b="0" i="1" smtClean="0">
                                <a:latin typeface="Cambria Math"/>
                              </a:rPr>
                            </m:ctrlPr>
                          </m:sSupPr>
                          <m:e>
                            <m:r>
                              <a:rPr kumimoji="1" lang="en-US" altLang="ja-JP" sz="3200" b="0" i="1" smtClean="0">
                                <a:latin typeface="Cambria Math"/>
                              </a:rPr>
                              <m:t>10</m:t>
                            </m:r>
                          </m:e>
                          <m:sup>
                            <m:r>
                              <a:rPr kumimoji="1" lang="en-US" altLang="ja-JP" sz="3200" b="0" i="1" smtClean="0">
                                <a:latin typeface="Cambria Math"/>
                              </a:rPr>
                              <m:t>−3</m:t>
                            </m:r>
                          </m:sup>
                        </m:sSup>
                      </m:oMath>
                    </m:oMathPara>
                  </a14:m>
                  <a:endParaRPr kumimoji="1" lang="ja-JP" altLang="en-US" sz="3200" dirty="0"/>
                </a:p>
              </p:txBody>
            </p:sp>
          </mc:Choice>
          <mc:Fallback>
            <p:sp>
              <p:nvSpPr>
                <p:cNvPr id="33" name="テキスト ボックス 32"/>
                <p:cNvSpPr txBox="1">
                  <a:spLocks noRot="1" noChangeAspect="1" noMove="1" noResize="1" noEditPoints="1" noAdjustHandles="1" noChangeArrowheads="1" noChangeShapeType="1" noTextEdit="1"/>
                </p:cNvSpPr>
                <p:nvPr/>
              </p:nvSpPr>
              <p:spPr>
                <a:xfrm>
                  <a:off x="21875755" y="25712153"/>
                  <a:ext cx="1141082" cy="584775"/>
                </a:xfrm>
                <a:prstGeom prst="rect">
                  <a:avLst/>
                </a:prstGeom>
                <a:blipFill rotWithShape="1">
                  <a:blip r:embed="rId14"/>
                  <a:stretch>
                    <a:fillRect/>
                  </a:stretch>
                </a:blipFill>
              </p:spPr>
              <p:txBody>
                <a:bodyPr/>
                <a:lstStyle/>
                <a:p>
                  <a:r>
                    <a:rPr lang="ja-JP" altLang="en-US">
                      <a:noFill/>
                    </a:rPr>
                    <a:t> </a:t>
                  </a:r>
                </a:p>
              </p:txBody>
            </p:sp>
          </mc:Fallback>
        </mc:AlternateContent>
        <p:sp>
          <p:nvSpPr>
            <p:cNvPr id="37" name="テキスト ボックス 36"/>
            <p:cNvSpPr txBox="1"/>
            <p:nvPr/>
          </p:nvSpPr>
          <p:spPr>
            <a:xfrm>
              <a:off x="21109217" y="26021647"/>
              <a:ext cx="1292662" cy="1938992"/>
            </a:xfrm>
            <a:prstGeom prst="rect">
              <a:avLst/>
            </a:prstGeom>
            <a:noFill/>
          </p:spPr>
          <p:txBody>
            <a:bodyPr vert="vert270" wrap="none" rtlCol="0">
              <a:spAutoFit/>
            </a:bodyPr>
            <a:lstStyle/>
            <a:p>
              <a:r>
                <a:rPr lang="ja-JP" altLang="en-US" sz="3600" dirty="0" smtClean="0"/>
                <a:t>理論予測</a:t>
              </a:r>
              <a:endParaRPr lang="en-US" altLang="ja-JP" sz="3600" dirty="0" smtClean="0"/>
            </a:p>
            <a:p>
              <a:r>
                <a:rPr lang="ja-JP" altLang="en-US" sz="3600" dirty="0" smtClean="0"/>
                <a:t>とのズレ</a:t>
              </a:r>
              <a:endParaRPr kumimoji="1" lang="ja-JP" altLang="en-US" sz="3600" dirty="0"/>
            </a:p>
          </p:txBody>
        </p:sp>
        <mc:AlternateContent xmlns:mc="http://schemas.openxmlformats.org/markup-compatibility/2006">
          <mc:Choice xmlns:a14="http://schemas.microsoft.com/office/drawing/2010/main" Requires="a14">
            <p:sp>
              <p:nvSpPr>
                <p:cNvPr id="39" name="テキスト ボックス 38"/>
                <p:cNvSpPr txBox="1"/>
                <p:nvPr/>
              </p:nvSpPr>
              <p:spPr>
                <a:xfrm>
                  <a:off x="22486297" y="26246640"/>
                  <a:ext cx="505267"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39" name="テキスト ボックス 38"/>
                <p:cNvSpPr txBox="1">
                  <a:spLocks noRot="1" noChangeAspect="1" noMove="1" noResize="1" noEditPoints="1" noAdjustHandles="1" noChangeArrowheads="1" noChangeShapeType="1" noTextEdit="1"/>
                </p:cNvSpPr>
                <p:nvPr/>
              </p:nvSpPr>
              <p:spPr>
                <a:xfrm>
                  <a:off x="22486297" y="26246640"/>
                  <a:ext cx="505267" cy="584775"/>
                </a:xfrm>
                <a:prstGeom prst="rect">
                  <a:avLst/>
                </a:prstGeom>
                <a:blipFill rotWithShape="1">
                  <a:blip r:embed="rId1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0" name="テキスト ボックス 39"/>
                <p:cNvSpPr txBox="1"/>
                <p:nvPr/>
              </p:nvSpPr>
              <p:spPr>
                <a:xfrm>
                  <a:off x="22486297" y="26792273"/>
                  <a:ext cx="505267"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m:t>
                        </m:r>
                      </m:oMath>
                    </m:oMathPara>
                  </a14:m>
                  <a:endParaRPr kumimoji="1" lang="ja-JP" altLang="en-US" sz="3200" dirty="0"/>
                </a:p>
              </p:txBody>
            </p:sp>
          </mc:Choice>
          <mc:Fallback>
            <p:sp>
              <p:nvSpPr>
                <p:cNvPr id="40" name="テキスト ボックス 39"/>
                <p:cNvSpPr txBox="1">
                  <a:spLocks noRot="1" noChangeAspect="1" noMove="1" noResize="1" noEditPoints="1" noAdjustHandles="1" noChangeArrowheads="1" noChangeShapeType="1" noTextEdit="1"/>
                </p:cNvSpPr>
                <p:nvPr/>
              </p:nvSpPr>
              <p:spPr>
                <a:xfrm>
                  <a:off x="22486297" y="26792273"/>
                  <a:ext cx="505267" cy="584775"/>
                </a:xfrm>
                <a:prstGeom prst="rect">
                  <a:avLst/>
                </a:prstGeom>
                <a:blipFill rotWithShape="1">
                  <a:blip r:embed="rId1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6" name="テキスト ボックス 45"/>
                <p:cNvSpPr txBox="1"/>
                <p:nvPr/>
              </p:nvSpPr>
              <p:spPr>
                <a:xfrm>
                  <a:off x="22126257" y="27296329"/>
                  <a:ext cx="811440"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46" name="テキスト ボックス 45"/>
                <p:cNvSpPr txBox="1">
                  <a:spLocks noRot="1" noChangeAspect="1" noMove="1" noResize="1" noEditPoints="1" noAdjustHandles="1" noChangeArrowheads="1" noChangeShapeType="1" noTextEdit="1"/>
                </p:cNvSpPr>
                <p:nvPr/>
              </p:nvSpPr>
              <p:spPr>
                <a:xfrm>
                  <a:off x="22126257" y="27296329"/>
                  <a:ext cx="811440" cy="584775"/>
                </a:xfrm>
                <a:prstGeom prst="rect">
                  <a:avLst/>
                </a:prstGeom>
                <a:blipFill rotWithShape="1">
                  <a:blip r:embed="rId17"/>
                  <a:stretch>
                    <a:fillRect/>
                  </a:stretch>
                </a:blipFill>
              </p:spPr>
              <p:txBody>
                <a:bodyPr/>
                <a:lstStyle/>
                <a:p>
                  <a:r>
                    <a:rPr lang="ja-JP" altLang="en-US">
                      <a:noFill/>
                    </a:rPr>
                    <a:t> </a:t>
                  </a:r>
                </a:p>
              </p:txBody>
            </p:sp>
          </mc:Fallback>
        </mc:AlternateContent>
      </p:grpSp>
      <p:sp>
        <p:nvSpPr>
          <p:cNvPr id="114" name="片側の 2 つの角を切り取った四角形 113"/>
          <p:cNvSpPr/>
          <p:nvPr/>
        </p:nvSpPr>
        <p:spPr>
          <a:xfrm rot="16200000" flipH="1">
            <a:off x="14377564" y="27495283"/>
            <a:ext cx="11809312" cy="17665783"/>
          </a:xfrm>
          <a:prstGeom prst="snip2SameRect">
            <a:avLst>
              <a:gd name="adj1" fmla="val 0"/>
              <a:gd name="adj2" fmla="val 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角丸四角形 114"/>
          <p:cNvSpPr/>
          <p:nvPr/>
        </p:nvSpPr>
        <p:spPr>
          <a:xfrm>
            <a:off x="11348494" y="29952239"/>
            <a:ext cx="5093687"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600" b="1" dirty="0">
                <a:solidFill>
                  <a:srgbClr val="FF0000"/>
                </a:solidFill>
              </a:rPr>
              <a:t>NGC6946 X-1</a:t>
            </a:r>
            <a:endParaRPr lang="ja-JP" altLang="en-US" sz="6600" b="1" dirty="0">
              <a:solidFill>
                <a:srgbClr val="FF0000"/>
              </a:solidFill>
            </a:endParaRPr>
          </a:p>
        </p:txBody>
      </p:sp>
      <p:sp>
        <p:nvSpPr>
          <p:cNvPr id="116" name="正方形/長方形 115"/>
          <p:cNvSpPr/>
          <p:nvPr/>
        </p:nvSpPr>
        <p:spPr>
          <a:xfrm>
            <a:off x="905418" y="18682561"/>
            <a:ext cx="9658681" cy="11102484"/>
          </a:xfrm>
          <a:prstGeom prst="rect">
            <a:avLst/>
          </a:prstGeom>
          <a:solidFill>
            <a:srgbClr val="D1F3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936155" y="18683447"/>
            <a:ext cx="9596260" cy="450031"/>
          </a:xfrm>
          <a:prstGeom prst="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片側の 2 つの角を切り取った四角形 117"/>
          <p:cNvSpPr/>
          <p:nvPr/>
        </p:nvSpPr>
        <p:spPr>
          <a:xfrm rot="16200000">
            <a:off x="3332991" y="22571443"/>
            <a:ext cx="4843100" cy="8989282"/>
          </a:xfrm>
          <a:prstGeom prst="snip2SameRect">
            <a:avLst>
              <a:gd name="adj1" fmla="val 0"/>
              <a:gd name="adj2" fmla="val 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左カーブ矢印 121"/>
          <p:cNvSpPr/>
          <p:nvPr/>
        </p:nvSpPr>
        <p:spPr>
          <a:xfrm rot="15640762" flipH="1" flipV="1">
            <a:off x="26829128" y="10588434"/>
            <a:ext cx="754393" cy="2399832"/>
          </a:xfrm>
          <a:prstGeom prst="curvedLeftArrow">
            <a:avLst>
              <a:gd name="adj1" fmla="val 24343"/>
              <a:gd name="adj2" fmla="val 50000"/>
              <a:gd name="adj3" fmla="val 55584"/>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パイ 4"/>
          <p:cNvSpPr/>
          <p:nvPr/>
        </p:nvSpPr>
        <p:spPr>
          <a:xfrm rot="10800000">
            <a:off x="27914796" y="9611282"/>
            <a:ext cx="2400623" cy="2518176"/>
          </a:xfrm>
          <a:prstGeom prst="pie">
            <a:avLst>
              <a:gd name="adj1" fmla="val 16202379"/>
              <a:gd name="adj2" fmla="val 5382325"/>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28270352" y="10104350"/>
            <a:ext cx="748923" cy="1446550"/>
          </a:xfrm>
          <a:prstGeom prst="rect">
            <a:avLst/>
          </a:prstGeom>
          <a:noFill/>
        </p:spPr>
        <p:txBody>
          <a:bodyPr wrap="none" rtlCol="0">
            <a:spAutoFit/>
          </a:bodyPr>
          <a:lstStyle/>
          <a:p>
            <a:r>
              <a:rPr kumimoji="1" lang="ja-JP" altLang="en-US" sz="4400" b="1" dirty="0" smtClean="0">
                <a:solidFill>
                  <a:schemeClr val="bg1"/>
                </a:solidFill>
              </a:rPr>
              <a:t>伴</a:t>
            </a:r>
            <a:endParaRPr kumimoji="1" lang="en-US" altLang="ja-JP" sz="4400" b="1" dirty="0" smtClean="0">
              <a:solidFill>
                <a:schemeClr val="bg1"/>
              </a:solidFill>
            </a:endParaRPr>
          </a:p>
          <a:p>
            <a:r>
              <a:rPr kumimoji="1" lang="ja-JP" altLang="en-US" sz="4400" b="1" dirty="0" smtClean="0">
                <a:solidFill>
                  <a:schemeClr val="bg1"/>
                </a:solidFill>
              </a:rPr>
              <a:t>星</a:t>
            </a:r>
            <a:endParaRPr kumimoji="1" lang="ja-JP" altLang="en-US" sz="4400" b="1" dirty="0">
              <a:solidFill>
                <a:schemeClr val="bg1"/>
              </a:solidFill>
            </a:endParaRPr>
          </a:p>
        </p:txBody>
      </p:sp>
      <p:sp>
        <p:nvSpPr>
          <p:cNvPr id="123" name="角丸四角形 122"/>
          <p:cNvSpPr/>
          <p:nvPr/>
        </p:nvSpPr>
        <p:spPr>
          <a:xfrm>
            <a:off x="2200309" y="24227396"/>
            <a:ext cx="6608713"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超光度</a:t>
            </a:r>
            <a:r>
              <a:rPr lang="en-US" altLang="ja-JP" sz="5400" b="1" dirty="0" smtClean="0">
                <a:solidFill>
                  <a:srgbClr val="FF0000"/>
                </a:solidFill>
              </a:rPr>
              <a:t>X</a:t>
            </a:r>
            <a:r>
              <a:rPr lang="ja-JP" altLang="en-US" sz="5400" b="1" dirty="0" smtClean="0">
                <a:solidFill>
                  <a:srgbClr val="FF0000"/>
                </a:solidFill>
              </a:rPr>
              <a:t>線源</a:t>
            </a:r>
            <a:r>
              <a:rPr lang="en-US" altLang="ja-JP" sz="5400" b="1" dirty="0" smtClean="0">
                <a:solidFill>
                  <a:srgbClr val="FF0000"/>
                </a:solidFill>
              </a:rPr>
              <a:t>(ULX)</a:t>
            </a:r>
            <a:endParaRPr kumimoji="1" lang="ja-JP" altLang="en-US" sz="5400" b="1" dirty="0">
              <a:solidFill>
                <a:srgbClr val="FF0000"/>
              </a:solidFill>
            </a:endParaRPr>
          </a:p>
        </p:txBody>
      </p:sp>
      <mc:AlternateContent xmlns:mc="http://schemas.openxmlformats.org/markup-compatibility/2006">
        <mc:Choice xmlns:a14="http://schemas.microsoft.com/office/drawing/2010/main" Requires="a14">
          <p:sp>
            <p:nvSpPr>
              <p:cNvPr id="131" name="テキスト ボックス 130"/>
              <p:cNvSpPr txBox="1"/>
              <p:nvPr/>
            </p:nvSpPr>
            <p:spPr>
              <a:xfrm>
                <a:off x="1658093" y="25311170"/>
                <a:ext cx="8219043" cy="3970318"/>
              </a:xfrm>
              <a:prstGeom prst="rect">
                <a:avLst/>
              </a:prstGeom>
              <a:noFill/>
            </p:spPr>
            <p:txBody>
              <a:bodyPr wrap="square" rtlCol="0">
                <a:spAutoFit/>
              </a:bodyPr>
              <a:lstStyle/>
              <a:p>
                <a:r>
                  <a:rPr lang="ja-JP" altLang="en-US" sz="3600" dirty="0" smtClean="0"/>
                  <a:t>非常に明るい</a:t>
                </a:r>
                <a:r>
                  <a:rPr lang="en-US" altLang="ja-JP" sz="3600" dirty="0" smtClean="0"/>
                  <a:t>X</a:t>
                </a:r>
                <a:r>
                  <a:rPr lang="ja-JP" altLang="en-US" sz="3600" dirty="0" smtClean="0"/>
                  <a:t>線源。</a:t>
                </a:r>
                <a:endParaRPr lang="en-US" altLang="ja-JP" sz="3600" dirty="0" smtClean="0"/>
              </a:p>
              <a:p>
                <a:r>
                  <a:rPr lang="ja-JP" altLang="en-US" sz="3600" dirty="0" smtClean="0"/>
                  <a:t>未だ正体ははっきりとはわかっていない。</a:t>
                </a:r>
                <a:endParaRPr lang="en-US" altLang="ja-JP" sz="3600" dirty="0" smtClean="0"/>
              </a:p>
              <a:p>
                <a:r>
                  <a:rPr lang="ja-JP" altLang="en-US" sz="3600" dirty="0" smtClean="0"/>
                  <a:t>光度は～</a:t>
                </a:r>
                <a14:m>
                  <m:oMath xmlns:m="http://schemas.openxmlformats.org/officeDocument/2006/math">
                    <m:sSup>
                      <m:sSupPr>
                        <m:ctrlPr>
                          <a:rPr lang="en-US" altLang="ja-JP" sz="3600" i="1" smtClean="0">
                            <a:latin typeface="Cambria Math"/>
                          </a:rPr>
                        </m:ctrlPr>
                      </m:sSupPr>
                      <m:e>
                        <m:r>
                          <a:rPr lang="en-US" altLang="ja-JP" sz="3600" b="0" i="1" smtClean="0">
                            <a:latin typeface="Cambria Math"/>
                          </a:rPr>
                          <m:t>10</m:t>
                        </m:r>
                      </m:e>
                      <m:sup>
                        <m:r>
                          <a:rPr lang="en-US" altLang="ja-JP" sz="3600" b="0" i="1" smtClean="0">
                            <a:latin typeface="Cambria Math"/>
                          </a:rPr>
                          <m:t>39</m:t>
                        </m:r>
                      </m:sup>
                    </m:sSup>
                  </m:oMath>
                </a14:m>
                <a:r>
                  <a:rPr kumimoji="1" lang="en-US" altLang="ja-JP" sz="3600" dirty="0" smtClean="0"/>
                  <a:t>[erg/s]</a:t>
                </a:r>
                <a:r>
                  <a:rPr kumimoji="1" lang="ja-JP" altLang="en-US" sz="3600" dirty="0" smtClean="0"/>
                  <a:t>を超える。</a:t>
                </a:r>
                <a:endParaRPr kumimoji="1" lang="en-US" altLang="ja-JP" sz="3600" dirty="0" smtClean="0"/>
              </a:p>
              <a:p>
                <a:r>
                  <a:rPr lang="ja-JP" altLang="en-US" sz="3600" dirty="0" smtClean="0"/>
                  <a:t>恒星質量ブラックホールと似た特徴が</a:t>
                </a:r>
                <a:endParaRPr lang="en-US" altLang="ja-JP" sz="3600" dirty="0" smtClean="0"/>
              </a:p>
              <a:p>
                <a:r>
                  <a:rPr lang="ja-JP" altLang="en-US" sz="3600" dirty="0" smtClean="0"/>
                  <a:t>認められるが、恒星質量ブラックホールの限界光度は</a:t>
                </a:r>
                <a14:m>
                  <m:oMath xmlns:m="http://schemas.openxmlformats.org/officeDocument/2006/math">
                    <m:sSup>
                      <m:sSupPr>
                        <m:ctrlPr>
                          <a:rPr lang="en-US" altLang="ja-JP" sz="3600" i="1">
                            <a:latin typeface="Cambria Math"/>
                          </a:rPr>
                        </m:ctrlPr>
                      </m:sSupPr>
                      <m:e>
                        <m:r>
                          <a:rPr lang="en-US" altLang="ja-JP" sz="3600" i="1">
                            <a:latin typeface="Cambria Math"/>
                          </a:rPr>
                          <m:t>10</m:t>
                        </m:r>
                      </m:e>
                      <m:sup>
                        <m:r>
                          <a:rPr lang="en-US" altLang="ja-JP" sz="3600" i="1">
                            <a:latin typeface="Cambria Math"/>
                          </a:rPr>
                          <m:t>3</m:t>
                        </m:r>
                        <m:r>
                          <a:rPr lang="en-US" altLang="ja-JP" sz="3600" b="0" i="1" smtClean="0">
                            <a:latin typeface="Cambria Math"/>
                          </a:rPr>
                          <m:t>8</m:t>
                        </m:r>
                      </m:sup>
                    </m:sSup>
                  </m:oMath>
                </a14:m>
                <a:r>
                  <a:rPr lang="en-US" altLang="ja-JP" sz="3600" dirty="0"/>
                  <a:t>[erg/s</a:t>
                </a:r>
                <a:r>
                  <a:rPr lang="en-US" altLang="ja-JP" sz="3600" dirty="0" smtClean="0"/>
                  <a:t>]</a:t>
                </a:r>
                <a:r>
                  <a:rPr lang="ja-JP" altLang="en-US" sz="3600" dirty="0"/>
                  <a:t>程度</a:t>
                </a:r>
                <a:r>
                  <a:rPr lang="ja-JP" altLang="en-US" sz="3600" dirty="0" smtClean="0"/>
                  <a:t>なので別物だと思われる。</a:t>
                </a:r>
                <a:endParaRPr kumimoji="1" lang="ja-JP" altLang="en-US" sz="3600" dirty="0"/>
              </a:p>
            </p:txBody>
          </p:sp>
        </mc:Choice>
        <mc:Fallback>
          <p:sp>
            <p:nvSpPr>
              <p:cNvPr id="131" name="テキスト ボックス 130"/>
              <p:cNvSpPr txBox="1">
                <a:spLocks noRot="1" noChangeAspect="1" noMove="1" noResize="1" noEditPoints="1" noAdjustHandles="1" noChangeArrowheads="1" noChangeShapeType="1" noTextEdit="1"/>
              </p:cNvSpPr>
              <p:nvPr/>
            </p:nvSpPr>
            <p:spPr>
              <a:xfrm>
                <a:off x="1658093" y="25311170"/>
                <a:ext cx="8219043" cy="3970318"/>
              </a:xfrm>
              <a:prstGeom prst="rect">
                <a:avLst/>
              </a:prstGeom>
              <a:blipFill rotWithShape="1">
                <a:blip r:embed="rId18"/>
                <a:stretch>
                  <a:fillRect l="-2300" t="-3072" r="-1409" b="-4147"/>
                </a:stretch>
              </a:blipFill>
            </p:spPr>
            <p:txBody>
              <a:bodyPr/>
              <a:lstStyle/>
              <a:p>
                <a:r>
                  <a:rPr lang="ja-JP" altLang="en-US">
                    <a:noFill/>
                  </a:rPr>
                  <a:t> </a:t>
                </a:r>
              </a:p>
            </p:txBody>
          </p:sp>
        </mc:Fallback>
      </mc:AlternateContent>
      <p:sp>
        <p:nvSpPr>
          <p:cNvPr id="132" name="片側の 2 つの角を切り取った四角形 131"/>
          <p:cNvSpPr/>
          <p:nvPr/>
        </p:nvSpPr>
        <p:spPr>
          <a:xfrm rot="16200000">
            <a:off x="3279878" y="17026608"/>
            <a:ext cx="4843100" cy="8989282"/>
          </a:xfrm>
          <a:prstGeom prst="snip2SameRect">
            <a:avLst>
              <a:gd name="adj1" fmla="val 0"/>
              <a:gd name="adj2" fmla="val 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角丸四角形 132"/>
          <p:cNvSpPr/>
          <p:nvPr/>
        </p:nvSpPr>
        <p:spPr>
          <a:xfrm>
            <a:off x="2147196" y="18682561"/>
            <a:ext cx="7342758" cy="942559"/>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smtClean="0">
                <a:solidFill>
                  <a:srgbClr val="FF0000"/>
                </a:solidFill>
              </a:rPr>
              <a:t>恒星質量ブラックホール</a:t>
            </a:r>
            <a:endParaRPr kumimoji="1" lang="ja-JP" altLang="en-US" sz="5400" b="1" dirty="0">
              <a:solidFill>
                <a:srgbClr val="FF0000"/>
              </a:solidFill>
            </a:endParaRPr>
          </a:p>
        </p:txBody>
      </p:sp>
      <p:sp>
        <p:nvSpPr>
          <p:cNvPr id="134" name="テキスト ボックス 133"/>
          <p:cNvSpPr txBox="1"/>
          <p:nvPr/>
        </p:nvSpPr>
        <p:spPr>
          <a:xfrm>
            <a:off x="1604980" y="19766335"/>
            <a:ext cx="7612095" cy="3970318"/>
          </a:xfrm>
          <a:prstGeom prst="rect">
            <a:avLst/>
          </a:prstGeom>
          <a:noFill/>
        </p:spPr>
        <p:txBody>
          <a:bodyPr wrap="square" rtlCol="0">
            <a:spAutoFit/>
          </a:bodyPr>
          <a:lstStyle/>
          <a:p>
            <a:r>
              <a:rPr lang="ja-JP" altLang="en-US" sz="3600" dirty="0" smtClean="0"/>
              <a:t>恒星が超新星爆発を起こした後に残ると考えられているブラックホール。</a:t>
            </a:r>
            <a:endParaRPr lang="en-US" altLang="ja-JP" sz="3600" dirty="0" smtClean="0"/>
          </a:p>
          <a:p>
            <a:r>
              <a:rPr lang="ja-JP" altLang="en-US" sz="3600" dirty="0" smtClean="0"/>
              <a:t>質量</a:t>
            </a:r>
            <a:r>
              <a:rPr lang="ja-JP" altLang="en-US" sz="3600" dirty="0"/>
              <a:t>が太陽質量の</a:t>
            </a:r>
            <a:r>
              <a:rPr lang="en-US" altLang="ja-JP" sz="3600" dirty="0"/>
              <a:t>8</a:t>
            </a:r>
            <a:r>
              <a:rPr lang="ja-JP" altLang="en-US" sz="3600" dirty="0"/>
              <a:t>倍を</a:t>
            </a:r>
            <a:r>
              <a:rPr lang="ja-JP" altLang="en-US" sz="3600" dirty="0" smtClean="0"/>
              <a:t>超える</a:t>
            </a:r>
            <a:r>
              <a:rPr kumimoji="1" lang="ja-JP" altLang="en-US" sz="3600" dirty="0" smtClean="0"/>
              <a:t>恒星</a:t>
            </a:r>
            <a:r>
              <a:rPr lang="ja-JP" altLang="en-US" sz="3600" dirty="0" smtClean="0"/>
              <a:t>は</a:t>
            </a:r>
            <a:endParaRPr lang="en-US" altLang="ja-JP" sz="3600" dirty="0" smtClean="0"/>
          </a:p>
          <a:p>
            <a:r>
              <a:rPr kumimoji="1" lang="ja-JP" altLang="en-US" sz="3600" dirty="0" smtClean="0"/>
              <a:t>その一生を終えて原子核の大きさまで収縮してもなお重力崩壊が止まらず、無限に収縮し続ける。</a:t>
            </a:r>
            <a:endParaRPr kumimoji="1" lang="en-US" altLang="ja-JP" sz="3600" dirty="0" smtClean="0"/>
          </a:p>
          <a:p>
            <a:r>
              <a:rPr lang="ja-JP" altLang="en-US" sz="3600" dirty="0"/>
              <a:t>質量</a:t>
            </a:r>
            <a:r>
              <a:rPr lang="ja-JP" altLang="en-US" sz="3600" dirty="0" smtClean="0"/>
              <a:t>は太陽</a:t>
            </a:r>
            <a:r>
              <a:rPr lang="ja-JP" altLang="en-US" sz="3600" dirty="0"/>
              <a:t>質量の数倍～十</a:t>
            </a:r>
            <a:r>
              <a:rPr lang="ja-JP" altLang="en-US" sz="3600" dirty="0" smtClean="0"/>
              <a:t>数倍程度。</a:t>
            </a:r>
            <a:endParaRPr kumimoji="1" lang="en-US" altLang="ja-JP" sz="3600" dirty="0" smtClean="0"/>
          </a:p>
        </p:txBody>
      </p:sp>
      <p:grpSp>
        <p:nvGrpSpPr>
          <p:cNvPr id="150" name="グループ化 149"/>
          <p:cNvGrpSpPr/>
          <p:nvPr/>
        </p:nvGrpSpPr>
        <p:grpSpPr>
          <a:xfrm>
            <a:off x="20886417" y="30855567"/>
            <a:ext cx="8029520" cy="5544616"/>
            <a:chOff x="20800605" y="31348792"/>
            <a:chExt cx="8029520" cy="5544616"/>
          </a:xfrm>
        </p:grpSpPr>
        <p:pic>
          <p:nvPicPr>
            <p:cNvPr id="136" name="図 135"/>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3052347" y="31486391"/>
              <a:ext cx="5777778" cy="4304762"/>
            </a:xfrm>
            <a:prstGeom prst="rect">
              <a:avLst/>
            </a:prstGeom>
          </p:spPr>
        </p:pic>
        <p:sp>
          <p:nvSpPr>
            <p:cNvPr id="137" name="テキスト ボックス 136"/>
            <p:cNvSpPr txBox="1"/>
            <p:nvPr/>
          </p:nvSpPr>
          <p:spPr>
            <a:xfrm>
              <a:off x="24127406" y="36185522"/>
              <a:ext cx="3811749" cy="707886"/>
            </a:xfrm>
            <a:prstGeom prst="rect">
              <a:avLst/>
            </a:prstGeom>
            <a:noFill/>
          </p:spPr>
          <p:txBody>
            <a:bodyPr wrap="none" rtlCol="0">
              <a:spAutoFit/>
            </a:bodyPr>
            <a:lstStyle/>
            <a:p>
              <a:r>
                <a:rPr kumimoji="1" lang="ja-JP" altLang="en-US" sz="4000" dirty="0" smtClean="0"/>
                <a:t>エネルギー</a:t>
              </a:r>
              <a:r>
                <a:rPr lang="en-US" altLang="ja-JP" sz="4000" dirty="0"/>
                <a:t> </a:t>
              </a:r>
              <a:r>
                <a:rPr lang="en-US" altLang="ja-JP" sz="4000" dirty="0" smtClean="0"/>
                <a:t>(</a:t>
              </a:r>
              <a:r>
                <a:rPr lang="en-US" altLang="ja-JP" sz="4000" dirty="0" err="1" smtClean="0"/>
                <a:t>keV</a:t>
              </a:r>
              <a:r>
                <a:rPr lang="en-US" altLang="ja-JP" sz="4000" dirty="0" smtClean="0"/>
                <a:t>)</a:t>
              </a:r>
              <a:endParaRPr kumimoji="1" lang="ja-JP" altLang="en-US" sz="4000" dirty="0"/>
            </a:p>
          </p:txBody>
        </p:sp>
        <p:sp>
          <p:nvSpPr>
            <p:cNvPr id="138" name="テキスト ボックス 137"/>
            <p:cNvSpPr txBox="1"/>
            <p:nvPr/>
          </p:nvSpPr>
          <p:spPr>
            <a:xfrm>
              <a:off x="23474659" y="35680103"/>
              <a:ext cx="4887520" cy="646331"/>
            </a:xfrm>
            <a:prstGeom prst="rect">
              <a:avLst/>
            </a:prstGeom>
            <a:noFill/>
          </p:spPr>
          <p:txBody>
            <a:bodyPr wrap="square" rtlCol="0">
              <a:spAutoFit/>
            </a:bodyPr>
            <a:lstStyle/>
            <a:p>
              <a:r>
                <a:rPr kumimoji="1" lang="en-US" altLang="ja-JP" sz="3600" dirty="0" smtClean="0"/>
                <a:t>0.5      </a:t>
              </a:r>
              <a:r>
                <a:rPr lang="ja-JP" altLang="en-US" sz="3600" dirty="0" smtClean="0"/>
                <a:t> </a:t>
              </a:r>
              <a:r>
                <a:rPr kumimoji="1" lang="en-US" altLang="ja-JP" sz="3600" dirty="0" smtClean="0"/>
                <a:t>1         2             5        </a:t>
              </a:r>
              <a:endParaRPr kumimoji="1" lang="ja-JP" altLang="en-US" sz="3600" dirty="0"/>
            </a:p>
          </p:txBody>
        </p:sp>
        <mc:AlternateContent xmlns:mc="http://schemas.openxmlformats.org/markup-compatibility/2006">
          <mc:Choice xmlns:a14="http://schemas.microsoft.com/office/drawing/2010/main" Requires="a14">
            <p:sp>
              <p:nvSpPr>
                <p:cNvPr id="140" name="テキスト ボックス 139"/>
                <p:cNvSpPr txBox="1"/>
                <p:nvPr/>
              </p:nvSpPr>
              <p:spPr>
                <a:xfrm>
                  <a:off x="20800605" y="31348792"/>
                  <a:ext cx="1339790" cy="2238626"/>
                </a:xfrm>
                <a:prstGeom prst="rect">
                  <a:avLst/>
                </a:prstGeom>
                <a:noFill/>
              </p:spPr>
              <p:txBody>
                <a:bodyPr vert="vert270" wrap="none" rtlCol="0">
                  <a:spAutoFit/>
                </a:bodyPr>
                <a:lstStyle/>
                <a:p>
                  <a:r>
                    <a:rPr lang="ja-JP" altLang="en-US" sz="3600" dirty="0" smtClean="0"/>
                    <a:t>光子数</a:t>
                  </a:r>
                  <a:endParaRPr lang="en-US" altLang="ja-JP" sz="3600" dirty="0" smtClean="0"/>
                </a:p>
                <a:p>
                  <a:r>
                    <a:rPr kumimoji="1" lang="en-US" altLang="ja-JP" sz="3600" dirty="0" smtClean="0"/>
                    <a:t>[</a:t>
                  </a:r>
                  <a14:m>
                    <m:oMath xmlns:m="http://schemas.openxmlformats.org/officeDocument/2006/math">
                      <m:sSup>
                        <m:sSupPr>
                          <m:ctrlPr>
                            <a:rPr kumimoji="1" lang="en-US" altLang="ja-JP" sz="3600" i="1" smtClean="0">
                              <a:latin typeface="Cambria Math"/>
                            </a:rPr>
                          </m:ctrlPr>
                        </m:sSupPr>
                        <m:e>
                          <m:r>
                            <m:rPr>
                              <m:sty m:val="p"/>
                            </m:rPr>
                            <a:rPr kumimoji="1" lang="en-US" altLang="ja-JP" sz="3600" b="0" i="0" smtClean="0"/>
                            <m:t>keV</m:t>
                          </m:r>
                        </m:e>
                        <m:sup>
                          <m:r>
                            <a:rPr kumimoji="1" lang="en-US" altLang="ja-JP" sz="3600" b="0" i="1" smtClean="0">
                              <a:latin typeface="Cambria Math"/>
                            </a:rPr>
                            <m:t>−1</m:t>
                          </m:r>
                        </m:sup>
                      </m:sSup>
                      <m:sSup>
                        <m:sSupPr>
                          <m:ctrlPr>
                            <a:rPr kumimoji="1" lang="en-US" altLang="ja-JP" sz="3600" i="1" smtClean="0">
                              <a:latin typeface="Cambria Math"/>
                            </a:rPr>
                          </m:ctrlPr>
                        </m:sSupPr>
                        <m:e>
                          <m:r>
                            <m:rPr>
                              <m:sty m:val="p"/>
                            </m:rPr>
                            <a:rPr kumimoji="1" lang="en-US" altLang="ja-JP" sz="3600" b="0" i="0" smtClean="0"/>
                            <m:t>s</m:t>
                          </m:r>
                        </m:e>
                        <m:sup>
                          <m:r>
                            <a:rPr kumimoji="1" lang="en-US" altLang="ja-JP" sz="3600" b="0" i="1" smtClean="0">
                              <a:latin typeface="Cambria Math"/>
                            </a:rPr>
                            <m:t>−1</m:t>
                          </m:r>
                        </m:sup>
                      </m:sSup>
                    </m:oMath>
                  </a14:m>
                  <a:r>
                    <a:rPr kumimoji="1" lang="en-US" altLang="ja-JP" sz="3600" dirty="0" smtClean="0"/>
                    <a:t>]</a:t>
                  </a:r>
                  <a:endParaRPr kumimoji="1" lang="ja-JP" altLang="en-US" sz="3600" dirty="0"/>
                </a:p>
              </p:txBody>
            </p:sp>
          </mc:Choice>
          <mc:Fallback>
            <p:sp>
              <p:nvSpPr>
                <p:cNvPr id="140" name="テキスト ボックス 139"/>
                <p:cNvSpPr txBox="1">
                  <a:spLocks noRot="1" noChangeAspect="1" noMove="1" noResize="1" noEditPoints="1" noAdjustHandles="1" noChangeArrowheads="1" noChangeShapeType="1" noTextEdit="1"/>
                </p:cNvSpPr>
                <p:nvPr/>
              </p:nvSpPr>
              <p:spPr>
                <a:xfrm>
                  <a:off x="20800605" y="31348792"/>
                  <a:ext cx="1339790" cy="2238626"/>
                </a:xfrm>
                <a:prstGeom prst="rect">
                  <a:avLst/>
                </a:prstGeom>
                <a:blipFill rotWithShape="1">
                  <a:blip r:embed="rId20"/>
                  <a:stretch>
                    <a:fillRect l="-5455" t="-9537" r="-13182" b="-10354"/>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2" name="テキスト ボックス 141"/>
                <p:cNvSpPr txBox="1"/>
                <p:nvPr/>
              </p:nvSpPr>
              <p:spPr>
                <a:xfrm>
                  <a:off x="22224737" y="31647655"/>
                  <a:ext cx="817852"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0.1</m:t>
                        </m:r>
                      </m:oMath>
                    </m:oMathPara>
                  </a14:m>
                  <a:endParaRPr kumimoji="1" lang="ja-JP" altLang="en-US" sz="3200" dirty="0"/>
                </a:p>
              </p:txBody>
            </p:sp>
          </mc:Choice>
          <mc:Fallback>
            <p:sp>
              <p:nvSpPr>
                <p:cNvPr id="142" name="テキスト ボックス 141"/>
                <p:cNvSpPr txBox="1">
                  <a:spLocks noRot="1" noChangeAspect="1" noMove="1" noResize="1" noEditPoints="1" noAdjustHandles="1" noChangeArrowheads="1" noChangeShapeType="1" noTextEdit="1"/>
                </p:cNvSpPr>
                <p:nvPr/>
              </p:nvSpPr>
              <p:spPr>
                <a:xfrm>
                  <a:off x="22224737" y="31647655"/>
                  <a:ext cx="817852" cy="584775"/>
                </a:xfrm>
                <a:prstGeom prst="rect">
                  <a:avLst/>
                </a:prstGeom>
                <a:blipFill rotWithShape="1">
                  <a:blip r:embed="rId2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3" name="テキスト ボックス 142"/>
                <p:cNvSpPr txBox="1"/>
                <p:nvPr/>
              </p:nvSpPr>
              <p:spPr>
                <a:xfrm>
                  <a:off x="21972483" y="32367735"/>
                  <a:ext cx="1045479"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0.01</m:t>
                        </m:r>
                      </m:oMath>
                    </m:oMathPara>
                  </a14:m>
                  <a:endParaRPr kumimoji="1" lang="ja-JP" altLang="en-US" sz="8000" dirty="0"/>
                </a:p>
              </p:txBody>
            </p:sp>
          </mc:Choice>
          <mc:Fallback>
            <p:sp>
              <p:nvSpPr>
                <p:cNvPr id="143" name="テキスト ボックス 142"/>
                <p:cNvSpPr txBox="1">
                  <a:spLocks noRot="1" noChangeAspect="1" noMove="1" noResize="1" noEditPoints="1" noAdjustHandles="1" noChangeArrowheads="1" noChangeShapeType="1" noTextEdit="1"/>
                </p:cNvSpPr>
                <p:nvPr/>
              </p:nvSpPr>
              <p:spPr>
                <a:xfrm>
                  <a:off x="21972483" y="32367735"/>
                  <a:ext cx="1045479" cy="584775"/>
                </a:xfrm>
                <a:prstGeom prst="rect">
                  <a:avLst/>
                </a:prstGeom>
                <a:blipFill rotWithShape="1">
                  <a:blip r:embed="rId2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4" name="テキスト ボックス 143"/>
                <p:cNvSpPr txBox="1"/>
                <p:nvPr/>
              </p:nvSpPr>
              <p:spPr>
                <a:xfrm>
                  <a:off x="21865997" y="33159823"/>
                  <a:ext cx="1141082"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p>
                          <m:sSupPr>
                            <m:ctrlPr>
                              <a:rPr kumimoji="1" lang="en-US" altLang="ja-JP" sz="3200" b="0" i="1" smtClean="0">
                                <a:latin typeface="Cambria Math"/>
                              </a:rPr>
                            </m:ctrlPr>
                          </m:sSupPr>
                          <m:e>
                            <m:r>
                              <a:rPr kumimoji="1" lang="en-US" altLang="ja-JP" sz="3200" b="0" i="1" smtClean="0">
                                <a:latin typeface="Cambria Math"/>
                              </a:rPr>
                              <m:t>10</m:t>
                            </m:r>
                          </m:e>
                          <m:sup>
                            <m:r>
                              <a:rPr kumimoji="1" lang="en-US" altLang="ja-JP" sz="3200" b="0" i="1" smtClean="0">
                                <a:latin typeface="Cambria Math"/>
                              </a:rPr>
                              <m:t>−3</m:t>
                            </m:r>
                          </m:sup>
                        </m:sSup>
                      </m:oMath>
                    </m:oMathPara>
                  </a14:m>
                  <a:endParaRPr kumimoji="1" lang="ja-JP" altLang="en-US" sz="3200" dirty="0"/>
                </a:p>
              </p:txBody>
            </p:sp>
          </mc:Choice>
          <mc:Fallback>
            <p:sp>
              <p:nvSpPr>
                <p:cNvPr id="144" name="テキスト ボックス 143"/>
                <p:cNvSpPr txBox="1">
                  <a:spLocks noRot="1" noChangeAspect="1" noMove="1" noResize="1" noEditPoints="1" noAdjustHandles="1" noChangeArrowheads="1" noChangeShapeType="1" noTextEdit="1"/>
                </p:cNvSpPr>
                <p:nvPr/>
              </p:nvSpPr>
              <p:spPr>
                <a:xfrm>
                  <a:off x="21865997" y="33159823"/>
                  <a:ext cx="1141082" cy="584775"/>
                </a:xfrm>
                <a:prstGeom prst="rect">
                  <a:avLst/>
                </a:prstGeom>
                <a:blipFill rotWithShape="1">
                  <a:blip r:embed="rId23"/>
                  <a:stretch>
                    <a:fillRect/>
                  </a:stretch>
                </a:blipFill>
              </p:spPr>
              <p:txBody>
                <a:bodyPr/>
                <a:lstStyle/>
                <a:p>
                  <a:r>
                    <a:rPr lang="ja-JP" altLang="en-US">
                      <a:noFill/>
                    </a:rPr>
                    <a:t> </a:t>
                  </a:r>
                </a:p>
              </p:txBody>
            </p:sp>
          </mc:Fallback>
        </mc:AlternateContent>
        <p:sp>
          <p:nvSpPr>
            <p:cNvPr id="145" name="テキスト ボックス 144"/>
            <p:cNvSpPr txBox="1"/>
            <p:nvPr/>
          </p:nvSpPr>
          <p:spPr>
            <a:xfrm>
              <a:off x="21099459" y="33859688"/>
              <a:ext cx="1292662" cy="1938992"/>
            </a:xfrm>
            <a:prstGeom prst="rect">
              <a:avLst/>
            </a:prstGeom>
            <a:noFill/>
          </p:spPr>
          <p:txBody>
            <a:bodyPr vert="vert270" wrap="none" rtlCol="0">
              <a:spAutoFit/>
            </a:bodyPr>
            <a:lstStyle/>
            <a:p>
              <a:r>
                <a:rPr lang="ja-JP" altLang="en-US" sz="3600" dirty="0" smtClean="0"/>
                <a:t>理論予測</a:t>
              </a:r>
              <a:endParaRPr lang="en-US" altLang="ja-JP" sz="3600" dirty="0" smtClean="0"/>
            </a:p>
            <a:p>
              <a:r>
                <a:rPr lang="ja-JP" altLang="en-US" sz="3600" dirty="0" smtClean="0"/>
                <a:t>とのズレ</a:t>
              </a:r>
              <a:endParaRPr kumimoji="1" lang="ja-JP" altLang="en-US" sz="3600" dirty="0"/>
            </a:p>
          </p:txBody>
        </p:sp>
        <mc:AlternateContent xmlns:mc="http://schemas.openxmlformats.org/markup-compatibility/2006">
          <mc:Choice xmlns:a14="http://schemas.microsoft.com/office/drawing/2010/main" Requires="a14">
            <p:sp>
              <p:nvSpPr>
                <p:cNvPr id="146" name="テキスト ボックス 145"/>
                <p:cNvSpPr txBox="1"/>
                <p:nvPr/>
              </p:nvSpPr>
              <p:spPr>
                <a:xfrm>
                  <a:off x="22476539" y="34239943"/>
                  <a:ext cx="505267"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146" name="テキスト ボックス 145"/>
                <p:cNvSpPr txBox="1">
                  <a:spLocks noRot="1" noChangeAspect="1" noMove="1" noResize="1" noEditPoints="1" noAdjustHandles="1" noChangeArrowheads="1" noChangeShapeType="1" noTextEdit="1"/>
                </p:cNvSpPr>
                <p:nvPr/>
              </p:nvSpPr>
              <p:spPr>
                <a:xfrm>
                  <a:off x="22476539" y="34239943"/>
                  <a:ext cx="505267" cy="584775"/>
                </a:xfrm>
                <a:prstGeom prst="rect">
                  <a:avLst/>
                </a:prstGeom>
                <a:blipFill rotWithShape="1">
                  <a:blip r:embed="rId2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7" name="テキスト ボックス 146"/>
                <p:cNvSpPr txBox="1"/>
                <p:nvPr/>
              </p:nvSpPr>
              <p:spPr>
                <a:xfrm>
                  <a:off x="22476539" y="34671991"/>
                  <a:ext cx="505267"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m:t>
                        </m:r>
                      </m:oMath>
                    </m:oMathPara>
                  </a14:m>
                  <a:endParaRPr kumimoji="1" lang="ja-JP" altLang="en-US" sz="3200" dirty="0"/>
                </a:p>
              </p:txBody>
            </p:sp>
          </mc:Choice>
          <mc:Fallback>
            <p:sp>
              <p:nvSpPr>
                <p:cNvPr id="147" name="テキスト ボックス 146"/>
                <p:cNvSpPr txBox="1">
                  <a:spLocks noRot="1" noChangeAspect="1" noMove="1" noResize="1" noEditPoints="1" noAdjustHandles="1" noChangeArrowheads="1" noChangeShapeType="1" noTextEdit="1"/>
                </p:cNvSpPr>
                <p:nvPr/>
              </p:nvSpPr>
              <p:spPr>
                <a:xfrm>
                  <a:off x="22476539" y="34671991"/>
                  <a:ext cx="505267" cy="584775"/>
                </a:xfrm>
                <a:prstGeom prst="rect">
                  <a:avLst/>
                </a:prstGeom>
                <a:blipFill rotWithShape="1">
                  <a:blip r:embed="rId2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8" name="テキスト ボックス 147"/>
                <p:cNvSpPr txBox="1"/>
                <p:nvPr/>
              </p:nvSpPr>
              <p:spPr>
                <a:xfrm>
                  <a:off x="22178515" y="35134370"/>
                  <a:ext cx="811440" cy="58477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p:sp>
              <p:nvSpPr>
                <p:cNvPr id="148" name="テキスト ボックス 147"/>
                <p:cNvSpPr txBox="1">
                  <a:spLocks noRot="1" noChangeAspect="1" noMove="1" noResize="1" noEditPoints="1" noAdjustHandles="1" noChangeArrowheads="1" noChangeShapeType="1" noTextEdit="1"/>
                </p:cNvSpPr>
                <p:nvPr/>
              </p:nvSpPr>
              <p:spPr>
                <a:xfrm>
                  <a:off x="22178515" y="35134370"/>
                  <a:ext cx="811440" cy="584775"/>
                </a:xfrm>
                <a:prstGeom prst="rect">
                  <a:avLst/>
                </a:prstGeom>
                <a:blipFill rotWithShape="1">
                  <a:blip r:embed="rId26"/>
                  <a:stretch>
                    <a:fillRect/>
                  </a:stretch>
                </a:blipFill>
              </p:spPr>
              <p:txBody>
                <a:bodyPr/>
                <a:lstStyle/>
                <a:p>
                  <a:r>
                    <a:rPr lang="ja-JP" altLang="en-US">
                      <a:noFill/>
                    </a:rPr>
                    <a:t> </a:t>
                  </a:r>
                </a:p>
              </p:txBody>
            </p:sp>
          </mc:Fallback>
        </mc:AlternateContent>
      </p:grpSp>
      <mc:AlternateContent xmlns:mc="http://schemas.openxmlformats.org/markup-compatibility/2006">
        <mc:Choice xmlns:a14="http://schemas.microsoft.com/office/drawing/2010/main" Requires="a14">
          <p:graphicFrame>
            <p:nvGraphicFramePr>
              <p:cNvPr id="152" name="表 151"/>
              <p:cNvGraphicFramePr>
                <a:graphicFrameLocks noGrp="1"/>
              </p:cNvGraphicFramePr>
              <p:nvPr>
                <p:extLst>
                  <p:ext uri="{D42A27DB-BD31-4B8C-83A1-F6EECF244321}">
                    <p14:modId xmlns:p14="http://schemas.microsoft.com/office/powerpoint/2010/main" val="171803474"/>
                  </p:ext>
                </p:extLst>
              </p:nvPr>
            </p:nvGraphicFramePr>
            <p:xfrm>
              <a:off x="11809363" y="36733383"/>
              <a:ext cx="16969104" cy="3726000"/>
            </p:xfrm>
            <a:graphic>
              <a:graphicData uri="http://schemas.openxmlformats.org/drawingml/2006/table">
                <a:tbl>
                  <a:tblPr firstRow="1" bandRow="1">
                    <a:tableStyleId>{5940675A-B579-460E-94D1-54222C63F5DA}</a:tableStyleId>
                  </a:tblPr>
                  <a:tblGrid>
                    <a:gridCol w="4471041"/>
                    <a:gridCol w="4166021"/>
                    <a:gridCol w="4166021"/>
                    <a:gridCol w="4166021"/>
                  </a:tblGrid>
                  <a:tr h="745200">
                    <a:tc>
                      <a:txBody>
                        <a:bodyPr/>
                        <a:lstStyle/>
                        <a:p>
                          <a:pPr algn="ct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dirty="0" smtClean="0">
                              <a:solidFill>
                                <a:schemeClr val="tx1"/>
                              </a:solidFill>
                            </a:rPr>
                            <a:t>2007</a:t>
                          </a:r>
                          <a:r>
                            <a:rPr kumimoji="1" lang="ja-JP" altLang="en-US" sz="4000" dirty="0" smtClean="0">
                              <a:solidFill>
                                <a:schemeClr val="tx1"/>
                              </a:solidFill>
                            </a:rPr>
                            <a:t>年</a:t>
                          </a:r>
                          <a:r>
                            <a:rPr kumimoji="1" lang="en-US" altLang="ja-JP" sz="4000" dirty="0" smtClean="0">
                              <a:solidFill>
                                <a:schemeClr val="tx1"/>
                              </a:solidFill>
                            </a:rPr>
                            <a:t>11</a:t>
                          </a:r>
                          <a:r>
                            <a:rPr kumimoji="1" lang="ja-JP" altLang="en-US" sz="4000" dirty="0" smtClean="0">
                              <a:solidFill>
                                <a:schemeClr val="tx1"/>
                              </a:solidFill>
                            </a:rPr>
                            <a:t>月</a:t>
                          </a:r>
                          <a:r>
                            <a:rPr kumimoji="1" lang="en-US" altLang="ja-JP" sz="4000" dirty="0" smtClean="0">
                              <a:solidFill>
                                <a:schemeClr val="tx1"/>
                              </a:solidFill>
                            </a:rPr>
                            <a:t>2</a:t>
                          </a:r>
                          <a:r>
                            <a:rPr kumimoji="1" lang="ja-JP" altLang="en-US" sz="4000" dirty="0" smtClean="0">
                              <a:solidFill>
                                <a:schemeClr val="tx1"/>
                              </a:solidFill>
                            </a:rPr>
                            <a:t>日</a:t>
                          </a:r>
                          <a:endParaRPr kumimoji="1" lang="ja-JP" altLang="en-US" sz="4000" b="0" dirty="0" smtClean="0"/>
                        </a:p>
                      </a:txBody>
                      <a:tcPr anchor="ctr"/>
                    </a:tc>
                    <a:tc>
                      <a:txBody>
                        <a:bodyPr/>
                        <a:lstStyle/>
                        <a:p>
                          <a:pPr algn="ctr"/>
                          <a:r>
                            <a:rPr kumimoji="1" lang="en-US" altLang="ja-JP" sz="4000" dirty="0" smtClean="0">
                              <a:solidFill>
                                <a:schemeClr val="tx1"/>
                              </a:solidFill>
                            </a:rPr>
                            <a:t>2007</a:t>
                          </a:r>
                          <a:r>
                            <a:rPr kumimoji="1" lang="ja-JP" altLang="en-US" sz="4000" dirty="0" smtClean="0">
                              <a:solidFill>
                                <a:schemeClr val="tx1"/>
                              </a:solidFill>
                            </a:rPr>
                            <a:t>年</a:t>
                          </a:r>
                          <a:r>
                            <a:rPr kumimoji="1" lang="en-US" altLang="ja-JP" sz="4000" dirty="0" smtClean="0">
                              <a:solidFill>
                                <a:schemeClr val="tx1"/>
                              </a:solidFill>
                            </a:rPr>
                            <a:t>11</a:t>
                          </a:r>
                          <a:r>
                            <a:rPr kumimoji="1" lang="ja-JP" altLang="en-US" sz="4000" dirty="0" smtClean="0">
                              <a:solidFill>
                                <a:schemeClr val="tx1"/>
                              </a:solidFill>
                            </a:rPr>
                            <a:t>月</a:t>
                          </a:r>
                          <a:r>
                            <a:rPr kumimoji="1" lang="en-US" altLang="ja-JP" sz="4000" dirty="0" smtClean="0">
                              <a:solidFill>
                                <a:schemeClr val="tx1"/>
                              </a:solidFill>
                            </a:rPr>
                            <a:t>8</a:t>
                          </a:r>
                          <a:r>
                            <a:rPr kumimoji="1" lang="ja-JP" altLang="en-US" sz="4000" dirty="0" smtClean="0">
                              <a:solidFill>
                                <a:schemeClr val="tx1"/>
                              </a:solidFill>
                            </a:rPr>
                            <a:t>日</a:t>
                          </a:r>
                          <a:endParaRPr kumimoji="1" lang="ja-JP" altLang="en-US" sz="4000" b="0" dirty="0"/>
                        </a:p>
                      </a:txBody>
                      <a:tcPr anchor="ctr"/>
                    </a:tc>
                    <a:tc>
                      <a:txBody>
                        <a:bodyPr/>
                        <a:lstStyle/>
                        <a:p>
                          <a:pPr algn="ctr"/>
                          <a:r>
                            <a:rPr kumimoji="1" lang="en-US" altLang="ja-JP" sz="4000" dirty="0" smtClean="0">
                              <a:solidFill>
                                <a:schemeClr val="tx1"/>
                              </a:solidFill>
                            </a:rPr>
                            <a:t>2012</a:t>
                          </a:r>
                          <a:r>
                            <a:rPr kumimoji="1" lang="ja-JP" altLang="en-US" sz="4000" dirty="0" smtClean="0">
                              <a:solidFill>
                                <a:schemeClr val="tx1"/>
                              </a:solidFill>
                            </a:rPr>
                            <a:t>年</a:t>
                          </a:r>
                          <a:r>
                            <a:rPr kumimoji="1" lang="en-US" altLang="ja-JP" sz="4000" dirty="0" smtClean="0">
                              <a:solidFill>
                                <a:schemeClr val="tx1"/>
                              </a:solidFill>
                            </a:rPr>
                            <a:t>10</a:t>
                          </a:r>
                          <a:r>
                            <a:rPr kumimoji="1" lang="ja-JP" altLang="en-US" sz="4000" dirty="0" smtClean="0">
                              <a:solidFill>
                                <a:schemeClr val="tx1"/>
                              </a:solidFill>
                            </a:rPr>
                            <a:t>月</a:t>
                          </a:r>
                          <a:r>
                            <a:rPr kumimoji="1" lang="en-US" altLang="ja-JP" sz="4000" dirty="0" smtClean="0">
                              <a:solidFill>
                                <a:schemeClr val="tx1"/>
                              </a:solidFill>
                            </a:rPr>
                            <a:t>21</a:t>
                          </a:r>
                          <a:r>
                            <a:rPr kumimoji="1" lang="ja-JP" altLang="en-US" sz="4000" dirty="0" smtClean="0">
                              <a:solidFill>
                                <a:schemeClr val="tx1"/>
                              </a:solidFill>
                            </a:rPr>
                            <a:t>日</a:t>
                          </a:r>
                          <a:endParaRPr kumimoji="1" lang="ja-JP" altLang="en-US" sz="4000" b="0" dirty="0"/>
                        </a:p>
                      </a:txBody>
                      <a:tcPr anchor="ctr"/>
                    </a:tc>
                  </a:tr>
                  <a:tr h="745200">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 [erg/s]</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dirty="0" smtClean="0"/>
                            <a:t>2.91894</a:t>
                          </a:r>
                          <a14:m>
                            <m:oMath xmlns:m="http://schemas.openxmlformats.org/officeDocument/2006/math">
                              <m:r>
                                <a:rPr kumimoji="1" lang="en-US" altLang="ja-JP" sz="4000" b="0" i="1" smtClean="0">
                                  <a:latin typeface="Cambria Math"/>
                                </a:rPr>
                                <m:t>×</m:t>
                              </m:r>
                              <m:sSup>
                                <m:sSupPr>
                                  <m:ctrlPr>
                                    <a:rPr kumimoji="1" lang="en-US" altLang="ja-JP" sz="4000" b="0" i="1" smtClean="0">
                                      <a:latin typeface="Cambria Math"/>
                                    </a:rPr>
                                  </m:ctrlPr>
                                </m:sSupPr>
                                <m:e>
                                  <m:r>
                                    <a:rPr kumimoji="1" lang="en-US" altLang="ja-JP" sz="4000" b="0" i="1" smtClean="0">
                                      <a:latin typeface="Cambria Math"/>
                                    </a:rPr>
                                    <m:t>10</m:t>
                                  </m:r>
                                </m:e>
                                <m:sup>
                                  <m:r>
                                    <a:rPr kumimoji="1" lang="en-US" altLang="ja-JP" sz="4000" b="0" i="1" smtClean="0">
                                      <a:latin typeface="Cambria Math"/>
                                    </a:rPr>
                                    <m:t>39</m:t>
                                  </m:r>
                                </m:sup>
                              </m:sSup>
                            </m:oMath>
                          </a14:m>
                          <a:endParaRPr kumimoji="1" lang="ja-JP" altLang="en-US" sz="4000" b="0" dirty="0" smtClean="0"/>
                        </a:p>
                      </a:txBody>
                      <a:tcPr anchor="ctr"/>
                    </a:tc>
                    <a:tc>
                      <a:txBody>
                        <a:bodyPr/>
                        <a:lstStyle/>
                        <a:p>
                          <a:pPr algn="ctr"/>
                          <a:r>
                            <a:rPr kumimoji="1" lang="en-US" altLang="ja-JP" sz="4000" b="0" dirty="0" smtClean="0"/>
                            <a:t>3.00138</a:t>
                          </a:r>
                          <a14:m>
                            <m:oMath xmlns:m="http://schemas.openxmlformats.org/officeDocument/2006/math">
                              <m:r>
                                <a:rPr kumimoji="1" lang="en-US" altLang="ja-JP" sz="4000" b="0" i="1" smtClean="0">
                                  <a:latin typeface="Cambria Math"/>
                                </a:rPr>
                                <m:t>×</m:t>
                              </m:r>
                              <m:sSup>
                                <m:sSupPr>
                                  <m:ctrlPr>
                                    <a:rPr kumimoji="1" lang="en-US" altLang="ja-JP" sz="4000" b="0" i="1" smtClean="0">
                                      <a:latin typeface="Cambria Math"/>
                                    </a:rPr>
                                  </m:ctrlPr>
                                </m:sSupPr>
                                <m:e>
                                  <m:r>
                                    <a:rPr kumimoji="1" lang="en-US" altLang="ja-JP" sz="4000" b="0" i="1" smtClean="0">
                                      <a:latin typeface="Cambria Math"/>
                                    </a:rPr>
                                    <m:t>10</m:t>
                                  </m:r>
                                </m:e>
                                <m:sup>
                                  <m:r>
                                    <a:rPr kumimoji="1" lang="en-US" altLang="ja-JP" sz="4000" b="0" i="1" smtClean="0">
                                      <a:latin typeface="Cambria Math"/>
                                    </a:rPr>
                                    <m:t>39</m:t>
                                  </m:r>
                                </m:sup>
                              </m:sSup>
                            </m:oMath>
                          </a14:m>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altLang="ja-JP" sz="4000" dirty="0" smtClean="0"/>
                            <a:t>3.43354</a:t>
                          </a:r>
                          <a14:m>
                            <m:oMath xmlns:m="http://schemas.openxmlformats.org/officeDocument/2006/math">
                              <m:r>
                                <a:rPr lang="en-US" altLang="ja-JP" sz="4000" dirty="0" smtClean="0">
                                  <a:latin typeface="Cambria Math"/>
                                </a:rPr>
                                <m:t>×</m:t>
                              </m:r>
                              <m:sSup>
                                <m:sSupPr>
                                  <m:ctrlPr>
                                    <a:rPr lang="en-US" altLang="ja-JP" sz="4000" i="1" dirty="0" smtClean="0">
                                      <a:latin typeface="Cambria Math"/>
                                    </a:rPr>
                                  </m:ctrlPr>
                                </m:sSupPr>
                                <m:e>
                                  <m:r>
                                    <a:rPr lang="en-US" altLang="ja-JP" sz="4000" b="0" i="1" dirty="0" smtClean="0">
                                      <a:latin typeface="Cambria Math"/>
                                    </a:rPr>
                                    <m:t>10</m:t>
                                  </m:r>
                                </m:e>
                                <m:sup>
                                  <m:r>
                                    <a:rPr lang="en-US" altLang="ja-JP" sz="4000" b="0" i="1" dirty="0" smtClean="0">
                                      <a:latin typeface="Cambria Math"/>
                                    </a:rPr>
                                    <m:t>39</m:t>
                                  </m:r>
                                </m:sup>
                              </m:sSup>
                            </m:oMath>
                          </a14:m>
                          <a:endParaRPr kumimoji="1" lang="ja-JP" altLang="en-US" sz="4000" b="0" dirty="0" smtClean="0"/>
                        </a:p>
                      </a:txBody>
                      <a:tcPr anchor="ctr"/>
                    </a:tc>
                  </a:tr>
                  <a:tr h="745200">
                    <a:tc>
                      <a:txBody>
                        <a:bodyPr/>
                        <a:lstStyle/>
                        <a:p>
                          <a:pPr algn="ctr"/>
                          <a:r>
                            <a:rPr kumimoji="1" lang="ja-JP" altLang="en-US" sz="4000" dirty="0" smtClean="0"/>
                            <a:t>円盤の温度 </a:t>
                          </a:r>
                          <a:r>
                            <a:rPr kumimoji="1" lang="en-US" altLang="ja-JP" sz="4000" dirty="0" smtClean="0"/>
                            <a:t>[K]</a:t>
                          </a:r>
                          <a:endParaRPr kumimoji="1" lang="ja-JP" altLang="en-US" sz="4000" b="0" dirty="0"/>
                        </a:p>
                      </a:txBody>
                      <a:tcPr anchor="ctr"/>
                    </a:tc>
                    <a:tc>
                      <a:txBody>
                        <a:bodyPr/>
                        <a:lstStyle/>
                        <a:p>
                          <a:pPr algn="ctr"/>
                          <a:r>
                            <a:rPr kumimoji="1" lang="ja-JP" altLang="en-US" sz="4000" b="0" dirty="0" smtClean="0"/>
                            <a:t>約</a:t>
                          </a:r>
                          <a:r>
                            <a:rPr kumimoji="1" lang="en-US" altLang="ja-JP" sz="4000" b="0" dirty="0" smtClean="0"/>
                            <a:t>140</a:t>
                          </a:r>
                          <a:r>
                            <a:rPr kumimoji="1" lang="ja-JP" altLang="en-US" sz="4000" b="0" dirty="0" smtClean="0"/>
                            <a:t>万</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4000" b="0" dirty="0" smtClean="0"/>
                            <a:t>約</a:t>
                          </a:r>
                          <a:r>
                            <a:rPr kumimoji="1" lang="en-US" altLang="ja-JP" sz="4000" b="0" dirty="0" smtClean="0"/>
                            <a:t>170</a:t>
                          </a:r>
                          <a:r>
                            <a:rPr kumimoji="1" lang="ja-JP" altLang="en-US" sz="4000" b="0" dirty="0" smtClean="0"/>
                            <a:t>万</a:t>
                          </a:r>
                        </a:p>
                      </a:txBody>
                      <a:tcPr anchor="ctr"/>
                    </a:tc>
                    <a:tc>
                      <a:txBody>
                        <a:bodyPr/>
                        <a:lstStyle/>
                        <a:p>
                          <a:pPr algn="ctr"/>
                          <a:r>
                            <a:rPr kumimoji="1" lang="ja-JP" altLang="en-US" sz="4000" b="0" dirty="0" smtClean="0"/>
                            <a:t>約</a:t>
                          </a:r>
                          <a:r>
                            <a:rPr kumimoji="1" lang="en-US" altLang="ja-JP" sz="4000" b="0" dirty="0" smtClean="0"/>
                            <a:t>170</a:t>
                          </a:r>
                          <a:r>
                            <a:rPr kumimoji="1" lang="ja-JP" altLang="en-US" sz="4000" b="0" dirty="0" smtClean="0"/>
                            <a:t>万</a:t>
                          </a:r>
                          <a:endParaRPr kumimoji="1" lang="ja-JP" altLang="en-US" sz="4000" b="0" dirty="0"/>
                        </a:p>
                      </a:txBody>
                      <a:tcPr anchor="ctr"/>
                    </a:tc>
                  </a:tr>
                  <a:tr h="745200">
                    <a:tc>
                      <a:txBody>
                        <a:bodyPr/>
                        <a:lstStyle/>
                        <a:p>
                          <a:pPr algn="ctr"/>
                          <a:r>
                            <a:rPr kumimoji="1" lang="ja-JP" altLang="en-US" sz="4000" dirty="0" smtClean="0"/>
                            <a:t>内縁半径 </a:t>
                          </a:r>
                          <a:r>
                            <a:rPr kumimoji="1" lang="en-US" altLang="ja-JP" sz="4000" dirty="0" smtClean="0"/>
                            <a:t>[km]</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chemeClr val="tx1"/>
                              </a:solidFill>
                              <a:effectLst/>
                              <a:latin typeface="+mn-lt"/>
                              <a:ea typeface="+mn-ea"/>
                              <a:cs typeface="+mn-cs"/>
                            </a:rPr>
                            <a:t>27093.6</a:t>
                          </a:r>
                          <a:endParaRPr kumimoji="1" lang="ja-JP" altLang="en-US" sz="4000" b="0" dirty="0" smtClean="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chemeClr val="tx1"/>
                              </a:solidFill>
                              <a:effectLst/>
                              <a:latin typeface="+mn-lt"/>
                              <a:ea typeface="+mn-ea"/>
                              <a:cs typeface="+mn-cs"/>
                            </a:rPr>
                            <a:t>13138.3</a:t>
                          </a:r>
                          <a:endParaRPr kumimoji="1" lang="ja-JP" altLang="en-US" sz="4000" b="0" dirty="0" smtClean="0"/>
                        </a:p>
                      </a:txBody>
                      <a:tcPr anchor="ctr"/>
                    </a:tc>
                    <a:tc>
                      <a:txBody>
                        <a:bodyPr/>
                        <a:lstStyle/>
                        <a:p>
                          <a:pPr algn="ctr"/>
                          <a:r>
                            <a:rPr kumimoji="1" lang="en-US" altLang="ja-JP" sz="4000" b="0" i="0" kern="1200" dirty="0" smtClean="0">
                              <a:solidFill>
                                <a:schemeClr val="tx1"/>
                              </a:solidFill>
                              <a:effectLst/>
                              <a:latin typeface="+mn-lt"/>
                              <a:ea typeface="+mn-ea"/>
                              <a:cs typeface="+mn-cs"/>
                            </a:rPr>
                            <a:t>13420.5</a:t>
                          </a:r>
                          <a:endParaRPr kumimoji="1" lang="ja-JP" altLang="en-US" sz="1400" b="0" dirty="0"/>
                        </a:p>
                      </a:txBody>
                      <a:tcPr anchor="ctr"/>
                    </a:tc>
                  </a:tr>
                  <a:tr h="745200">
                    <a:tc>
                      <a:txBody>
                        <a:bodyPr/>
                        <a:lstStyle/>
                        <a:p>
                          <a:pPr algn="ctr"/>
                          <a:r>
                            <a:rPr kumimoji="1" lang="ja-JP" altLang="en-US" sz="4000" dirty="0" smtClean="0"/>
                            <a:t>質量</a:t>
                          </a:r>
                          <a:endParaRPr kumimoji="1" lang="ja-JP" altLang="en-US" sz="4000" b="0" dirty="0"/>
                        </a:p>
                      </a:txBody>
                      <a:tcPr anchor="ctr"/>
                    </a:tc>
                    <a:tc>
                      <a:txBody>
                        <a:bodyPr/>
                        <a:lstStyle/>
                        <a:p>
                          <a:pPr algn="ctr"/>
                          <a:r>
                            <a:rPr kumimoji="1" lang="en-US" altLang="ja-JP" sz="4000" b="0" i="0" kern="1200" dirty="0" smtClean="0">
                              <a:solidFill>
                                <a:srgbClr val="FF0000"/>
                              </a:solidFill>
                              <a:effectLst/>
                              <a:latin typeface="+mn-lt"/>
                              <a:ea typeface="+mn-ea"/>
                              <a:cs typeface="+mn-cs"/>
                            </a:rPr>
                            <a:t>3010.40 </a:t>
                          </a:r>
                          <a14:m>
                            <m:oMath xmlns:m="http://schemas.openxmlformats.org/officeDocument/2006/math">
                              <m:sSub>
                                <m:sSubPr>
                                  <m:ctrlPr>
                                    <a:rPr kumimoji="1" lang="en-US" altLang="ja-JP" sz="4000" i="1" baseline="0" smtClean="0">
                                      <a:solidFill>
                                        <a:srgbClr val="FF0000"/>
                                      </a:solidFill>
                                      <a:latin typeface="Cambria Math"/>
                                    </a:rPr>
                                  </m:ctrlPr>
                                </m:sSubPr>
                                <m:e>
                                  <m:r>
                                    <a:rPr kumimoji="1" lang="en-US" altLang="ja-JP" sz="4000" baseline="0" smtClean="0">
                                      <a:solidFill>
                                        <a:srgbClr val="FF0000"/>
                                      </a:solidFill>
                                      <a:latin typeface="Cambria Math"/>
                                    </a:rPr>
                                    <m:t>𝑀</m:t>
                                  </m:r>
                                </m:e>
                                <m:sub>
                                  <m:r>
                                    <a:rPr kumimoji="1" lang="ja-JP" altLang="en-US" sz="4000" baseline="0" smtClean="0">
                                      <a:solidFill>
                                        <a:srgbClr val="FF0000"/>
                                      </a:solidFill>
                                      <a:latin typeface="Cambria Math"/>
                                    </a:rPr>
                                    <m:t>☉</m:t>
                                  </m:r>
                                </m:sub>
                              </m:sSub>
                            </m:oMath>
                          </a14:m>
                          <a:endParaRPr kumimoji="1" lang="en-US" altLang="ja-JP" sz="4000" b="0" baseline="0" dirty="0" smtClean="0">
                            <a:solidFill>
                              <a:srgbClr val="FF0000"/>
                            </a:solidFill>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rgbClr val="FF0000"/>
                              </a:solidFill>
                              <a:effectLst/>
                              <a:latin typeface="+mn-lt"/>
                              <a:ea typeface="+mn-ea"/>
                              <a:cs typeface="+mn-cs"/>
                            </a:rPr>
                            <a:t>1459.81 </a:t>
                          </a:r>
                          <a14:m>
                            <m:oMath xmlns:m="http://schemas.openxmlformats.org/officeDocument/2006/math">
                              <m:sSub>
                                <m:sSubPr>
                                  <m:ctrlPr>
                                    <a:rPr kumimoji="1" lang="en-US" altLang="ja-JP" sz="4000" i="1" baseline="0" smtClean="0">
                                      <a:solidFill>
                                        <a:srgbClr val="FF0000"/>
                                      </a:solidFill>
                                      <a:latin typeface="Cambria Math"/>
                                    </a:rPr>
                                  </m:ctrlPr>
                                </m:sSubPr>
                                <m:e>
                                  <m:r>
                                    <a:rPr kumimoji="1" lang="en-US" altLang="ja-JP" sz="4000" baseline="0" smtClean="0">
                                      <a:solidFill>
                                        <a:srgbClr val="FF0000"/>
                                      </a:solidFill>
                                      <a:latin typeface="Cambria Math"/>
                                    </a:rPr>
                                    <m:t>𝑀</m:t>
                                  </m:r>
                                </m:e>
                                <m:sub>
                                  <m:r>
                                    <a:rPr kumimoji="1" lang="ja-JP" altLang="en-US" sz="4000" baseline="0" smtClean="0">
                                      <a:solidFill>
                                        <a:srgbClr val="FF0000"/>
                                      </a:solidFill>
                                      <a:latin typeface="Cambria Math"/>
                                    </a:rPr>
                                    <m:t>☉</m:t>
                                  </m:r>
                                </m:sub>
                              </m:sSub>
                            </m:oMath>
                          </a14:m>
                          <a:endParaRPr kumimoji="1" lang="en-US" altLang="ja-JP" sz="4000" b="0" baseline="0" dirty="0" smtClean="0">
                            <a:solidFill>
                              <a:srgbClr val="FF0000"/>
                            </a:solidFill>
                          </a:endParaRPr>
                        </a:p>
                      </a:txBody>
                      <a:tcPr anchor="ctr"/>
                    </a:tc>
                    <a:tc>
                      <a:txBody>
                        <a:bodyPr/>
                        <a:lstStyle/>
                        <a:p>
                          <a:pPr algn="ctr"/>
                          <a:r>
                            <a:rPr kumimoji="1" lang="en-US" altLang="ja-JP" sz="4000" b="0" i="0" kern="1200" dirty="0" smtClean="0">
                              <a:solidFill>
                                <a:srgbClr val="FF0000"/>
                              </a:solidFill>
                              <a:effectLst/>
                              <a:latin typeface="+mn-lt"/>
                              <a:ea typeface="+mn-ea"/>
                              <a:cs typeface="+mn-cs"/>
                            </a:rPr>
                            <a:t>1491.17 </a:t>
                          </a:r>
                          <a14:m>
                            <m:oMath xmlns:m="http://schemas.openxmlformats.org/officeDocument/2006/math">
                              <m:sSub>
                                <m:sSubPr>
                                  <m:ctrlPr>
                                    <a:rPr kumimoji="1" lang="en-US" altLang="ja-JP" sz="4000" i="1" baseline="0" smtClean="0">
                                      <a:solidFill>
                                        <a:srgbClr val="FF0000"/>
                                      </a:solidFill>
                                      <a:latin typeface="Cambria Math"/>
                                    </a:rPr>
                                  </m:ctrlPr>
                                </m:sSubPr>
                                <m:e>
                                  <m:r>
                                    <a:rPr kumimoji="1" lang="en-US" altLang="ja-JP" sz="4000" baseline="0" smtClean="0">
                                      <a:solidFill>
                                        <a:srgbClr val="FF0000"/>
                                      </a:solidFill>
                                      <a:latin typeface="Cambria Math"/>
                                    </a:rPr>
                                    <m:t>𝑀</m:t>
                                  </m:r>
                                </m:e>
                                <m:sub>
                                  <m:r>
                                    <a:rPr kumimoji="1" lang="ja-JP" altLang="en-US" sz="4000" baseline="0" smtClean="0">
                                      <a:solidFill>
                                        <a:srgbClr val="FF0000"/>
                                      </a:solidFill>
                                      <a:latin typeface="Cambria Math"/>
                                    </a:rPr>
                                    <m:t>☉</m:t>
                                  </m:r>
                                </m:sub>
                              </m:sSub>
                            </m:oMath>
                          </a14:m>
                          <a:endParaRPr kumimoji="1" lang="en-US" altLang="ja-JP" sz="4000" b="0" baseline="0" dirty="0" smtClean="0">
                            <a:solidFill>
                              <a:srgbClr val="FF0000"/>
                            </a:solidFill>
                          </a:endParaRPr>
                        </a:p>
                      </a:txBody>
                      <a:tcPr anchor="ctr"/>
                    </a:tc>
                  </a:tr>
                </a:tbl>
              </a:graphicData>
            </a:graphic>
          </p:graphicFrame>
        </mc:Choice>
        <mc:Fallback>
          <p:graphicFrame>
            <p:nvGraphicFramePr>
              <p:cNvPr id="152" name="表 151"/>
              <p:cNvGraphicFramePr>
                <a:graphicFrameLocks noGrp="1"/>
              </p:cNvGraphicFramePr>
              <p:nvPr>
                <p:extLst>
                  <p:ext uri="{D42A27DB-BD31-4B8C-83A1-F6EECF244321}">
                    <p14:modId xmlns:p14="http://schemas.microsoft.com/office/powerpoint/2010/main" val="171803474"/>
                  </p:ext>
                </p:extLst>
              </p:nvPr>
            </p:nvGraphicFramePr>
            <p:xfrm>
              <a:off x="11809363" y="36733383"/>
              <a:ext cx="16969104" cy="3726000"/>
            </p:xfrm>
            <a:graphic>
              <a:graphicData uri="http://schemas.openxmlformats.org/drawingml/2006/table">
                <a:tbl>
                  <a:tblPr firstRow="1" bandRow="1">
                    <a:tableStyleId>{5940675A-B579-460E-94D1-54222C63F5DA}</a:tableStyleId>
                  </a:tblPr>
                  <a:tblGrid>
                    <a:gridCol w="4471041"/>
                    <a:gridCol w="4166021"/>
                    <a:gridCol w="4166021"/>
                    <a:gridCol w="4166021"/>
                  </a:tblGrid>
                  <a:tr h="745200">
                    <a:tc>
                      <a:txBody>
                        <a:bodyPr/>
                        <a:lstStyle/>
                        <a:p>
                          <a:pPr algn="ct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dirty="0" smtClean="0">
                              <a:solidFill>
                                <a:schemeClr val="tx1"/>
                              </a:solidFill>
                            </a:rPr>
                            <a:t>2007</a:t>
                          </a:r>
                          <a:r>
                            <a:rPr kumimoji="1" lang="ja-JP" altLang="en-US" sz="4000" dirty="0" smtClean="0">
                              <a:solidFill>
                                <a:schemeClr val="tx1"/>
                              </a:solidFill>
                            </a:rPr>
                            <a:t>年</a:t>
                          </a:r>
                          <a:r>
                            <a:rPr kumimoji="1" lang="en-US" altLang="ja-JP" sz="4000" dirty="0" smtClean="0">
                              <a:solidFill>
                                <a:schemeClr val="tx1"/>
                              </a:solidFill>
                            </a:rPr>
                            <a:t>11</a:t>
                          </a:r>
                          <a:r>
                            <a:rPr kumimoji="1" lang="ja-JP" altLang="en-US" sz="4000" dirty="0" smtClean="0">
                              <a:solidFill>
                                <a:schemeClr val="tx1"/>
                              </a:solidFill>
                            </a:rPr>
                            <a:t>月</a:t>
                          </a:r>
                          <a:r>
                            <a:rPr kumimoji="1" lang="en-US" altLang="ja-JP" sz="4000" dirty="0" smtClean="0">
                              <a:solidFill>
                                <a:schemeClr val="tx1"/>
                              </a:solidFill>
                            </a:rPr>
                            <a:t>2</a:t>
                          </a:r>
                          <a:r>
                            <a:rPr kumimoji="1" lang="ja-JP" altLang="en-US" sz="4000" dirty="0" smtClean="0">
                              <a:solidFill>
                                <a:schemeClr val="tx1"/>
                              </a:solidFill>
                            </a:rPr>
                            <a:t>日</a:t>
                          </a:r>
                          <a:endParaRPr kumimoji="1" lang="ja-JP" altLang="en-US" sz="4000" b="0" dirty="0" smtClean="0"/>
                        </a:p>
                      </a:txBody>
                      <a:tcPr anchor="ctr"/>
                    </a:tc>
                    <a:tc>
                      <a:txBody>
                        <a:bodyPr/>
                        <a:lstStyle/>
                        <a:p>
                          <a:pPr algn="ctr"/>
                          <a:r>
                            <a:rPr kumimoji="1" lang="en-US" altLang="ja-JP" sz="4000" dirty="0" smtClean="0">
                              <a:solidFill>
                                <a:schemeClr val="tx1"/>
                              </a:solidFill>
                            </a:rPr>
                            <a:t>2007</a:t>
                          </a:r>
                          <a:r>
                            <a:rPr kumimoji="1" lang="ja-JP" altLang="en-US" sz="4000" dirty="0" smtClean="0">
                              <a:solidFill>
                                <a:schemeClr val="tx1"/>
                              </a:solidFill>
                            </a:rPr>
                            <a:t>年</a:t>
                          </a:r>
                          <a:r>
                            <a:rPr kumimoji="1" lang="en-US" altLang="ja-JP" sz="4000" dirty="0" smtClean="0">
                              <a:solidFill>
                                <a:schemeClr val="tx1"/>
                              </a:solidFill>
                            </a:rPr>
                            <a:t>11</a:t>
                          </a:r>
                          <a:r>
                            <a:rPr kumimoji="1" lang="ja-JP" altLang="en-US" sz="4000" dirty="0" smtClean="0">
                              <a:solidFill>
                                <a:schemeClr val="tx1"/>
                              </a:solidFill>
                            </a:rPr>
                            <a:t>月</a:t>
                          </a:r>
                          <a:r>
                            <a:rPr kumimoji="1" lang="en-US" altLang="ja-JP" sz="4000" dirty="0" smtClean="0">
                              <a:solidFill>
                                <a:schemeClr val="tx1"/>
                              </a:solidFill>
                            </a:rPr>
                            <a:t>8</a:t>
                          </a:r>
                          <a:r>
                            <a:rPr kumimoji="1" lang="ja-JP" altLang="en-US" sz="4000" dirty="0" smtClean="0">
                              <a:solidFill>
                                <a:schemeClr val="tx1"/>
                              </a:solidFill>
                            </a:rPr>
                            <a:t>日</a:t>
                          </a:r>
                          <a:endParaRPr kumimoji="1" lang="ja-JP" altLang="en-US" sz="4000" b="0" dirty="0"/>
                        </a:p>
                      </a:txBody>
                      <a:tcPr anchor="ctr"/>
                    </a:tc>
                    <a:tc>
                      <a:txBody>
                        <a:bodyPr/>
                        <a:lstStyle/>
                        <a:p>
                          <a:pPr algn="ctr"/>
                          <a:r>
                            <a:rPr kumimoji="1" lang="en-US" altLang="ja-JP" sz="4000" dirty="0" smtClean="0">
                              <a:solidFill>
                                <a:schemeClr val="tx1"/>
                              </a:solidFill>
                            </a:rPr>
                            <a:t>2012</a:t>
                          </a:r>
                          <a:r>
                            <a:rPr kumimoji="1" lang="ja-JP" altLang="en-US" sz="4000" dirty="0" smtClean="0">
                              <a:solidFill>
                                <a:schemeClr val="tx1"/>
                              </a:solidFill>
                            </a:rPr>
                            <a:t>年</a:t>
                          </a:r>
                          <a:r>
                            <a:rPr kumimoji="1" lang="en-US" altLang="ja-JP" sz="4000" dirty="0" smtClean="0">
                              <a:solidFill>
                                <a:schemeClr val="tx1"/>
                              </a:solidFill>
                            </a:rPr>
                            <a:t>10</a:t>
                          </a:r>
                          <a:r>
                            <a:rPr kumimoji="1" lang="ja-JP" altLang="en-US" sz="4000" dirty="0" smtClean="0">
                              <a:solidFill>
                                <a:schemeClr val="tx1"/>
                              </a:solidFill>
                            </a:rPr>
                            <a:t>月</a:t>
                          </a:r>
                          <a:r>
                            <a:rPr kumimoji="1" lang="en-US" altLang="ja-JP" sz="4000" dirty="0" smtClean="0">
                              <a:solidFill>
                                <a:schemeClr val="tx1"/>
                              </a:solidFill>
                            </a:rPr>
                            <a:t>21</a:t>
                          </a:r>
                          <a:r>
                            <a:rPr kumimoji="1" lang="ja-JP" altLang="en-US" sz="4000" dirty="0" smtClean="0">
                              <a:solidFill>
                                <a:schemeClr val="tx1"/>
                              </a:solidFill>
                            </a:rPr>
                            <a:t>日</a:t>
                          </a:r>
                          <a:endParaRPr kumimoji="1" lang="ja-JP" altLang="en-US" sz="4000" b="0" dirty="0"/>
                        </a:p>
                      </a:txBody>
                      <a:tcPr anchor="ctr"/>
                    </a:tc>
                  </a:tr>
                  <a:tr h="745200">
                    <a:tc>
                      <a:txBody>
                        <a:bodyPr/>
                        <a:lstStyle/>
                        <a:p>
                          <a:pPr algn="ctr"/>
                          <a:r>
                            <a:rPr kumimoji="1" lang="ja-JP" altLang="en-US" sz="4000" dirty="0" smtClean="0"/>
                            <a:t>光度</a:t>
                          </a:r>
                          <a:r>
                            <a:rPr kumimoji="1" lang="en-US" altLang="ja-JP" sz="4000" dirty="0" smtClean="0"/>
                            <a:t>(</a:t>
                          </a:r>
                          <a:r>
                            <a:rPr kumimoji="1" lang="ja-JP" altLang="en-US" sz="4000" dirty="0" smtClean="0"/>
                            <a:t>明るさ</a:t>
                          </a:r>
                          <a:r>
                            <a:rPr kumimoji="1" lang="en-US" altLang="ja-JP" sz="4000" dirty="0" smtClean="0"/>
                            <a:t>) [erg/s]</a:t>
                          </a:r>
                          <a:endParaRPr kumimoji="1" lang="ja-JP" altLang="en-US" sz="4000" b="0" dirty="0"/>
                        </a:p>
                      </a:txBody>
                      <a:tcPr anchor="ctr"/>
                    </a:tc>
                    <a:tc>
                      <a:txBody>
                        <a:bodyPr/>
                        <a:lstStyle/>
                        <a:p>
                          <a:endParaRPr lang="ja-JP"/>
                        </a:p>
                      </a:txBody>
                      <a:tcPr anchor="ctr">
                        <a:blipFill rotWithShape="1">
                          <a:blip r:embed="rId27"/>
                          <a:stretch>
                            <a:fillRect l="-107467" t="-117213" r="-200146" b="-331148"/>
                          </a:stretch>
                        </a:blipFill>
                      </a:tcPr>
                    </a:tc>
                    <a:tc>
                      <a:txBody>
                        <a:bodyPr/>
                        <a:lstStyle/>
                        <a:p>
                          <a:endParaRPr lang="ja-JP"/>
                        </a:p>
                      </a:txBody>
                      <a:tcPr anchor="ctr">
                        <a:blipFill rotWithShape="1">
                          <a:blip r:embed="rId27"/>
                          <a:stretch>
                            <a:fillRect l="-207164" t="-117213" r="-99854" b="-331148"/>
                          </a:stretch>
                        </a:blipFill>
                      </a:tcPr>
                    </a:tc>
                    <a:tc>
                      <a:txBody>
                        <a:bodyPr/>
                        <a:lstStyle/>
                        <a:p>
                          <a:endParaRPr lang="ja-JP"/>
                        </a:p>
                      </a:txBody>
                      <a:tcPr anchor="ctr">
                        <a:blipFill rotWithShape="1">
                          <a:blip r:embed="rId27"/>
                          <a:stretch>
                            <a:fillRect l="-307613" t="-117213" b="-331148"/>
                          </a:stretch>
                        </a:blipFill>
                      </a:tcPr>
                    </a:tc>
                  </a:tr>
                  <a:tr h="745200">
                    <a:tc>
                      <a:txBody>
                        <a:bodyPr/>
                        <a:lstStyle/>
                        <a:p>
                          <a:pPr algn="ctr"/>
                          <a:r>
                            <a:rPr kumimoji="1" lang="ja-JP" altLang="en-US" sz="4000" dirty="0" smtClean="0"/>
                            <a:t>円盤の温度 </a:t>
                          </a:r>
                          <a:r>
                            <a:rPr kumimoji="1" lang="en-US" altLang="ja-JP" sz="4000" dirty="0" smtClean="0"/>
                            <a:t>[K]</a:t>
                          </a:r>
                          <a:endParaRPr kumimoji="1" lang="ja-JP" altLang="en-US" sz="4000" b="0" dirty="0"/>
                        </a:p>
                      </a:txBody>
                      <a:tcPr anchor="ctr"/>
                    </a:tc>
                    <a:tc>
                      <a:txBody>
                        <a:bodyPr/>
                        <a:lstStyle/>
                        <a:p>
                          <a:pPr algn="ctr"/>
                          <a:r>
                            <a:rPr kumimoji="1" lang="ja-JP" altLang="en-US" sz="4000" b="0" dirty="0" smtClean="0"/>
                            <a:t>約</a:t>
                          </a:r>
                          <a:r>
                            <a:rPr kumimoji="1" lang="en-US" altLang="ja-JP" sz="4000" b="0" dirty="0" smtClean="0"/>
                            <a:t>140</a:t>
                          </a:r>
                          <a:r>
                            <a:rPr kumimoji="1" lang="ja-JP" altLang="en-US" sz="4000" b="0" dirty="0" smtClean="0"/>
                            <a:t>万</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4000" b="0" dirty="0" smtClean="0"/>
                            <a:t>約</a:t>
                          </a:r>
                          <a:r>
                            <a:rPr kumimoji="1" lang="en-US" altLang="ja-JP" sz="4000" b="0" dirty="0" smtClean="0"/>
                            <a:t>170</a:t>
                          </a:r>
                          <a:r>
                            <a:rPr kumimoji="1" lang="ja-JP" altLang="en-US" sz="4000" b="0" dirty="0" smtClean="0"/>
                            <a:t>万</a:t>
                          </a:r>
                        </a:p>
                      </a:txBody>
                      <a:tcPr anchor="ctr"/>
                    </a:tc>
                    <a:tc>
                      <a:txBody>
                        <a:bodyPr/>
                        <a:lstStyle/>
                        <a:p>
                          <a:pPr algn="ctr"/>
                          <a:r>
                            <a:rPr kumimoji="1" lang="ja-JP" altLang="en-US" sz="4000" b="0" dirty="0" smtClean="0"/>
                            <a:t>約</a:t>
                          </a:r>
                          <a:r>
                            <a:rPr kumimoji="1" lang="en-US" altLang="ja-JP" sz="4000" b="0" dirty="0" smtClean="0"/>
                            <a:t>170</a:t>
                          </a:r>
                          <a:r>
                            <a:rPr kumimoji="1" lang="ja-JP" altLang="en-US" sz="4000" b="0" dirty="0" smtClean="0"/>
                            <a:t>万</a:t>
                          </a:r>
                          <a:endParaRPr kumimoji="1" lang="ja-JP" altLang="en-US" sz="4000" b="0" dirty="0"/>
                        </a:p>
                      </a:txBody>
                      <a:tcPr anchor="ctr"/>
                    </a:tc>
                  </a:tr>
                  <a:tr h="745200">
                    <a:tc>
                      <a:txBody>
                        <a:bodyPr/>
                        <a:lstStyle/>
                        <a:p>
                          <a:pPr algn="ctr"/>
                          <a:r>
                            <a:rPr kumimoji="1" lang="ja-JP" altLang="en-US" sz="4000" dirty="0" smtClean="0"/>
                            <a:t>内縁半径 </a:t>
                          </a:r>
                          <a:r>
                            <a:rPr kumimoji="1" lang="en-US" altLang="ja-JP" sz="4000" dirty="0" smtClean="0"/>
                            <a:t>[km]</a:t>
                          </a:r>
                          <a:endParaRPr kumimoji="1" lang="ja-JP" altLang="en-US" sz="4000" b="0" dirty="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chemeClr val="tx1"/>
                              </a:solidFill>
                              <a:effectLst/>
                              <a:latin typeface="+mn-lt"/>
                              <a:ea typeface="+mn-ea"/>
                              <a:cs typeface="+mn-cs"/>
                            </a:rPr>
                            <a:t>27093.6</a:t>
                          </a:r>
                          <a:endParaRPr kumimoji="1" lang="ja-JP" altLang="en-US" sz="4000" b="0" dirty="0" smtClean="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4000" b="0" i="0" kern="1200" dirty="0" smtClean="0">
                              <a:solidFill>
                                <a:schemeClr val="tx1"/>
                              </a:solidFill>
                              <a:effectLst/>
                              <a:latin typeface="+mn-lt"/>
                              <a:ea typeface="+mn-ea"/>
                              <a:cs typeface="+mn-cs"/>
                            </a:rPr>
                            <a:t>13138.3</a:t>
                          </a:r>
                          <a:endParaRPr kumimoji="1" lang="ja-JP" altLang="en-US" sz="4000" b="0" dirty="0" smtClean="0"/>
                        </a:p>
                      </a:txBody>
                      <a:tcPr anchor="ctr"/>
                    </a:tc>
                    <a:tc>
                      <a:txBody>
                        <a:bodyPr/>
                        <a:lstStyle/>
                        <a:p>
                          <a:pPr algn="ctr"/>
                          <a:r>
                            <a:rPr kumimoji="1" lang="en-US" altLang="ja-JP" sz="4000" b="0" i="0" kern="1200" dirty="0" smtClean="0">
                              <a:solidFill>
                                <a:schemeClr val="tx1"/>
                              </a:solidFill>
                              <a:effectLst/>
                              <a:latin typeface="+mn-lt"/>
                              <a:ea typeface="+mn-ea"/>
                              <a:cs typeface="+mn-cs"/>
                            </a:rPr>
                            <a:t>13420.5</a:t>
                          </a:r>
                          <a:endParaRPr kumimoji="1" lang="ja-JP" altLang="en-US" sz="1400" b="0" dirty="0"/>
                        </a:p>
                      </a:txBody>
                      <a:tcPr anchor="ctr"/>
                    </a:tc>
                  </a:tr>
                  <a:tr h="745200">
                    <a:tc>
                      <a:txBody>
                        <a:bodyPr/>
                        <a:lstStyle/>
                        <a:p>
                          <a:pPr algn="ctr"/>
                          <a:r>
                            <a:rPr kumimoji="1" lang="ja-JP" altLang="en-US" sz="4000" dirty="0" smtClean="0"/>
                            <a:t>質量</a:t>
                          </a:r>
                          <a:endParaRPr kumimoji="1" lang="ja-JP" altLang="en-US" sz="4000" b="0" dirty="0"/>
                        </a:p>
                      </a:txBody>
                      <a:tcPr anchor="ctr"/>
                    </a:tc>
                    <a:tc>
                      <a:txBody>
                        <a:bodyPr/>
                        <a:lstStyle/>
                        <a:p>
                          <a:endParaRPr lang="ja-JP"/>
                        </a:p>
                      </a:txBody>
                      <a:tcPr anchor="ctr">
                        <a:blipFill rotWithShape="1">
                          <a:blip r:embed="rId27"/>
                          <a:stretch>
                            <a:fillRect l="-107467" t="-418033" r="-200146" b="-30328"/>
                          </a:stretch>
                        </a:blipFill>
                      </a:tcPr>
                    </a:tc>
                    <a:tc>
                      <a:txBody>
                        <a:bodyPr/>
                        <a:lstStyle/>
                        <a:p>
                          <a:endParaRPr lang="ja-JP"/>
                        </a:p>
                      </a:txBody>
                      <a:tcPr anchor="ctr">
                        <a:blipFill rotWithShape="1">
                          <a:blip r:embed="rId27"/>
                          <a:stretch>
                            <a:fillRect l="-207164" t="-418033" r="-99854" b="-30328"/>
                          </a:stretch>
                        </a:blipFill>
                      </a:tcPr>
                    </a:tc>
                    <a:tc>
                      <a:txBody>
                        <a:bodyPr/>
                        <a:lstStyle/>
                        <a:p>
                          <a:endParaRPr lang="ja-JP"/>
                        </a:p>
                      </a:txBody>
                      <a:tcPr anchor="ctr">
                        <a:blipFill rotWithShape="1">
                          <a:blip r:embed="rId27"/>
                          <a:stretch>
                            <a:fillRect l="-307613" t="-418033" b="-30328"/>
                          </a:stretch>
                        </a:blipFill>
                      </a:tcPr>
                    </a:tc>
                  </a:tr>
                </a:tbl>
              </a:graphicData>
            </a:graphic>
          </p:graphicFrame>
        </mc:Fallback>
      </mc:AlternateContent>
      <mc:AlternateContent xmlns:mc="http://schemas.openxmlformats.org/markup-compatibility/2006">
        <mc:Choice xmlns:a14="http://schemas.microsoft.com/office/drawing/2010/main" Requires="a14">
          <p:sp>
            <p:nvSpPr>
              <p:cNvPr id="153" name="テキスト ボックス 152"/>
              <p:cNvSpPr txBox="1"/>
              <p:nvPr/>
            </p:nvSpPr>
            <p:spPr>
              <a:xfrm>
                <a:off x="12169403" y="31261481"/>
                <a:ext cx="10501593" cy="5078313"/>
              </a:xfrm>
              <a:prstGeom prst="rect">
                <a:avLst/>
              </a:prstGeom>
              <a:noFill/>
            </p:spPr>
            <p:txBody>
              <a:bodyPr wrap="none" rtlCol="0">
                <a:spAutoFit/>
              </a:bodyPr>
              <a:lstStyle/>
              <a:p>
                <a:r>
                  <a:rPr lang="en-US" altLang="ja-JP" sz="3600" dirty="0" smtClean="0"/>
                  <a:t>LMC X-3</a:t>
                </a:r>
                <a:r>
                  <a:rPr lang="ja-JP" altLang="en-US" sz="3600" dirty="0" smtClean="0"/>
                  <a:t>と同様に</a:t>
                </a:r>
                <a:endParaRPr lang="en-US" altLang="ja-JP" sz="3600" dirty="0" smtClean="0"/>
              </a:p>
              <a:p>
                <a:r>
                  <a:rPr lang="ja-JP" altLang="en-US" sz="3600" dirty="0" smtClean="0"/>
                  <a:t>標準的なブラックホールの放射モデルで</a:t>
                </a:r>
                <a:endParaRPr lang="en-US" altLang="ja-JP" sz="3600" dirty="0" smtClean="0"/>
              </a:p>
              <a:p>
                <a:r>
                  <a:rPr lang="ja-JP" altLang="en-US" sz="3600" dirty="0" smtClean="0"/>
                  <a:t>再現することができた。</a:t>
                </a:r>
                <a:endParaRPr lang="en-US" altLang="ja-JP" sz="3600" dirty="0" smtClean="0"/>
              </a:p>
              <a:p>
                <a:endParaRPr kumimoji="1" lang="en-US" altLang="ja-JP" sz="3600" dirty="0"/>
              </a:p>
              <a:p>
                <a:r>
                  <a:rPr lang="ja-JP" altLang="en-US" sz="3600" dirty="0"/>
                  <a:t>光度</a:t>
                </a:r>
                <a:r>
                  <a:rPr lang="ja-JP" altLang="en-US" sz="3600" dirty="0" smtClean="0"/>
                  <a:t>が</a:t>
                </a:r>
                <a:r>
                  <a:rPr lang="ja-JP" altLang="en-US" sz="3600" dirty="0"/>
                  <a:t>～</a:t>
                </a:r>
                <a14:m>
                  <m:oMath xmlns:m="http://schemas.openxmlformats.org/officeDocument/2006/math">
                    <m:sSup>
                      <m:sSupPr>
                        <m:ctrlPr>
                          <a:rPr lang="en-US" altLang="ja-JP" sz="3600" i="1">
                            <a:latin typeface="Cambria Math"/>
                          </a:rPr>
                        </m:ctrlPr>
                      </m:sSupPr>
                      <m:e>
                        <m:r>
                          <a:rPr lang="en-US" altLang="ja-JP" sz="3600" i="1">
                            <a:latin typeface="Cambria Math"/>
                          </a:rPr>
                          <m:t>10</m:t>
                        </m:r>
                      </m:e>
                      <m:sup>
                        <m:r>
                          <a:rPr lang="en-US" altLang="ja-JP" sz="3600" i="1">
                            <a:latin typeface="Cambria Math"/>
                          </a:rPr>
                          <m:t>39</m:t>
                        </m:r>
                      </m:sup>
                    </m:sSup>
                  </m:oMath>
                </a14:m>
                <a:r>
                  <a:rPr kumimoji="1" lang="ja-JP" altLang="en-US" sz="3600" dirty="0" smtClean="0"/>
                  <a:t>のオーダーであることから</a:t>
                </a:r>
                <a:endParaRPr kumimoji="1" lang="en-US" altLang="ja-JP" sz="3600" dirty="0" smtClean="0"/>
              </a:p>
              <a:p>
                <a:r>
                  <a:rPr lang="en-US" altLang="ja-JP" sz="3600" dirty="0" smtClean="0"/>
                  <a:t>ULX</a:t>
                </a:r>
                <a:r>
                  <a:rPr lang="ja-JP" altLang="en-US" sz="3600" dirty="0" smtClean="0"/>
                  <a:t>の特徴が確認できた。</a:t>
                </a:r>
                <a:endParaRPr lang="en-US" altLang="ja-JP" sz="3600" dirty="0" smtClean="0"/>
              </a:p>
              <a:p>
                <a:endParaRPr kumimoji="1" lang="en-US" altLang="ja-JP" sz="3600" dirty="0" smtClean="0"/>
              </a:p>
              <a:p>
                <a:r>
                  <a:rPr kumimoji="1" lang="ja-JP" altLang="en-US" sz="3600" dirty="0" smtClean="0"/>
                  <a:t>円盤の</a:t>
                </a:r>
                <a:r>
                  <a:rPr kumimoji="1" lang="ja-JP" altLang="en-US" sz="3600" dirty="0"/>
                  <a:t>温度</a:t>
                </a:r>
                <a:r>
                  <a:rPr kumimoji="1" lang="ja-JP" altLang="en-US" sz="3600" dirty="0" smtClean="0"/>
                  <a:t>が恒星質量ブラックホールより</a:t>
                </a:r>
                <a:endParaRPr kumimoji="1" lang="en-US" altLang="ja-JP" sz="3600" dirty="0" smtClean="0"/>
              </a:p>
              <a:p>
                <a:r>
                  <a:rPr lang="ja-JP" altLang="en-US" sz="3600" dirty="0" smtClean="0"/>
                  <a:t>低い値になるのは内縁半径の大きさに起因している。</a:t>
                </a:r>
                <a:endParaRPr kumimoji="1" lang="ja-JP" altLang="en-US" sz="3600" dirty="0"/>
              </a:p>
            </p:txBody>
          </p:sp>
        </mc:Choice>
        <mc:Fallback>
          <p:sp>
            <p:nvSpPr>
              <p:cNvPr id="153" name="テキスト ボックス 152"/>
              <p:cNvSpPr txBox="1">
                <a:spLocks noRot="1" noChangeAspect="1" noMove="1" noResize="1" noEditPoints="1" noAdjustHandles="1" noChangeArrowheads="1" noChangeShapeType="1" noTextEdit="1"/>
              </p:cNvSpPr>
              <p:nvPr/>
            </p:nvSpPr>
            <p:spPr>
              <a:xfrm>
                <a:off x="12169403" y="31261481"/>
                <a:ext cx="10501593" cy="5078313"/>
              </a:xfrm>
              <a:prstGeom prst="rect">
                <a:avLst/>
              </a:prstGeom>
              <a:blipFill rotWithShape="1">
                <a:blip r:embed="rId28"/>
                <a:stretch>
                  <a:fillRect l="-1741" t="-2401" r="-871" b="-3001"/>
                </a:stretch>
              </a:blipFill>
            </p:spPr>
            <p:txBody>
              <a:bodyPr/>
              <a:lstStyle/>
              <a:p>
                <a:r>
                  <a:rPr lang="ja-JP" altLang="en-US">
                    <a:noFill/>
                  </a:rPr>
                  <a:t> </a:t>
                </a:r>
              </a:p>
            </p:txBody>
          </p:sp>
        </mc:Fallback>
      </mc:AlternateContent>
      <p:sp>
        <p:nvSpPr>
          <p:cNvPr id="156" name="正方形/長方形 155"/>
          <p:cNvSpPr/>
          <p:nvPr/>
        </p:nvSpPr>
        <p:spPr>
          <a:xfrm>
            <a:off x="11593339" y="24014807"/>
            <a:ext cx="9748378" cy="646331"/>
          </a:xfrm>
          <a:prstGeom prst="rect">
            <a:avLst/>
          </a:prstGeom>
        </p:spPr>
        <p:txBody>
          <a:bodyPr wrap="square">
            <a:spAutoFit/>
          </a:bodyPr>
          <a:lstStyle/>
          <a:p>
            <a:r>
              <a:rPr lang="ja-JP" altLang="en-US" sz="3600" dirty="0"/>
              <a:t>標準的なブラックホールの放射モデルで</a:t>
            </a:r>
            <a:r>
              <a:rPr lang="ja-JP" altLang="en-US" sz="3600" dirty="0" smtClean="0"/>
              <a:t>再現した。</a:t>
            </a:r>
            <a:endParaRPr lang="ja-JP" altLang="en-US" sz="3600" dirty="0"/>
          </a:p>
        </p:txBody>
      </p:sp>
      <mc:AlternateContent xmlns:mc="http://schemas.openxmlformats.org/markup-compatibility/2006">
        <mc:Choice xmlns:a14="http://schemas.microsoft.com/office/drawing/2010/main" Requires="a14">
          <p:sp>
            <p:nvSpPr>
              <p:cNvPr id="157" name="テキスト ボックス 156"/>
              <p:cNvSpPr txBox="1"/>
              <p:nvPr/>
            </p:nvSpPr>
            <p:spPr>
              <a:xfrm>
                <a:off x="11593339" y="40936687"/>
                <a:ext cx="17876369" cy="784767"/>
              </a:xfrm>
              <a:prstGeom prst="rect">
                <a:avLst/>
              </a:prstGeom>
              <a:noFill/>
            </p:spPr>
            <p:txBody>
              <a:bodyPr wrap="none" rtlCol="0">
                <a:spAutoFit/>
              </a:bodyPr>
              <a:lstStyle/>
              <a:p>
                <a:r>
                  <a:rPr lang="en-US" altLang="ja-JP" sz="4400" b="1" dirty="0" smtClean="0"/>
                  <a:t>NGC6946 X-1</a:t>
                </a:r>
                <a:r>
                  <a:rPr lang="ja-JP" altLang="en-US" sz="4400" b="1" dirty="0" smtClean="0"/>
                  <a:t>の質量は太陽質量の</a:t>
                </a:r>
                <a14:m>
                  <m:oMath xmlns:m="http://schemas.openxmlformats.org/officeDocument/2006/math">
                    <m:r>
                      <a:rPr lang="en-US" altLang="ja-JP" sz="4400" b="1" i="1" smtClean="0">
                        <a:latin typeface="Cambria Math"/>
                        <a:ea typeface="Cambria Math"/>
                      </a:rPr>
                      <m:t>~</m:t>
                    </m:r>
                    <m:sSup>
                      <m:sSupPr>
                        <m:ctrlPr>
                          <a:rPr lang="en-US" altLang="ja-JP" sz="4400" b="1" i="1" smtClean="0">
                            <a:latin typeface="Cambria Math"/>
                            <a:ea typeface="Cambria Math"/>
                          </a:rPr>
                        </m:ctrlPr>
                      </m:sSupPr>
                      <m:e>
                        <m:r>
                          <a:rPr lang="en-US" altLang="ja-JP" sz="4400" b="1" i="1" smtClean="0">
                            <a:latin typeface="Cambria Math"/>
                            <a:ea typeface="Cambria Math"/>
                          </a:rPr>
                          <m:t>𝟏𝟎</m:t>
                        </m:r>
                      </m:e>
                      <m:sup>
                        <m:r>
                          <a:rPr lang="en-US" altLang="ja-JP" sz="4400" b="1" i="1" smtClean="0">
                            <a:latin typeface="Cambria Math"/>
                            <a:ea typeface="Cambria Math"/>
                          </a:rPr>
                          <m:t>𝟑</m:t>
                        </m:r>
                      </m:sup>
                    </m:sSup>
                  </m:oMath>
                </a14:m>
                <a:r>
                  <a:rPr kumimoji="1" lang="ja-JP" altLang="en-US" sz="4400" b="1" dirty="0" smtClean="0"/>
                  <a:t>のオーダーであることがわかった。</a:t>
                </a:r>
                <a:endParaRPr kumimoji="1" lang="ja-JP" altLang="en-US" sz="4400" b="1" dirty="0"/>
              </a:p>
            </p:txBody>
          </p:sp>
        </mc:Choice>
        <mc:Fallback>
          <p:sp>
            <p:nvSpPr>
              <p:cNvPr id="157" name="テキスト ボックス 156"/>
              <p:cNvSpPr txBox="1">
                <a:spLocks noRot="1" noChangeAspect="1" noMove="1" noResize="1" noEditPoints="1" noAdjustHandles="1" noChangeArrowheads="1" noChangeShapeType="1" noTextEdit="1"/>
              </p:cNvSpPr>
              <p:nvPr/>
            </p:nvSpPr>
            <p:spPr>
              <a:xfrm>
                <a:off x="11593339" y="40936687"/>
                <a:ext cx="17876369" cy="784767"/>
              </a:xfrm>
              <a:prstGeom prst="rect">
                <a:avLst/>
              </a:prstGeom>
              <a:blipFill rotWithShape="1">
                <a:blip r:embed="rId29"/>
                <a:stretch>
                  <a:fillRect l="-1398" t="-18605" r="-512" b="-37209"/>
                </a:stretch>
              </a:blipFill>
            </p:spPr>
            <p:txBody>
              <a:bodyPr/>
              <a:lstStyle/>
              <a:p>
                <a:r>
                  <a:rPr lang="ja-JP" altLang="en-US">
                    <a:noFill/>
                  </a:rPr>
                  <a:t> </a:t>
                </a:r>
              </a:p>
            </p:txBody>
          </p:sp>
        </mc:Fallback>
      </mc:AlternateContent>
      <p:sp>
        <p:nvSpPr>
          <p:cNvPr id="158" name="正方形/長方形 157"/>
          <p:cNvSpPr/>
          <p:nvPr/>
        </p:nvSpPr>
        <p:spPr>
          <a:xfrm>
            <a:off x="12130588" y="28616527"/>
            <a:ext cx="8175719"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12130588" y="29181140"/>
            <a:ext cx="4815756"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p:cNvSpPr txBox="1"/>
          <p:nvPr/>
        </p:nvSpPr>
        <p:spPr>
          <a:xfrm>
            <a:off x="12094797" y="28215078"/>
            <a:ext cx="8351966" cy="1200329"/>
          </a:xfrm>
          <a:prstGeom prst="rect">
            <a:avLst/>
          </a:prstGeom>
          <a:noFill/>
        </p:spPr>
        <p:txBody>
          <a:bodyPr wrap="none" rtlCol="0">
            <a:spAutoFit/>
          </a:bodyPr>
          <a:lstStyle/>
          <a:p>
            <a:r>
              <a:rPr kumimoji="1" lang="ja-JP" altLang="en-US" sz="3600" dirty="0" smtClean="0"/>
              <a:t>恒星質量ブラックホールに分類される質量</a:t>
            </a:r>
            <a:endParaRPr kumimoji="1" lang="en-US" altLang="ja-JP" sz="3600" dirty="0" smtClean="0"/>
          </a:p>
          <a:p>
            <a:r>
              <a:rPr kumimoji="1" lang="ja-JP" altLang="en-US" sz="3600" dirty="0" smtClean="0"/>
              <a:t>であることを確認できた。</a:t>
            </a:r>
            <a:endParaRPr kumimoji="1" lang="ja-JP" altLang="en-US" sz="3600" dirty="0"/>
          </a:p>
        </p:txBody>
      </p:sp>
      <p:sp>
        <p:nvSpPr>
          <p:cNvPr id="160" name="正方形/長方形 159"/>
          <p:cNvSpPr/>
          <p:nvPr/>
        </p:nvSpPr>
        <p:spPr>
          <a:xfrm>
            <a:off x="11665347" y="41440743"/>
            <a:ext cx="17372335"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07089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1853</TotalTime>
  <Words>699</Words>
  <Application>Microsoft Office PowerPoint</Application>
  <PresentationFormat>ユーザー設定</PresentationFormat>
  <Paragraphs>136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超光度X線源NGC6946 X-1の質量を探る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KUWABARA MASAMI</dc:creator>
  <cp:lastModifiedBy>KUWABARA MASAMI</cp:lastModifiedBy>
  <cp:revision>66</cp:revision>
  <dcterms:created xsi:type="dcterms:W3CDTF">2014-01-09T04:29:56Z</dcterms:created>
  <dcterms:modified xsi:type="dcterms:W3CDTF">2014-02-03T07:32:02Z</dcterms:modified>
</cp:coreProperties>
</file>