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8" r:id="rId2"/>
    <p:sldId id="259" r:id="rId3"/>
  </p:sldIdLst>
  <p:sldSz cx="30279975" cy="42808525"/>
  <p:notesSz cx="6858000" cy="9144000"/>
  <p:defaultText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3">
          <p15:clr>
            <a:srgbClr val="A4A3A4"/>
          </p15:clr>
        </p15:guide>
        <p15:guide id="2" pos="953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egi" initials="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D8AA"/>
    <a:srgbClr val="18D873"/>
    <a:srgbClr val="FFFFFF"/>
    <a:srgbClr val="0206BE"/>
    <a:srgbClr val="FF3399"/>
    <a:srgbClr val="EE9545"/>
    <a:srgbClr val="FF0066"/>
    <a:srgbClr val="B600B9"/>
    <a:srgbClr val="1A5A15"/>
    <a:srgbClr val="D92A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9" autoAdjust="0"/>
    <p:restoredTop sz="95179" autoAdjust="0"/>
  </p:normalViewPr>
  <p:slideViewPr>
    <p:cSldViewPr>
      <p:cViewPr>
        <p:scale>
          <a:sx n="42" d="100"/>
          <a:sy n="42" d="100"/>
        </p:scale>
        <p:origin x="144" y="114"/>
      </p:cViewPr>
      <p:guideLst>
        <p:guide orient="horz" pos="13483"/>
        <p:guide pos="9537"/>
      </p:guideLst>
    </p:cSldViewPr>
  </p:slideViewPr>
  <p:notesTextViewPr>
    <p:cViewPr>
      <p:scale>
        <a:sx n="1" d="1"/>
        <a:sy n="1" d="1"/>
      </p:scale>
      <p:origin x="0" y="0"/>
    </p:cViewPr>
  </p:notesTextViewPr>
  <p:sorterViewPr>
    <p:cViewPr>
      <p:scale>
        <a:sx n="125" d="100"/>
        <a:sy n="125" d="100"/>
      </p:scale>
      <p:origin x="0" y="-8742"/>
    </p:cViewPr>
  </p:sorterViewPr>
  <p:notesViewPr>
    <p:cSldViewPr>
      <p:cViewPr varScale="1">
        <p:scale>
          <a:sx n="59" d="100"/>
          <a:sy n="59" d="100"/>
        </p:scale>
        <p:origin x="-250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977266761278"/>
          <c:y val="0"/>
          <c:w val="0.786045725356878"/>
          <c:h val="0.915735225239381"/>
        </c:manualLayout>
      </c:layout>
      <c:pieChart>
        <c:varyColors val="1"/>
        <c:ser>
          <c:idx val="0"/>
          <c:order val="0"/>
          <c:tx>
            <c:strRef>
              <c:f>Sheet1!$B$1</c:f>
              <c:strCache>
                <c:ptCount val="1"/>
                <c:pt idx="0">
                  <c:v>  </c:v>
                </c:pt>
              </c:strCache>
            </c:strRef>
          </c:tx>
          <c:dPt>
            <c:idx val="1"/>
            <c:bubble3D val="0"/>
            <c:spPr>
              <a:solidFill>
                <a:schemeClr val="bg2">
                  <a:lumMod val="40000"/>
                  <a:lumOff val="60000"/>
                </a:schemeClr>
              </a:solidFill>
            </c:spPr>
          </c:dPt>
          <c:dLbls>
            <c:delete val="1"/>
          </c:dLbls>
          <c:cat>
            <c:strRef>
              <c:f>Sheet1!$A$2:$A$4</c:f>
              <c:strCache>
                <c:ptCount val="3"/>
                <c:pt idx="0">
                  <c:v>銀河</c:v>
                </c:pt>
                <c:pt idx="1">
                  <c:v>高温ガス</c:v>
                </c:pt>
                <c:pt idx="2">
                  <c:v>暗黒物質</c:v>
                </c:pt>
              </c:strCache>
            </c:strRef>
          </c:cat>
          <c:val>
            <c:numRef>
              <c:f>Sheet1!$B$2:$B$4</c:f>
              <c:numCache>
                <c:formatCode>General</c:formatCode>
                <c:ptCount val="3"/>
                <c:pt idx="0">
                  <c:v>5</c:v>
                </c:pt>
                <c:pt idx="1">
                  <c:v>15</c:v>
                </c:pt>
                <c:pt idx="2">
                  <c:v>80</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800"/>
      </a:pPr>
      <a:endParaRPr lang="ja-JP"/>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3-11-21T23:35:20.508" idx="1">
    <p:pos x="10" y="10"/>
    <p:text/>
    <p:extLst>
      <p:ext uri="{C676402C-5697-4E1C-873F-D02D1690AC5C}">
        <p15:threadingInfo xmlns:p15="http://schemas.microsoft.com/office/powerpoint/2012/main" timeZoneBias="-5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a:defRPr>
            </a:lvl1pPr>
          </a:lstStyle>
          <a:p>
            <a:endParaRPr lang="ja-JP" altLang="en-US" dirty="0"/>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imes"/>
              </a:defRPr>
            </a:lvl1pPr>
          </a:lstStyle>
          <a:p>
            <a:fld id="{1563BFF5-6AAC-4325-9D55-797DF69BFD80}" type="datetimeFigureOut">
              <a:rPr lang="ja-JP" altLang="en-US" smtClean="0"/>
              <a:pPr/>
              <a:t>2013/11/23</a:t>
            </a:fld>
            <a:endParaRPr lang="ja-JP" altLang="en-US" dirty="0"/>
          </a:p>
        </p:txBody>
      </p:sp>
      <p:sp>
        <p:nvSpPr>
          <p:cNvPr id="4" name="スライド イメージ プレースホルダー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a:defRPr>
            </a:lvl1pPr>
          </a:lstStyle>
          <a:p>
            <a:endParaRPr lang="ja-JP" altLang="en-US" dirty="0"/>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imes"/>
              </a:defRPr>
            </a:lvl1pPr>
          </a:lstStyle>
          <a:p>
            <a:fld id="{9048C4E5-B911-42F1-988A-3BF91CECB36D}" type="slidenum">
              <a:rPr lang="ja-JP" altLang="en-US" smtClean="0"/>
              <a:pPr/>
              <a:t>‹#›</a:t>
            </a:fld>
            <a:endParaRPr lang="ja-JP" altLang="en-US" dirty="0"/>
          </a:p>
        </p:txBody>
      </p:sp>
    </p:spTree>
    <p:extLst>
      <p:ext uri="{BB962C8B-B14F-4D97-AF65-F5344CB8AC3E}">
        <p14:creationId xmlns:p14="http://schemas.microsoft.com/office/powerpoint/2010/main" val="1907462812"/>
      </p:ext>
    </p:extLst>
  </p:cSld>
  <p:clrMap bg1="lt1" tx1="dk1" bg2="lt2" tx2="dk2" accent1="accent1" accent2="accent2" accent3="accent3" accent4="accent4" accent5="accent5" accent6="accent6" hlink="hlink" folHlink="folHlink"/>
  <p:notesStyle>
    <a:lvl1pPr marL="0" algn="l" defTabSz="4176431" rtl="0" eaLnBrk="1" latinLnBrk="0" hangingPunct="1">
      <a:defRPr kumimoji="1" sz="5500" kern="1200">
        <a:solidFill>
          <a:schemeClr val="tx1"/>
        </a:solidFill>
        <a:latin typeface="Times"/>
        <a:ea typeface="+mn-ea"/>
        <a:cs typeface="+mn-cs"/>
      </a:defRPr>
    </a:lvl1pPr>
    <a:lvl2pPr marL="2088215" algn="l" defTabSz="4176431" rtl="0" eaLnBrk="1" latinLnBrk="0" hangingPunct="1">
      <a:defRPr kumimoji="1" sz="5500" kern="1200">
        <a:solidFill>
          <a:schemeClr val="tx1"/>
        </a:solidFill>
        <a:latin typeface="Times"/>
        <a:ea typeface="+mn-ea"/>
        <a:cs typeface="+mn-cs"/>
      </a:defRPr>
    </a:lvl2pPr>
    <a:lvl3pPr marL="4176431" algn="l" defTabSz="4176431" rtl="0" eaLnBrk="1" latinLnBrk="0" hangingPunct="1">
      <a:defRPr kumimoji="1" sz="5500" kern="1200">
        <a:solidFill>
          <a:schemeClr val="tx1"/>
        </a:solidFill>
        <a:latin typeface="Times"/>
        <a:ea typeface="+mn-ea"/>
        <a:cs typeface="+mn-cs"/>
      </a:defRPr>
    </a:lvl3pPr>
    <a:lvl4pPr marL="6264646" algn="l" defTabSz="4176431" rtl="0" eaLnBrk="1" latinLnBrk="0" hangingPunct="1">
      <a:defRPr kumimoji="1" sz="5500" kern="1200">
        <a:solidFill>
          <a:schemeClr val="tx1"/>
        </a:solidFill>
        <a:latin typeface="Times"/>
        <a:ea typeface="+mn-ea"/>
        <a:cs typeface="+mn-cs"/>
      </a:defRPr>
    </a:lvl4pPr>
    <a:lvl5pPr marL="8352861" algn="l" defTabSz="4176431" rtl="0" eaLnBrk="1" latinLnBrk="0" hangingPunct="1">
      <a:defRPr kumimoji="1" sz="5500" kern="1200">
        <a:solidFill>
          <a:schemeClr val="tx1"/>
        </a:solidFill>
        <a:latin typeface="Times"/>
        <a:ea typeface="+mn-ea"/>
        <a:cs typeface="+mn-cs"/>
      </a:defRPr>
    </a:lvl5pPr>
    <a:lvl6pPr marL="10441076" algn="l" defTabSz="4176431" rtl="0" eaLnBrk="1" latinLnBrk="0" hangingPunct="1">
      <a:defRPr kumimoji="1" sz="5500" kern="1200">
        <a:solidFill>
          <a:schemeClr val="tx1"/>
        </a:solidFill>
        <a:latin typeface="+mn-lt"/>
        <a:ea typeface="+mn-ea"/>
        <a:cs typeface="+mn-cs"/>
      </a:defRPr>
    </a:lvl6pPr>
    <a:lvl7pPr marL="12529292" algn="l" defTabSz="4176431" rtl="0" eaLnBrk="1" latinLnBrk="0" hangingPunct="1">
      <a:defRPr kumimoji="1" sz="5500" kern="1200">
        <a:solidFill>
          <a:schemeClr val="tx1"/>
        </a:solidFill>
        <a:latin typeface="+mn-lt"/>
        <a:ea typeface="+mn-ea"/>
        <a:cs typeface="+mn-cs"/>
      </a:defRPr>
    </a:lvl7pPr>
    <a:lvl8pPr marL="14617507" algn="l" defTabSz="4176431" rtl="0" eaLnBrk="1" latinLnBrk="0" hangingPunct="1">
      <a:defRPr kumimoji="1" sz="5500" kern="1200">
        <a:solidFill>
          <a:schemeClr val="tx1"/>
        </a:solidFill>
        <a:latin typeface="+mn-lt"/>
        <a:ea typeface="+mn-ea"/>
        <a:cs typeface="+mn-cs"/>
      </a:defRPr>
    </a:lvl8pPr>
    <a:lvl9pPr marL="16705722" algn="l" defTabSz="4176431" rtl="0" eaLnBrk="1" latinLnBrk="0" hangingPunct="1">
      <a:defRPr kumimoji="1" sz="5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048C4E5-B911-42F1-988A-3BF91CECB36D}" type="slidenum">
              <a:rPr kumimoji="1" lang="ja-JP" altLang="en-US" smtClean="0"/>
              <a:pPr/>
              <a:t>1</a:t>
            </a:fld>
            <a:endParaRPr kumimoji="1" lang="ja-JP" altLang="en-US"/>
          </a:p>
        </p:txBody>
      </p:sp>
    </p:spTree>
    <p:extLst>
      <p:ext uri="{BB962C8B-B14F-4D97-AF65-F5344CB8AC3E}">
        <p14:creationId xmlns:p14="http://schemas.microsoft.com/office/powerpoint/2010/main" val="3505021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048C4E5-B911-42F1-988A-3BF91CECB36D}" type="slidenum">
              <a:rPr kumimoji="1" lang="ja-JP" altLang="en-US" smtClean="0"/>
              <a:pPr/>
              <a:t>2</a:t>
            </a:fld>
            <a:endParaRPr kumimoji="1" lang="ja-JP" altLang="en-US"/>
          </a:p>
        </p:txBody>
      </p:sp>
    </p:spTree>
    <p:extLst>
      <p:ext uri="{BB962C8B-B14F-4D97-AF65-F5344CB8AC3E}">
        <p14:creationId xmlns:p14="http://schemas.microsoft.com/office/powerpoint/2010/main" val="204589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2270998" y="13298392"/>
            <a:ext cx="25737979" cy="9176087"/>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4541996" y="24258164"/>
            <a:ext cx="21195983" cy="10939956"/>
          </a:xfrm>
        </p:spPr>
        <p:txBody>
          <a:bodyPr/>
          <a:lstStyle>
            <a:lvl1pPr marL="0" indent="0" algn="ctr">
              <a:buNone/>
              <a:defRPr>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32E5929-9C28-4D21-BD72-362F2753B43E}" type="datetimeFigureOut">
              <a:rPr kumimoji="1" lang="ja-JP" altLang="en-US" smtClean="0"/>
              <a:pPr/>
              <a:t>2013/11/23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C2E78C0-374C-45CF-99A2-633C328B81F9}" type="slidenum">
              <a:rPr kumimoji="1" lang="ja-JP" altLang="en-US" smtClean="0"/>
              <a:pPr/>
              <a:t>‹#›</a:t>
            </a:fld>
            <a:endParaRPr kumimoji="1" lang="ja-JP" altLang="en-US"/>
          </a:p>
        </p:txBody>
      </p:sp>
    </p:spTree>
    <p:extLst>
      <p:ext uri="{BB962C8B-B14F-4D97-AF65-F5344CB8AC3E}">
        <p14:creationId xmlns:p14="http://schemas.microsoft.com/office/powerpoint/2010/main" val="115586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32E5929-9C28-4D21-BD72-362F2753B43E}" type="datetimeFigureOut">
              <a:rPr kumimoji="1" lang="ja-JP" altLang="en-US" smtClean="0"/>
              <a:pPr/>
              <a:t>2013/11/23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C2E78C0-374C-45CF-99A2-633C328B81F9}" type="slidenum">
              <a:rPr kumimoji="1" lang="ja-JP" altLang="en-US" smtClean="0"/>
              <a:pPr/>
              <a:t>‹#›</a:t>
            </a:fld>
            <a:endParaRPr kumimoji="1" lang="ja-JP" altLang="en-US"/>
          </a:p>
        </p:txBody>
      </p:sp>
    </p:spTree>
    <p:extLst>
      <p:ext uri="{BB962C8B-B14F-4D97-AF65-F5344CB8AC3E}">
        <p14:creationId xmlns:p14="http://schemas.microsoft.com/office/powerpoint/2010/main" val="40475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21952982" y="1714329"/>
            <a:ext cx="6812994" cy="3652597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1513999" y="1714329"/>
            <a:ext cx="19934317" cy="3652597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32E5929-9C28-4D21-BD72-362F2753B43E}" type="datetimeFigureOut">
              <a:rPr kumimoji="1" lang="ja-JP" altLang="en-US" smtClean="0"/>
              <a:pPr/>
              <a:t>2013/11/23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C2E78C0-374C-45CF-99A2-633C328B81F9}" type="slidenum">
              <a:rPr kumimoji="1" lang="ja-JP" altLang="en-US" smtClean="0"/>
              <a:pPr/>
              <a:t>‹#›</a:t>
            </a:fld>
            <a:endParaRPr kumimoji="1" lang="ja-JP" altLang="en-US"/>
          </a:p>
        </p:txBody>
      </p:sp>
    </p:spTree>
    <p:extLst>
      <p:ext uri="{BB962C8B-B14F-4D97-AF65-F5344CB8AC3E}">
        <p14:creationId xmlns:p14="http://schemas.microsoft.com/office/powerpoint/2010/main" val="999865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32E5929-9C28-4D21-BD72-362F2753B43E}" type="datetimeFigureOut">
              <a:rPr kumimoji="1" lang="ja-JP" altLang="en-US" smtClean="0"/>
              <a:pPr/>
              <a:t>2013/11/23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C2E78C0-374C-45CF-99A2-633C328B81F9}" type="slidenum">
              <a:rPr kumimoji="1" lang="ja-JP" altLang="en-US" smtClean="0"/>
              <a:pPr/>
              <a:t>‹#›</a:t>
            </a:fld>
            <a:endParaRPr kumimoji="1" lang="ja-JP" altLang="en-US"/>
          </a:p>
        </p:txBody>
      </p:sp>
    </p:spTree>
    <p:extLst>
      <p:ext uri="{BB962C8B-B14F-4D97-AF65-F5344CB8AC3E}">
        <p14:creationId xmlns:p14="http://schemas.microsoft.com/office/powerpoint/2010/main" val="1199082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391909" y="27508444"/>
            <a:ext cx="25737979" cy="8502249"/>
          </a:xfrm>
        </p:spPr>
        <p:txBody>
          <a:bodyPr anchor="t"/>
          <a:lstStyle>
            <a:lvl1pPr algn="l">
              <a:defRPr sz="183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2391909" y="18144082"/>
            <a:ext cx="25737979" cy="9364362"/>
          </a:xfrm>
        </p:spPr>
        <p:txBody>
          <a:bodyPr anchor="b"/>
          <a:lstStyle>
            <a:lvl1pPr marL="0" indent="0">
              <a:buNone/>
              <a:defRPr sz="9100">
                <a:solidFill>
                  <a:schemeClr val="tx1">
                    <a:tint val="75000"/>
                  </a:schemeClr>
                </a:solidFill>
              </a:defRPr>
            </a:lvl1pPr>
            <a:lvl2pPr marL="2088215" indent="0">
              <a:buNone/>
              <a:defRPr sz="8200">
                <a:solidFill>
                  <a:schemeClr val="tx1">
                    <a:tint val="75000"/>
                  </a:schemeClr>
                </a:solidFill>
              </a:defRPr>
            </a:lvl2pPr>
            <a:lvl3pPr marL="4176431" indent="0">
              <a:buNone/>
              <a:defRPr sz="7300">
                <a:solidFill>
                  <a:schemeClr val="tx1">
                    <a:tint val="75000"/>
                  </a:schemeClr>
                </a:solidFill>
              </a:defRPr>
            </a:lvl3pPr>
            <a:lvl4pPr marL="6264646" indent="0">
              <a:buNone/>
              <a:defRPr sz="6400">
                <a:solidFill>
                  <a:schemeClr val="tx1">
                    <a:tint val="75000"/>
                  </a:schemeClr>
                </a:solidFill>
              </a:defRPr>
            </a:lvl4pPr>
            <a:lvl5pPr marL="8352861" indent="0">
              <a:buNone/>
              <a:defRPr sz="6400">
                <a:solidFill>
                  <a:schemeClr val="tx1">
                    <a:tint val="75000"/>
                  </a:schemeClr>
                </a:solidFill>
              </a:defRPr>
            </a:lvl5pPr>
            <a:lvl6pPr marL="10441076" indent="0">
              <a:buNone/>
              <a:defRPr sz="6400">
                <a:solidFill>
                  <a:schemeClr val="tx1">
                    <a:tint val="75000"/>
                  </a:schemeClr>
                </a:solidFill>
              </a:defRPr>
            </a:lvl6pPr>
            <a:lvl7pPr marL="12529292" indent="0">
              <a:buNone/>
              <a:defRPr sz="6400">
                <a:solidFill>
                  <a:schemeClr val="tx1">
                    <a:tint val="75000"/>
                  </a:schemeClr>
                </a:solidFill>
              </a:defRPr>
            </a:lvl7pPr>
            <a:lvl8pPr marL="14617507" indent="0">
              <a:buNone/>
              <a:defRPr sz="6400">
                <a:solidFill>
                  <a:schemeClr val="tx1">
                    <a:tint val="75000"/>
                  </a:schemeClr>
                </a:solidFill>
              </a:defRPr>
            </a:lvl8pPr>
            <a:lvl9pPr marL="16705722" indent="0">
              <a:buNone/>
              <a:defRPr sz="6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32E5929-9C28-4D21-BD72-362F2753B43E}" type="datetimeFigureOut">
              <a:rPr kumimoji="1" lang="ja-JP" altLang="en-US" smtClean="0"/>
              <a:pPr/>
              <a:t>2013/11/23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C2E78C0-374C-45CF-99A2-633C328B81F9}" type="slidenum">
              <a:rPr kumimoji="1" lang="ja-JP" altLang="en-US" smtClean="0"/>
              <a:pPr/>
              <a:t>‹#›</a:t>
            </a:fld>
            <a:endParaRPr kumimoji="1" lang="ja-JP" altLang="en-US"/>
          </a:p>
        </p:txBody>
      </p:sp>
    </p:spTree>
    <p:extLst>
      <p:ext uri="{BB962C8B-B14F-4D97-AF65-F5344CB8AC3E}">
        <p14:creationId xmlns:p14="http://schemas.microsoft.com/office/powerpoint/2010/main" val="126783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1513999" y="9988659"/>
            <a:ext cx="13373656" cy="28251648"/>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15392320" y="9988659"/>
            <a:ext cx="13373656" cy="28251648"/>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32E5929-9C28-4D21-BD72-362F2753B43E}" type="datetimeFigureOut">
              <a:rPr kumimoji="1" lang="ja-JP" altLang="en-US" smtClean="0"/>
              <a:pPr/>
              <a:t>2013/11/23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C2E78C0-374C-45CF-99A2-633C328B81F9}" type="slidenum">
              <a:rPr kumimoji="1" lang="ja-JP" altLang="en-US" smtClean="0"/>
              <a:pPr/>
              <a:t>‹#›</a:t>
            </a:fld>
            <a:endParaRPr kumimoji="1" lang="ja-JP" altLang="en-US"/>
          </a:p>
        </p:txBody>
      </p:sp>
    </p:spTree>
    <p:extLst>
      <p:ext uri="{BB962C8B-B14F-4D97-AF65-F5344CB8AC3E}">
        <p14:creationId xmlns:p14="http://schemas.microsoft.com/office/powerpoint/2010/main" val="3797442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1513999" y="9582375"/>
            <a:ext cx="13378914"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1513999" y="13575852"/>
            <a:ext cx="13378914"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15381808" y="9582375"/>
            <a:ext cx="13384170"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15381808" y="13575852"/>
            <a:ext cx="13384170"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32E5929-9C28-4D21-BD72-362F2753B43E}" type="datetimeFigureOut">
              <a:rPr kumimoji="1" lang="ja-JP" altLang="en-US" smtClean="0"/>
              <a:pPr/>
              <a:t>2013/11/23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C2E78C0-374C-45CF-99A2-633C328B81F9}" type="slidenum">
              <a:rPr kumimoji="1" lang="ja-JP" altLang="en-US" smtClean="0"/>
              <a:pPr/>
              <a:t>‹#›</a:t>
            </a:fld>
            <a:endParaRPr kumimoji="1" lang="ja-JP" altLang="en-US"/>
          </a:p>
        </p:txBody>
      </p:sp>
    </p:spTree>
    <p:extLst>
      <p:ext uri="{BB962C8B-B14F-4D97-AF65-F5344CB8AC3E}">
        <p14:creationId xmlns:p14="http://schemas.microsoft.com/office/powerpoint/2010/main" val="435325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32E5929-9C28-4D21-BD72-362F2753B43E}" type="datetimeFigureOut">
              <a:rPr kumimoji="1" lang="ja-JP" altLang="en-US" smtClean="0"/>
              <a:pPr/>
              <a:t>2013/11/23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C2E78C0-374C-45CF-99A2-633C328B81F9}" type="slidenum">
              <a:rPr kumimoji="1" lang="ja-JP" altLang="en-US" smtClean="0"/>
              <a:pPr/>
              <a:t>‹#›</a:t>
            </a:fld>
            <a:endParaRPr kumimoji="1" lang="ja-JP" altLang="en-US"/>
          </a:p>
        </p:txBody>
      </p:sp>
    </p:spTree>
    <p:extLst>
      <p:ext uri="{BB962C8B-B14F-4D97-AF65-F5344CB8AC3E}">
        <p14:creationId xmlns:p14="http://schemas.microsoft.com/office/powerpoint/2010/main" val="234640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32E5929-9C28-4D21-BD72-362F2753B43E}" type="datetimeFigureOut">
              <a:rPr kumimoji="1" lang="ja-JP" altLang="en-US" smtClean="0"/>
              <a:pPr/>
              <a:t>2013/11/23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C2E78C0-374C-45CF-99A2-633C328B81F9}" type="slidenum">
              <a:rPr kumimoji="1" lang="ja-JP" altLang="en-US" smtClean="0"/>
              <a:pPr/>
              <a:t>‹#›</a:t>
            </a:fld>
            <a:endParaRPr kumimoji="1" lang="ja-JP" altLang="en-US"/>
          </a:p>
        </p:txBody>
      </p:sp>
    </p:spTree>
    <p:extLst>
      <p:ext uri="{BB962C8B-B14F-4D97-AF65-F5344CB8AC3E}">
        <p14:creationId xmlns:p14="http://schemas.microsoft.com/office/powerpoint/2010/main" val="3255330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14000" y="1704413"/>
            <a:ext cx="9961903" cy="7253667"/>
          </a:xfrm>
        </p:spPr>
        <p:txBody>
          <a:bodyPr anchor="b"/>
          <a:lstStyle>
            <a:lvl1pPr algn="l">
              <a:defRPr sz="91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11838629" y="1704417"/>
            <a:ext cx="16927347" cy="36535890"/>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1514000" y="8958084"/>
            <a:ext cx="9961903" cy="2928222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32E5929-9C28-4D21-BD72-362F2753B43E}" type="datetimeFigureOut">
              <a:rPr kumimoji="1" lang="ja-JP" altLang="en-US" smtClean="0"/>
              <a:pPr/>
              <a:t>2013/11/23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C2E78C0-374C-45CF-99A2-633C328B81F9}" type="slidenum">
              <a:rPr kumimoji="1" lang="ja-JP" altLang="en-US" smtClean="0"/>
              <a:pPr/>
              <a:t>‹#›</a:t>
            </a:fld>
            <a:endParaRPr kumimoji="1" lang="ja-JP" altLang="en-US"/>
          </a:p>
        </p:txBody>
      </p:sp>
    </p:spTree>
    <p:extLst>
      <p:ext uri="{BB962C8B-B14F-4D97-AF65-F5344CB8AC3E}">
        <p14:creationId xmlns:p14="http://schemas.microsoft.com/office/powerpoint/2010/main" val="3738254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935087" y="29965968"/>
            <a:ext cx="18167985" cy="3537652"/>
          </a:xfrm>
        </p:spPr>
        <p:txBody>
          <a:bodyPr anchor="b"/>
          <a:lstStyle>
            <a:lvl1pPr algn="l">
              <a:defRPr sz="91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935087" y="3825021"/>
            <a:ext cx="18167985" cy="25685115"/>
          </a:xfrm>
        </p:spPr>
        <p:txBody>
          <a:bodyPr/>
          <a:lstStyle>
            <a:lvl1pPr marL="0" indent="0">
              <a:buNone/>
              <a:defRPr sz="14600"/>
            </a:lvl1pPr>
            <a:lvl2pPr marL="2088215" indent="0">
              <a:buNone/>
              <a:defRPr sz="12800"/>
            </a:lvl2pPr>
            <a:lvl3pPr marL="4176431" indent="0">
              <a:buNone/>
              <a:defRPr sz="11000"/>
            </a:lvl3pPr>
            <a:lvl4pPr marL="6264646" indent="0">
              <a:buNone/>
              <a:defRPr sz="9100"/>
            </a:lvl4pPr>
            <a:lvl5pPr marL="8352861" indent="0">
              <a:buNone/>
              <a:defRPr sz="9100"/>
            </a:lvl5pPr>
            <a:lvl6pPr marL="10441076" indent="0">
              <a:buNone/>
              <a:defRPr sz="9100"/>
            </a:lvl6pPr>
            <a:lvl7pPr marL="12529292" indent="0">
              <a:buNone/>
              <a:defRPr sz="9100"/>
            </a:lvl7pPr>
            <a:lvl8pPr marL="14617507" indent="0">
              <a:buNone/>
              <a:defRPr sz="9100"/>
            </a:lvl8pPr>
            <a:lvl9pPr marL="16705722" indent="0">
              <a:buNone/>
              <a:defRPr sz="9100"/>
            </a:lvl9pPr>
          </a:lstStyle>
          <a:p>
            <a:endParaRPr kumimoji="1" lang="ja-JP" altLang="en-US"/>
          </a:p>
        </p:txBody>
      </p:sp>
      <p:sp>
        <p:nvSpPr>
          <p:cNvPr id="4" name="テキスト プレースホルダー 3"/>
          <p:cNvSpPr>
            <a:spLocks noGrp="1"/>
          </p:cNvSpPr>
          <p:nvPr>
            <p:ph type="body" sz="half" idx="2"/>
          </p:nvPr>
        </p:nvSpPr>
        <p:spPr>
          <a:xfrm>
            <a:off x="5935087" y="33503620"/>
            <a:ext cx="18167985" cy="502405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32E5929-9C28-4D21-BD72-362F2753B43E}" type="datetimeFigureOut">
              <a:rPr kumimoji="1" lang="ja-JP" altLang="en-US" smtClean="0"/>
              <a:pPr/>
              <a:t>2013/11/23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C2E78C0-374C-45CF-99A2-633C328B81F9}" type="slidenum">
              <a:rPr kumimoji="1" lang="ja-JP" altLang="en-US" smtClean="0"/>
              <a:pPr/>
              <a:t>‹#›</a:t>
            </a:fld>
            <a:endParaRPr kumimoji="1" lang="ja-JP" altLang="en-US"/>
          </a:p>
        </p:txBody>
      </p:sp>
    </p:spTree>
    <p:extLst>
      <p:ext uri="{BB962C8B-B14F-4D97-AF65-F5344CB8AC3E}">
        <p14:creationId xmlns:p14="http://schemas.microsoft.com/office/powerpoint/2010/main" val="3412853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513999" y="1714326"/>
            <a:ext cx="27251978" cy="7134754"/>
          </a:xfrm>
          <a:prstGeom prst="rect">
            <a:avLst/>
          </a:prstGeom>
        </p:spPr>
        <p:txBody>
          <a:bodyPr vert="horz" lIns="417643" tIns="208822" rIns="417643" bIns="208822"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1513999" y="9988659"/>
            <a:ext cx="27251978" cy="28251648"/>
          </a:xfrm>
          <a:prstGeom prst="rect">
            <a:avLst/>
          </a:prstGeom>
        </p:spPr>
        <p:txBody>
          <a:bodyPr vert="horz" lIns="417643" tIns="208822" rIns="417643" bIns="208822"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1513999" y="39677164"/>
            <a:ext cx="7065328" cy="2279158"/>
          </a:xfrm>
          <a:prstGeom prst="rect">
            <a:avLst/>
          </a:prstGeom>
        </p:spPr>
        <p:txBody>
          <a:bodyPr vert="horz" lIns="417643" tIns="208822" rIns="417643" bIns="208822" rtlCol="0" anchor="ctr"/>
          <a:lstStyle>
            <a:lvl1pPr algn="l">
              <a:defRPr sz="5500">
                <a:solidFill>
                  <a:schemeClr val="tx1">
                    <a:tint val="75000"/>
                  </a:schemeClr>
                </a:solidFill>
                <a:latin typeface="Times"/>
              </a:defRPr>
            </a:lvl1pPr>
          </a:lstStyle>
          <a:p>
            <a:fld id="{A32E5929-9C28-4D21-BD72-362F2753B43E}" type="datetimeFigureOut">
              <a:rPr lang="ja-JP" altLang="en-US" smtClean="0"/>
              <a:pPr/>
              <a:t>2013/11/23</a:t>
            </a:fld>
            <a:endParaRPr lang="ja-JP" altLang="en-US" dirty="0"/>
          </a:p>
        </p:txBody>
      </p:sp>
      <p:sp>
        <p:nvSpPr>
          <p:cNvPr id="5" name="フッター プレースホルダー 4"/>
          <p:cNvSpPr>
            <a:spLocks noGrp="1"/>
          </p:cNvSpPr>
          <p:nvPr>
            <p:ph type="ftr" sz="quarter" idx="3"/>
          </p:nvPr>
        </p:nvSpPr>
        <p:spPr>
          <a:xfrm>
            <a:off x="10345658" y="39677164"/>
            <a:ext cx="9588659" cy="2279158"/>
          </a:xfrm>
          <a:prstGeom prst="rect">
            <a:avLst/>
          </a:prstGeom>
        </p:spPr>
        <p:txBody>
          <a:bodyPr vert="horz" lIns="417643" tIns="208822" rIns="417643" bIns="208822" rtlCol="0" anchor="ctr"/>
          <a:lstStyle>
            <a:lvl1pPr algn="ctr">
              <a:defRPr sz="5500">
                <a:solidFill>
                  <a:schemeClr val="tx1">
                    <a:tint val="75000"/>
                  </a:schemeClr>
                </a:solidFill>
                <a:latin typeface="Times"/>
              </a:defRPr>
            </a:lvl1pPr>
          </a:lstStyle>
          <a:p>
            <a:endParaRPr lang="ja-JP" altLang="en-US" dirty="0"/>
          </a:p>
        </p:txBody>
      </p:sp>
      <p:sp>
        <p:nvSpPr>
          <p:cNvPr id="6" name="スライド番号プレースホルダー 5"/>
          <p:cNvSpPr>
            <a:spLocks noGrp="1"/>
          </p:cNvSpPr>
          <p:nvPr>
            <p:ph type="sldNum" sz="quarter" idx="4"/>
          </p:nvPr>
        </p:nvSpPr>
        <p:spPr>
          <a:xfrm>
            <a:off x="21700649" y="39677164"/>
            <a:ext cx="7065328" cy="2279158"/>
          </a:xfrm>
          <a:prstGeom prst="rect">
            <a:avLst/>
          </a:prstGeom>
        </p:spPr>
        <p:txBody>
          <a:bodyPr vert="horz" lIns="417643" tIns="208822" rIns="417643" bIns="208822" rtlCol="0" anchor="ctr"/>
          <a:lstStyle>
            <a:lvl1pPr algn="r">
              <a:defRPr sz="5500">
                <a:solidFill>
                  <a:schemeClr val="tx1">
                    <a:tint val="75000"/>
                  </a:schemeClr>
                </a:solidFill>
                <a:latin typeface="Times"/>
              </a:defRPr>
            </a:lvl1pPr>
          </a:lstStyle>
          <a:p>
            <a:fld id="{BC2E78C0-374C-45CF-99A2-633C328B81F9}" type="slidenum">
              <a:rPr lang="ja-JP" altLang="en-US" smtClean="0"/>
              <a:pPr/>
              <a:t>‹#›</a:t>
            </a:fld>
            <a:endParaRPr lang="ja-JP" altLang="en-US" dirty="0"/>
          </a:p>
        </p:txBody>
      </p:sp>
    </p:spTree>
    <p:extLst>
      <p:ext uri="{BB962C8B-B14F-4D97-AF65-F5344CB8AC3E}">
        <p14:creationId xmlns:p14="http://schemas.microsoft.com/office/powerpoint/2010/main" val="24309661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6431" rtl="0" eaLnBrk="1" latinLnBrk="0" hangingPunct="1">
        <a:spcBef>
          <a:spcPct val="0"/>
        </a:spcBef>
        <a:buNone/>
        <a:defRPr kumimoji="1" sz="20100" kern="1200">
          <a:solidFill>
            <a:schemeClr val="tx1"/>
          </a:solidFill>
          <a:latin typeface="Times"/>
          <a:ea typeface="+mj-ea"/>
          <a:cs typeface="+mj-cs"/>
        </a:defRPr>
      </a:lvl1pPr>
    </p:titleStyle>
    <p:bodyStyle>
      <a:lvl1pPr marL="1566161" indent="-1566161" algn="l" defTabSz="4176431" rtl="0" eaLnBrk="1" latinLnBrk="0" hangingPunct="1">
        <a:spcBef>
          <a:spcPct val="20000"/>
        </a:spcBef>
        <a:buFont typeface="Arial" pitchFamily="34" charset="0"/>
        <a:buChar char="•"/>
        <a:defRPr kumimoji="1" sz="14600" kern="1200">
          <a:solidFill>
            <a:schemeClr val="tx1"/>
          </a:solidFill>
          <a:latin typeface="Times"/>
          <a:ea typeface="+mn-ea"/>
          <a:cs typeface="+mn-cs"/>
        </a:defRPr>
      </a:lvl1pPr>
      <a:lvl2pPr marL="3393350" indent="-1305135" algn="l" defTabSz="4176431" rtl="0" eaLnBrk="1" latinLnBrk="0" hangingPunct="1">
        <a:spcBef>
          <a:spcPct val="20000"/>
        </a:spcBef>
        <a:buFont typeface="Arial" pitchFamily="34" charset="0"/>
        <a:buChar char="–"/>
        <a:defRPr kumimoji="1" sz="12800" kern="1200">
          <a:solidFill>
            <a:schemeClr val="tx1"/>
          </a:solidFill>
          <a:latin typeface="Times"/>
          <a:ea typeface="+mn-ea"/>
          <a:cs typeface="+mn-cs"/>
        </a:defRPr>
      </a:lvl2pPr>
      <a:lvl3pPr marL="5220538" indent="-1044108" algn="l" defTabSz="4176431" rtl="0" eaLnBrk="1" latinLnBrk="0" hangingPunct="1">
        <a:spcBef>
          <a:spcPct val="20000"/>
        </a:spcBef>
        <a:buFont typeface="Arial" pitchFamily="34" charset="0"/>
        <a:buChar char="•"/>
        <a:defRPr kumimoji="1" sz="11000" kern="1200">
          <a:solidFill>
            <a:schemeClr val="tx1"/>
          </a:solidFill>
          <a:latin typeface="Times"/>
          <a:ea typeface="+mn-ea"/>
          <a:cs typeface="+mn-cs"/>
        </a:defRPr>
      </a:lvl3pPr>
      <a:lvl4pPr marL="7308753" indent="-1044108" algn="l" defTabSz="4176431" rtl="0" eaLnBrk="1" latinLnBrk="0" hangingPunct="1">
        <a:spcBef>
          <a:spcPct val="20000"/>
        </a:spcBef>
        <a:buFont typeface="Arial" pitchFamily="34" charset="0"/>
        <a:buChar char="–"/>
        <a:defRPr kumimoji="1" sz="9100" kern="1200">
          <a:solidFill>
            <a:schemeClr val="tx1"/>
          </a:solidFill>
          <a:latin typeface="Times"/>
          <a:ea typeface="+mn-ea"/>
          <a:cs typeface="+mn-cs"/>
        </a:defRPr>
      </a:lvl4pPr>
      <a:lvl5pPr marL="9396969" indent="-1044108" algn="l" defTabSz="4176431" rtl="0" eaLnBrk="1" latinLnBrk="0" hangingPunct="1">
        <a:spcBef>
          <a:spcPct val="20000"/>
        </a:spcBef>
        <a:buFont typeface="Arial" pitchFamily="34" charset="0"/>
        <a:buChar char="»"/>
        <a:defRPr kumimoji="1" sz="9100" kern="1200">
          <a:solidFill>
            <a:schemeClr val="tx1"/>
          </a:solidFill>
          <a:latin typeface="Times"/>
          <a:ea typeface="+mn-ea"/>
          <a:cs typeface="+mn-cs"/>
        </a:defRPr>
      </a:lvl5pPr>
      <a:lvl6pPr marL="11485184"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9pPr>
    </p:bodyStyle>
    <p:other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9" Type="http://schemas.openxmlformats.org/officeDocument/2006/relationships/image" Target="../media/image18.png"/><Relationship Id="rId3" Type="http://schemas.openxmlformats.org/officeDocument/2006/relationships/image" Target="../media/image1.jpg"/><Relationship Id="rId34" Type="http://schemas.openxmlformats.org/officeDocument/2006/relationships/image" Target="NULL"/><Relationship Id="rId42" Type="http://schemas.openxmlformats.org/officeDocument/2006/relationships/comments" Target="../comments/comment1.xml"/><Relationship Id="rId7" Type="http://schemas.openxmlformats.org/officeDocument/2006/relationships/image" Target="../media/image5.png"/><Relationship Id="rId12" Type="http://schemas.openxmlformats.org/officeDocument/2006/relationships/image" Target="../media/image10.jpeg"/><Relationship Id="rId33" Type="http://schemas.microsoft.com/office/2007/relationships/hdphoto" Target="../media/hdphoto1.wdp"/><Relationship Id="rId38" Type="http://schemas.openxmlformats.org/officeDocument/2006/relationships/image" Target="../media/image17.png"/><Relationship Id="rId2" Type="http://schemas.openxmlformats.org/officeDocument/2006/relationships/notesSlide" Target="../notesSlides/notesSlide1.xml"/><Relationship Id="rId41"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32" Type="http://schemas.openxmlformats.org/officeDocument/2006/relationships/image" Target="../media/image14.png"/><Relationship Id="rId37" Type="http://schemas.openxmlformats.org/officeDocument/2006/relationships/image" Target="../media/image16.jpeg"/><Relationship Id="rId40" Type="http://schemas.openxmlformats.org/officeDocument/2006/relationships/image" Target="../media/image19.jpeg"/><Relationship Id="rId5" Type="http://schemas.openxmlformats.org/officeDocument/2006/relationships/image" Target="../media/image3.jpeg"/><Relationship Id="rId15" Type="http://schemas.openxmlformats.org/officeDocument/2006/relationships/image" Target="../media/image13.png"/><Relationship Id="rId36" Type="http://schemas.openxmlformats.org/officeDocument/2006/relationships/image" Target="../media/image15.jpg"/><Relationship Id="rId10" Type="http://schemas.openxmlformats.org/officeDocument/2006/relationships/image" Target="../media/image8.png"/><Relationship Id="rId31" Type="http://schemas.openxmlformats.org/officeDocument/2006/relationships/image" Target="NULL"/><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 Id="rId30" Type="http://schemas.openxmlformats.org/officeDocument/2006/relationships/image" Target="NULL"/><Relationship Id="rId35" Type="http://schemas.openxmlformats.org/officeDocument/2006/relationships/image" Target="NULL"/></Relationships>
</file>

<file path=ppt/slides/_rels/slide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jpeg"/><Relationship Id="rId18" Type="http://schemas.openxmlformats.org/officeDocument/2006/relationships/image" Target="../media/image33.png"/><Relationship Id="rId3" Type="http://schemas.openxmlformats.org/officeDocument/2006/relationships/image" Target="../media/image21.png"/><Relationship Id="rId21" Type="http://schemas.openxmlformats.org/officeDocument/2006/relationships/image" Target="../media/image36.png"/><Relationship Id="rId7" Type="http://schemas.openxmlformats.org/officeDocument/2006/relationships/image" Target="../media/image24.jpeg"/><Relationship Id="rId12" Type="http://schemas.openxmlformats.org/officeDocument/2006/relationships/image" Target="../media/image29.emf"/><Relationship Id="rId17" Type="http://schemas.openxmlformats.org/officeDocument/2006/relationships/image" Target="../media/image32.png"/><Relationship Id="rId2" Type="http://schemas.openxmlformats.org/officeDocument/2006/relationships/notesSlide" Target="../notesSlides/notesSlide2.xml"/><Relationship Id="rId16" Type="http://schemas.openxmlformats.org/officeDocument/2006/relationships/image" Target="../media/image31.jpeg"/><Relationship Id="rId20"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jpeg"/><Relationship Id="rId15" Type="http://schemas.openxmlformats.org/officeDocument/2006/relationships/chart" Target="../charts/chart1.xml"/><Relationship Id="rId10" Type="http://schemas.openxmlformats.org/officeDocument/2006/relationships/image" Target="../media/image27.png"/><Relationship Id="rId19" Type="http://schemas.openxmlformats.org/officeDocument/2006/relationships/image" Target="../media/image34.png"/><Relationship Id="rId4" Type="http://schemas.openxmlformats.org/officeDocument/2006/relationships/image" Target="../media/image1.jpg"/><Relationship Id="rId9" Type="http://schemas.openxmlformats.org/officeDocument/2006/relationships/image" Target="../media/image26.png"/><Relationship Id="rId1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976282" y="12424162"/>
            <a:ext cx="17797394" cy="13348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4" name="円/楕円 323"/>
          <p:cNvSpPr/>
          <p:nvPr/>
        </p:nvSpPr>
        <p:spPr>
          <a:xfrm>
            <a:off x="-14045594" y="10716145"/>
            <a:ext cx="19088933" cy="190889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Times"/>
            </a:endParaRPr>
          </a:p>
        </p:txBody>
      </p:sp>
      <p:sp>
        <p:nvSpPr>
          <p:cNvPr id="318" name="二等辺三角形 317"/>
          <p:cNvSpPr/>
          <p:nvPr/>
        </p:nvSpPr>
        <p:spPr>
          <a:xfrm rot="5927374">
            <a:off x="17339478" y="16699201"/>
            <a:ext cx="8407447" cy="5907427"/>
          </a:xfrm>
          <a:prstGeom prst="triangle">
            <a:avLst>
              <a:gd name="adj" fmla="val 49522"/>
            </a:avLst>
          </a:prstGeom>
          <a:gradFill flip="none" rotWithShape="1">
            <a:gsLst>
              <a:gs pos="0">
                <a:srgbClr val="9AB5E4">
                  <a:alpha val="63000"/>
                </a:srgbClr>
              </a:gs>
              <a:gs pos="85000">
                <a:schemeClr val="bg1"/>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Times"/>
            </a:endParaRPr>
          </a:p>
        </p:txBody>
      </p:sp>
      <p:sp>
        <p:nvSpPr>
          <p:cNvPr id="319" name="円/楕円 318"/>
          <p:cNvSpPr/>
          <p:nvPr/>
        </p:nvSpPr>
        <p:spPr>
          <a:xfrm>
            <a:off x="-15911729" y="5939768"/>
            <a:ext cx="29152552" cy="289555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Times"/>
            </a:endParaRPr>
          </a:p>
        </p:txBody>
      </p:sp>
      <p:pic>
        <p:nvPicPr>
          <p:cNvPr id="320"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2232" t="71" r="5570" b="63442"/>
          <a:stretch/>
        </p:blipFill>
        <p:spPr bwMode="auto">
          <a:xfrm>
            <a:off x="-9009649" y="14148678"/>
            <a:ext cx="12392854" cy="1250476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1" name="円/楕円 320"/>
          <p:cNvSpPr/>
          <p:nvPr/>
        </p:nvSpPr>
        <p:spPr>
          <a:xfrm>
            <a:off x="-9830067" y="13496207"/>
            <a:ext cx="13883838" cy="137075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Times"/>
            </a:endParaRPr>
          </a:p>
        </p:txBody>
      </p:sp>
      <p:sp>
        <p:nvSpPr>
          <p:cNvPr id="322" name="円/楕円 321"/>
          <p:cNvSpPr/>
          <p:nvPr/>
        </p:nvSpPr>
        <p:spPr>
          <a:xfrm>
            <a:off x="-12754065" y="9572431"/>
            <a:ext cx="21354111" cy="213541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Times"/>
            </a:endParaRPr>
          </a:p>
        </p:txBody>
      </p:sp>
      <p:pic>
        <p:nvPicPr>
          <p:cNvPr id="3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079" y="16425255"/>
            <a:ext cx="2958835" cy="295883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6" name="円/楕円 325"/>
          <p:cNvSpPr/>
          <p:nvPr/>
        </p:nvSpPr>
        <p:spPr>
          <a:xfrm>
            <a:off x="-15418361" y="6659846"/>
            <a:ext cx="27210640" cy="272106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Times"/>
            </a:endParaRPr>
          </a:p>
        </p:txBody>
      </p:sp>
      <p:sp>
        <p:nvSpPr>
          <p:cNvPr id="328" name="テキスト ボックス 327"/>
          <p:cNvSpPr txBox="1"/>
          <p:nvPr/>
        </p:nvSpPr>
        <p:spPr>
          <a:xfrm>
            <a:off x="2229562" y="20613724"/>
            <a:ext cx="5881488" cy="1354217"/>
          </a:xfrm>
          <a:prstGeom prst="rect">
            <a:avLst/>
          </a:prstGeom>
          <a:noFill/>
        </p:spPr>
        <p:txBody>
          <a:bodyPr wrap="square" rtlCol="0">
            <a:spAutoFit/>
          </a:bodyPr>
          <a:lstStyle/>
          <a:p>
            <a:pPr algn="ctr"/>
            <a:r>
              <a:rPr kumimoji="1" lang="ja-JP" altLang="en-US" b="1" dirty="0" smtClean="0">
                <a:latin typeface="+mn-ea"/>
              </a:rPr>
              <a:t>太陽系</a:t>
            </a:r>
            <a:endParaRPr kumimoji="1" lang="ja-JP" altLang="en-US" b="1" dirty="0">
              <a:latin typeface="+mn-ea"/>
            </a:endParaRPr>
          </a:p>
        </p:txBody>
      </p:sp>
      <p:sp>
        <p:nvSpPr>
          <p:cNvPr id="329" name="テキスト ボックス 328"/>
          <p:cNvSpPr txBox="1"/>
          <p:nvPr/>
        </p:nvSpPr>
        <p:spPr>
          <a:xfrm>
            <a:off x="7967959" y="16408804"/>
            <a:ext cx="3544672" cy="1323439"/>
          </a:xfrm>
          <a:prstGeom prst="rect">
            <a:avLst/>
          </a:prstGeom>
          <a:noFill/>
        </p:spPr>
        <p:txBody>
          <a:bodyPr wrap="square" rtlCol="0">
            <a:spAutoFit/>
          </a:bodyPr>
          <a:lstStyle/>
          <a:p>
            <a:pPr algn="ctr"/>
            <a:r>
              <a:rPr kumimoji="1" lang="ja-JP" altLang="en-US" sz="8000" dirty="0" smtClean="0">
                <a:latin typeface="Times"/>
              </a:rPr>
              <a:t>地球</a:t>
            </a:r>
            <a:endParaRPr kumimoji="1" lang="ja-JP" altLang="en-US" sz="8000" dirty="0">
              <a:latin typeface="Times"/>
            </a:endParaRPr>
          </a:p>
        </p:txBody>
      </p:sp>
      <p:sp>
        <p:nvSpPr>
          <p:cNvPr id="331" name="テキスト ボックス 330"/>
          <p:cNvSpPr txBox="1"/>
          <p:nvPr/>
        </p:nvSpPr>
        <p:spPr>
          <a:xfrm>
            <a:off x="-514083" y="18652228"/>
            <a:ext cx="3544672" cy="1323439"/>
          </a:xfrm>
          <a:prstGeom prst="rect">
            <a:avLst/>
          </a:prstGeom>
          <a:noFill/>
        </p:spPr>
        <p:txBody>
          <a:bodyPr wrap="square" rtlCol="0">
            <a:spAutoFit/>
          </a:bodyPr>
          <a:lstStyle/>
          <a:p>
            <a:pPr algn="ctr"/>
            <a:r>
              <a:rPr kumimoji="1" lang="ja-JP" altLang="en-US" sz="8000" dirty="0" smtClean="0">
                <a:latin typeface="Times"/>
              </a:rPr>
              <a:t>太陽</a:t>
            </a:r>
            <a:endParaRPr kumimoji="1" lang="ja-JP" altLang="en-US" sz="8000" dirty="0">
              <a:latin typeface="Times"/>
            </a:endParaRPr>
          </a:p>
        </p:txBody>
      </p:sp>
      <p:sp>
        <p:nvSpPr>
          <p:cNvPr id="332" name="テキスト ボックス 331"/>
          <p:cNvSpPr txBox="1"/>
          <p:nvPr/>
        </p:nvSpPr>
        <p:spPr>
          <a:xfrm>
            <a:off x="2169203" y="13742325"/>
            <a:ext cx="6552728" cy="1354217"/>
          </a:xfrm>
          <a:prstGeom prst="rect">
            <a:avLst/>
          </a:prstGeom>
          <a:noFill/>
        </p:spPr>
        <p:txBody>
          <a:bodyPr wrap="square" rtlCol="0">
            <a:spAutoFit/>
          </a:bodyPr>
          <a:lstStyle/>
          <a:p>
            <a:pPr algn="ctr"/>
            <a:r>
              <a:rPr lang="en-US" altLang="ja-JP" sz="8000" dirty="0" smtClean="0">
                <a:latin typeface="Arial Unicode MS" panose="020B0604020202020204" pitchFamily="50" charset="-128"/>
                <a:ea typeface="Arial Unicode MS" panose="020B0604020202020204" pitchFamily="50" charset="-128"/>
                <a:cs typeface="Arial Unicode MS" panose="020B0604020202020204" pitchFamily="50" charset="-128"/>
              </a:rPr>
              <a:t>X</a:t>
            </a:r>
            <a:r>
              <a:rPr lang="ja-JP" altLang="en-US" sz="8000" dirty="0" smtClean="0">
                <a:latin typeface="Times"/>
              </a:rPr>
              <a:t>線天文衛星</a:t>
            </a:r>
            <a:endParaRPr kumimoji="1" lang="ja-JP" altLang="en-US" sz="8000" dirty="0">
              <a:latin typeface="Times"/>
            </a:endParaRPr>
          </a:p>
        </p:txBody>
      </p:sp>
      <p:sp>
        <p:nvSpPr>
          <p:cNvPr id="333" name="テキスト ボックス 332"/>
          <p:cNvSpPr txBox="1"/>
          <p:nvPr/>
        </p:nvSpPr>
        <p:spPr>
          <a:xfrm>
            <a:off x="1413580" y="25004851"/>
            <a:ext cx="1152128" cy="307777"/>
          </a:xfrm>
          <a:prstGeom prst="rect">
            <a:avLst/>
          </a:prstGeom>
          <a:noFill/>
        </p:spPr>
        <p:txBody>
          <a:bodyPr wrap="square" rtlCol="0">
            <a:spAutoFit/>
          </a:bodyPr>
          <a:lstStyle/>
          <a:p>
            <a:r>
              <a:rPr kumimoji="1" lang="en-US" altLang="ja-JP" sz="1400" dirty="0" smtClean="0">
                <a:latin typeface="Times"/>
              </a:rPr>
              <a:t>©JAXA</a:t>
            </a:r>
            <a:endParaRPr kumimoji="1" lang="ja-JP" altLang="en-US" sz="1400" dirty="0">
              <a:latin typeface="Times"/>
            </a:endParaRPr>
          </a:p>
        </p:txBody>
      </p:sp>
      <p:sp>
        <p:nvSpPr>
          <p:cNvPr id="335" name="テキスト ボックス 334"/>
          <p:cNvSpPr txBox="1"/>
          <p:nvPr/>
        </p:nvSpPr>
        <p:spPr>
          <a:xfrm>
            <a:off x="9302695" y="19122351"/>
            <a:ext cx="1525860" cy="307777"/>
          </a:xfrm>
          <a:prstGeom prst="rect">
            <a:avLst/>
          </a:prstGeom>
          <a:noFill/>
        </p:spPr>
        <p:txBody>
          <a:bodyPr wrap="square" rtlCol="0">
            <a:spAutoFit/>
          </a:bodyPr>
          <a:lstStyle/>
          <a:p>
            <a:r>
              <a:rPr kumimoji="1" lang="en-US" altLang="ja-JP" sz="1400" dirty="0" smtClean="0">
                <a:latin typeface="Times"/>
              </a:rPr>
              <a:t>©NASA</a:t>
            </a:r>
            <a:endParaRPr kumimoji="1" lang="ja-JP" altLang="en-US" sz="1400" dirty="0">
              <a:latin typeface="Times"/>
            </a:endParaRPr>
          </a:p>
        </p:txBody>
      </p:sp>
      <p:sp>
        <p:nvSpPr>
          <p:cNvPr id="336" name="円/楕円 335"/>
          <p:cNvSpPr/>
          <p:nvPr/>
        </p:nvSpPr>
        <p:spPr>
          <a:xfrm>
            <a:off x="5245641" y="15389972"/>
            <a:ext cx="5690925" cy="5027594"/>
          </a:xfrm>
          <a:prstGeom prst="ellipse">
            <a:avLst/>
          </a:prstGeom>
          <a:noFill/>
          <a:ln w="57150">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Times"/>
            </a:endParaRPr>
          </a:p>
        </p:txBody>
      </p:sp>
      <p:pic>
        <p:nvPicPr>
          <p:cNvPr id="33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7503" y="15087990"/>
            <a:ext cx="2516743" cy="161887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 name="テキスト ボックス 337"/>
          <p:cNvSpPr txBox="1"/>
          <p:nvPr/>
        </p:nvSpPr>
        <p:spPr>
          <a:xfrm>
            <a:off x="4568594" y="16245237"/>
            <a:ext cx="1152128" cy="307777"/>
          </a:xfrm>
          <a:prstGeom prst="rect">
            <a:avLst/>
          </a:prstGeom>
          <a:noFill/>
        </p:spPr>
        <p:txBody>
          <a:bodyPr wrap="square" rtlCol="0">
            <a:spAutoFit/>
          </a:bodyPr>
          <a:lstStyle/>
          <a:p>
            <a:r>
              <a:rPr kumimoji="1" lang="en-US" altLang="ja-JP" sz="1400" dirty="0" smtClean="0">
                <a:latin typeface="Times"/>
              </a:rPr>
              <a:t>©JAXA</a:t>
            </a:r>
            <a:endParaRPr kumimoji="1" lang="ja-JP" altLang="en-US" sz="1400" dirty="0">
              <a:latin typeface="Times"/>
            </a:endParaRPr>
          </a:p>
        </p:txBody>
      </p:sp>
      <p:sp>
        <p:nvSpPr>
          <p:cNvPr id="317" name="テキスト ボックス 316"/>
          <p:cNvSpPr txBox="1"/>
          <p:nvPr/>
        </p:nvSpPr>
        <p:spPr>
          <a:xfrm>
            <a:off x="22361066" y="13366846"/>
            <a:ext cx="6904964" cy="1354217"/>
          </a:xfrm>
          <a:prstGeom prst="rect">
            <a:avLst/>
          </a:prstGeom>
          <a:noFill/>
        </p:spPr>
        <p:txBody>
          <a:bodyPr wrap="square" rtlCol="0">
            <a:spAutoFit/>
          </a:bodyPr>
          <a:lstStyle/>
          <a:p>
            <a:r>
              <a:rPr lang="ja-JP" altLang="en-US" dirty="0" smtClean="0">
                <a:latin typeface="Times"/>
              </a:rPr>
              <a:t>銀河～恒星の</a:t>
            </a:r>
            <a:endParaRPr kumimoji="1" lang="ja-JP" altLang="en-US" dirty="0">
              <a:latin typeface="Times"/>
            </a:endParaRPr>
          </a:p>
        </p:txBody>
      </p:sp>
      <p:sp>
        <p:nvSpPr>
          <p:cNvPr id="23" name="テキスト ボックス 22"/>
          <p:cNvSpPr txBox="1"/>
          <p:nvPr/>
        </p:nvSpPr>
        <p:spPr>
          <a:xfrm>
            <a:off x="1329770" y="-173378"/>
            <a:ext cx="29110448" cy="1862048"/>
          </a:xfrm>
          <a:prstGeom prst="rect">
            <a:avLst/>
          </a:prstGeom>
          <a:noFill/>
        </p:spPr>
        <p:txBody>
          <a:bodyPr wrap="square" rtlCol="0">
            <a:spAutoFit/>
          </a:bodyPr>
          <a:lstStyle/>
          <a:p>
            <a:r>
              <a:rPr kumimoji="1" lang="ja-JP" altLang="en-US" sz="11500" dirty="0" smtClean="0">
                <a:latin typeface="Times"/>
              </a:rPr>
              <a:t>　</a:t>
            </a:r>
            <a:r>
              <a:rPr kumimoji="1" lang="ja-JP" altLang="en-US" sz="11500" b="1" dirty="0" smtClean="0">
                <a:effectLst>
                  <a:glow rad="546100">
                    <a:schemeClr val="accent5">
                      <a:satMod val="175000"/>
                      <a:alpha val="40000"/>
                    </a:schemeClr>
                  </a:glow>
                </a:effectLst>
                <a:latin typeface="Times"/>
              </a:rPr>
              <a:t>松下研究室</a:t>
            </a:r>
            <a:r>
              <a:rPr kumimoji="1" lang="ja-JP" altLang="en-US" sz="9600" i="1" dirty="0" smtClean="0">
                <a:latin typeface="Times"/>
              </a:rPr>
              <a:t>～</a:t>
            </a:r>
            <a:r>
              <a:rPr kumimoji="1" lang="en-US" altLang="ja-JP" sz="9600" i="1" dirty="0" smtClean="0">
                <a:latin typeface="Times"/>
              </a:rPr>
              <a:t>X</a:t>
            </a:r>
            <a:r>
              <a:rPr lang="ja-JP" altLang="en-US" sz="9600" i="1" dirty="0" smtClean="0">
                <a:latin typeface="Times"/>
              </a:rPr>
              <a:t>線で探る高エネルギー宇宙～</a:t>
            </a:r>
            <a:endParaRPr kumimoji="1" lang="ja-JP" altLang="en-US" sz="9600" i="1" dirty="0">
              <a:latin typeface="Times"/>
            </a:endParaRPr>
          </a:p>
        </p:txBody>
      </p:sp>
      <p:sp>
        <p:nvSpPr>
          <p:cNvPr id="7" name="テキスト ボックス 6"/>
          <p:cNvSpPr txBox="1"/>
          <p:nvPr/>
        </p:nvSpPr>
        <p:spPr>
          <a:xfrm>
            <a:off x="5634931" y="22115760"/>
            <a:ext cx="2941831" cy="1200329"/>
          </a:xfrm>
          <a:prstGeom prst="rect">
            <a:avLst/>
          </a:prstGeom>
          <a:noFill/>
        </p:spPr>
        <p:txBody>
          <a:bodyPr wrap="none" rtlCol="0">
            <a:spAutoFit/>
          </a:bodyPr>
          <a:lstStyle/>
          <a:p>
            <a:r>
              <a:rPr kumimoji="1" lang="en-US" altLang="ja-JP" sz="7200" dirty="0" smtClean="0">
                <a:latin typeface="Times"/>
                <a:cs typeface="Times"/>
              </a:rPr>
              <a:t>~10</a:t>
            </a:r>
            <a:r>
              <a:rPr kumimoji="1" lang="en-US" altLang="ja-JP" sz="7200" baseline="30000" dirty="0" smtClean="0">
                <a:latin typeface="Times"/>
                <a:cs typeface="Times"/>
              </a:rPr>
              <a:t>15</a:t>
            </a:r>
            <a:r>
              <a:rPr kumimoji="1" lang="en-US" altLang="ja-JP" sz="7200" dirty="0" smtClean="0">
                <a:latin typeface="Times"/>
                <a:cs typeface="Times"/>
              </a:rPr>
              <a:t>m</a:t>
            </a:r>
            <a:endParaRPr kumimoji="1" lang="ja-JP" altLang="en-US" sz="7200" dirty="0">
              <a:latin typeface="Times"/>
              <a:cs typeface="Times"/>
            </a:endParaRPr>
          </a:p>
        </p:txBody>
      </p:sp>
      <p:sp>
        <p:nvSpPr>
          <p:cNvPr id="391" name="テキスト ボックス 390"/>
          <p:cNvSpPr txBox="1"/>
          <p:nvPr/>
        </p:nvSpPr>
        <p:spPr>
          <a:xfrm>
            <a:off x="23378036" y="14617200"/>
            <a:ext cx="3246402" cy="1323439"/>
          </a:xfrm>
          <a:prstGeom prst="rect">
            <a:avLst/>
          </a:prstGeom>
          <a:noFill/>
        </p:spPr>
        <p:txBody>
          <a:bodyPr wrap="none" rtlCol="0">
            <a:spAutoFit/>
          </a:bodyPr>
          <a:lstStyle/>
          <a:p>
            <a:r>
              <a:rPr kumimoji="1" lang="en-US" altLang="ja-JP" sz="8000" dirty="0" smtClean="0">
                <a:latin typeface="Times"/>
                <a:cs typeface="Times"/>
              </a:rPr>
              <a:t>~1</a:t>
            </a:r>
            <a:r>
              <a:rPr lang="en-US" altLang="ja-JP" sz="8000" dirty="0">
                <a:latin typeface="Times"/>
                <a:cs typeface="Times"/>
              </a:rPr>
              <a:t>0</a:t>
            </a:r>
            <a:r>
              <a:rPr lang="en-US" altLang="ja-JP" sz="8000" baseline="30000" dirty="0">
                <a:latin typeface="Times"/>
                <a:cs typeface="Times"/>
              </a:rPr>
              <a:t>21</a:t>
            </a:r>
            <a:r>
              <a:rPr lang="en-US" altLang="ja-JP" sz="8000" dirty="0" smtClean="0">
                <a:latin typeface="Times"/>
                <a:cs typeface="Times"/>
              </a:rPr>
              <a:t>m</a:t>
            </a:r>
            <a:endParaRPr kumimoji="1" lang="ja-JP" altLang="en-US" sz="8000" dirty="0">
              <a:latin typeface="Times"/>
              <a:cs typeface="Times"/>
            </a:endParaRPr>
          </a:p>
        </p:txBody>
      </p:sp>
      <p:sp>
        <p:nvSpPr>
          <p:cNvPr id="394" name="テキスト ボックス 393"/>
          <p:cNvSpPr txBox="1"/>
          <p:nvPr/>
        </p:nvSpPr>
        <p:spPr>
          <a:xfrm>
            <a:off x="9608012" y="17751821"/>
            <a:ext cx="2634054" cy="1200329"/>
          </a:xfrm>
          <a:prstGeom prst="rect">
            <a:avLst/>
          </a:prstGeom>
          <a:noFill/>
        </p:spPr>
        <p:txBody>
          <a:bodyPr wrap="none" rtlCol="0">
            <a:spAutoFit/>
          </a:bodyPr>
          <a:lstStyle/>
          <a:p>
            <a:r>
              <a:rPr kumimoji="1" lang="en-US" altLang="ja-JP" sz="7200" dirty="0" smtClean="0">
                <a:latin typeface="Times"/>
                <a:cs typeface="Times"/>
              </a:rPr>
              <a:t>~10</a:t>
            </a:r>
            <a:r>
              <a:rPr kumimoji="1" lang="en-US" altLang="ja-JP" sz="7200" baseline="30000" dirty="0" smtClean="0">
                <a:latin typeface="Times"/>
                <a:cs typeface="Times"/>
              </a:rPr>
              <a:t>7</a:t>
            </a:r>
            <a:r>
              <a:rPr kumimoji="1" lang="en-US" altLang="ja-JP" sz="7200" dirty="0" smtClean="0">
                <a:latin typeface="Times"/>
                <a:cs typeface="Times"/>
              </a:rPr>
              <a:t>m</a:t>
            </a:r>
            <a:endParaRPr kumimoji="1" lang="ja-JP" altLang="en-US" sz="7200" dirty="0">
              <a:latin typeface="Times"/>
              <a:cs typeface="Times"/>
            </a:endParaRPr>
          </a:p>
        </p:txBody>
      </p:sp>
      <p:sp>
        <p:nvSpPr>
          <p:cNvPr id="372" name="四角形吹き出し 371"/>
          <p:cNvSpPr/>
          <p:nvPr/>
        </p:nvSpPr>
        <p:spPr>
          <a:xfrm>
            <a:off x="594777" y="1910359"/>
            <a:ext cx="12755750" cy="10881540"/>
          </a:xfrm>
          <a:prstGeom prst="wedgeRectCallout">
            <a:avLst>
              <a:gd name="adj1" fmla="val -15147"/>
              <a:gd name="adj2" fmla="val 58252"/>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pic>
        <p:nvPicPr>
          <p:cNvPr id="589" name="Picture 9"/>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8724" t="11062" r="19499" b="7770"/>
          <a:stretch/>
        </p:blipFill>
        <p:spPr bwMode="auto">
          <a:xfrm>
            <a:off x="565292" y="250658"/>
            <a:ext cx="1359957" cy="1291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0" name="テキスト ボックス 589"/>
          <p:cNvSpPr txBox="1"/>
          <p:nvPr/>
        </p:nvSpPr>
        <p:spPr>
          <a:xfrm>
            <a:off x="502938" y="20318481"/>
            <a:ext cx="2634054" cy="1200329"/>
          </a:xfrm>
          <a:prstGeom prst="rect">
            <a:avLst/>
          </a:prstGeom>
          <a:noFill/>
        </p:spPr>
        <p:txBody>
          <a:bodyPr wrap="none" rtlCol="0">
            <a:spAutoFit/>
          </a:bodyPr>
          <a:lstStyle/>
          <a:p>
            <a:r>
              <a:rPr kumimoji="1" lang="en-US" altLang="ja-JP" sz="7200" dirty="0" smtClean="0">
                <a:latin typeface="Times" pitchFamily="18" charset="0"/>
                <a:cs typeface="Times" pitchFamily="18" charset="0"/>
              </a:rPr>
              <a:t>~10</a:t>
            </a:r>
            <a:r>
              <a:rPr lang="en-US" altLang="ja-JP" sz="7200" baseline="30000" dirty="0">
                <a:latin typeface="Times" pitchFamily="18" charset="0"/>
                <a:cs typeface="Times" pitchFamily="18" charset="0"/>
              </a:rPr>
              <a:t>9</a:t>
            </a:r>
            <a:r>
              <a:rPr kumimoji="1" lang="en-US" altLang="ja-JP" sz="7200" dirty="0" smtClean="0">
                <a:latin typeface="Times" pitchFamily="18" charset="0"/>
                <a:cs typeface="Times" pitchFamily="18" charset="0"/>
              </a:rPr>
              <a:t>m</a:t>
            </a:r>
            <a:endParaRPr kumimoji="1" lang="ja-JP" altLang="en-US" sz="7200" dirty="0">
              <a:latin typeface="Times" pitchFamily="18" charset="0"/>
              <a:cs typeface="Times" pitchFamily="18" charset="0"/>
            </a:endParaRPr>
          </a:p>
        </p:txBody>
      </p:sp>
      <mc:AlternateContent xmlns:mc="http://schemas.openxmlformats.org/markup-compatibility/2006" xmlns:a14="http://schemas.microsoft.com/office/drawing/2010/main">
        <mc:Choice Requires="a14">
          <p:sp>
            <p:nvSpPr>
              <p:cNvPr id="458" name="テキスト ボックス 457"/>
              <p:cNvSpPr txBox="1"/>
              <p:nvPr/>
            </p:nvSpPr>
            <p:spPr>
              <a:xfrm>
                <a:off x="8885883" y="10130612"/>
                <a:ext cx="5548839" cy="2563394"/>
              </a:xfrm>
              <a:prstGeom prst="rect">
                <a:avLst/>
              </a:prstGeom>
              <a:noFill/>
            </p:spPr>
            <p:txBody>
              <a:bodyPr wrap="square" rtlCol="0">
                <a:spAutoFit/>
              </a:bodyPr>
              <a:lstStyle/>
              <a:p>
                <a:r>
                  <a:rPr kumimoji="1" lang="en-US" altLang="ja-JP" sz="3200" b="1" dirty="0" smtClean="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X</a:t>
                </a:r>
                <a:r>
                  <a:rPr kumimoji="1" lang="ja-JP" altLang="en-US" sz="3200" b="1" dirty="0" smtClean="0">
                    <a:solidFill>
                      <a:schemeClr val="bg1"/>
                    </a:solidFill>
                  </a:rPr>
                  <a:t>線でしか</a:t>
                </a:r>
                <a:endParaRPr kumimoji="1" lang="en-US" altLang="ja-JP" sz="3200" b="1" dirty="0" smtClean="0">
                  <a:solidFill>
                    <a:schemeClr val="bg1"/>
                  </a:solidFill>
                </a:endParaRPr>
              </a:p>
              <a:p>
                <a:r>
                  <a:rPr kumimoji="1" lang="ja-JP" altLang="en-US" sz="3200" b="1" dirty="0" smtClean="0">
                    <a:solidFill>
                      <a:schemeClr val="bg1"/>
                    </a:solidFill>
                  </a:rPr>
                  <a:t>見ることのできない</a:t>
                </a:r>
                <a:endParaRPr kumimoji="1" lang="en-US" altLang="ja-JP" sz="3200" b="1" dirty="0" smtClean="0">
                  <a:solidFill>
                    <a:schemeClr val="bg1"/>
                  </a:solidFill>
                </a:endParaRPr>
              </a:p>
              <a:p>
                <a:r>
                  <a:rPr kumimoji="1" lang="ja-JP" altLang="en-US" sz="3200" b="1" dirty="0" smtClean="0">
                    <a:solidFill>
                      <a:srgbClr val="FF0000"/>
                    </a:solidFill>
                  </a:rPr>
                  <a:t>・高温（</a:t>
                </a:r>
                <a14:m>
                  <m:oMath xmlns:m="http://schemas.openxmlformats.org/officeDocument/2006/math">
                    <m:r>
                      <a:rPr kumimoji="1" lang="en-US" altLang="ja-JP" sz="3200" b="1" i="1" smtClean="0">
                        <a:solidFill>
                          <a:srgbClr val="FF0000"/>
                        </a:solidFill>
                        <a:latin typeface="Cambria Math" panose="02040503050406030204" pitchFamily="18" charset="0"/>
                        <a:ea typeface="Cambria Math" panose="02040503050406030204" pitchFamily="18" charset="0"/>
                      </a:rPr>
                      <m:t>~</m:t>
                    </m:r>
                    <m:sSup>
                      <m:sSupPr>
                        <m:ctrlPr>
                          <a:rPr kumimoji="1" lang="en-US" altLang="ja-JP" sz="3200" b="1" i="1" smtClean="0">
                            <a:solidFill>
                              <a:srgbClr val="FF0000"/>
                            </a:solidFill>
                            <a:latin typeface="Cambria Math" panose="02040503050406030204" pitchFamily="18" charset="0"/>
                          </a:rPr>
                        </m:ctrlPr>
                      </m:sSupPr>
                      <m:e>
                        <m:r>
                          <a:rPr kumimoji="1" lang="en-US" altLang="ja-JP" sz="3200" b="1" i="1" smtClean="0">
                            <a:solidFill>
                              <a:srgbClr val="FF0000"/>
                            </a:solidFill>
                            <a:latin typeface="Cambria Math" panose="02040503050406030204" pitchFamily="18" charset="0"/>
                          </a:rPr>
                          <m:t>𝟏𝟎</m:t>
                        </m:r>
                      </m:e>
                      <m:sup>
                        <m:r>
                          <a:rPr kumimoji="1" lang="en-US" altLang="ja-JP" sz="3200" b="1" i="1" smtClean="0">
                            <a:solidFill>
                              <a:srgbClr val="FF0000"/>
                            </a:solidFill>
                            <a:latin typeface="Cambria Math" panose="02040503050406030204" pitchFamily="18" charset="0"/>
                          </a:rPr>
                          <m:t>𝟕</m:t>
                        </m:r>
                      </m:sup>
                    </m:sSup>
                    <m:r>
                      <a:rPr kumimoji="1" lang="en-US" altLang="ja-JP" sz="3200" b="1" i="0" smtClean="0">
                        <a:solidFill>
                          <a:srgbClr val="FF0000"/>
                        </a:solidFill>
                        <a:latin typeface="Cambria Math" panose="02040503050406030204" pitchFamily="18" charset="0"/>
                      </a:rPr>
                      <m:t>𝐊</m:t>
                    </m:r>
                  </m:oMath>
                </a14:m>
                <a:r>
                  <a:rPr kumimoji="1" lang="ja-JP" altLang="en-US" sz="3200" b="1" dirty="0" smtClean="0">
                    <a:solidFill>
                      <a:srgbClr val="FF0000"/>
                    </a:solidFill>
                  </a:rPr>
                  <a:t>）の物質</a:t>
                </a:r>
                <a:endParaRPr kumimoji="1" lang="en-US" altLang="ja-JP" sz="3200" b="1" dirty="0" smtClean="0">
                  <a:solidFill>
                    <a:srgbClr val="FF0000"/>
                  </a:solidFill>
                </a:endParaRPr>
              </a:p>
              <a:p>
                <a:r>
                  <a:rPr kumimoji="1" lang="ja-JP" altLang="en-US" sz="3200" b="1" dirty="0" smtClean="0">
                    <a:solidFill>
                      <a:srgbClr val="FF0000"/>
                    </a:solidFill>
                  </a:rPr>
                  <a:t>・高エネルギー現象</a:t>
                </a:r>
                <a:endParaRPr kumimoji="1" lang="en-US" altLang="ja-JP" sz="3200" b="1" dirty="0" smtClean="0">
                  <a:solidFill>
                    <a:srgbClr val="FF0000"/>
                  </a:solidFill>
                </a:endParaRPr>
              </a:p>
              <a:p>
                <a:r>
                  <a:rPr kumimoji="1" lang="ja-JP" altLang="en-US" sz="3200" dirty="0" smtClean="0">
                    <a:solidFill>
                      <a:schemeClr val="bg1"/>
                    </a:solidFill>
                  </a:rPr>
                  <a:t>を観測</a:t>
                </a:r>
                <a:endParaRPr kumimoji="1" lang="ja-JP" altLang="en-US" sz="3200" dirty="0">
                  <a:solidFill>
                    <a:schemeClr val="bg1"/>
                  </a:solidFill>
                </a:endParaRPr>
              </a:p>
            </p:txBody>
          </p:sp>
        </mc:Choice>
        <mc:Fallback xmlns="">
          <p:sp>
            <p:nvSpPr>
              <p:cNvPr id="458" name="テキスト ボックス 457"/>
              <p:cNvSpPr txBox="1">
                <a:spLocks noRot="1" noChangeAspect="1" noMove="1" noResize="1" noEditPoints="1" noAdjustHandles="1" noChangeArrowheads="1" noChangeShapeType="1" noTextEdit="1"/>
              </p:cNvSpPr>
              <p:nvPr/>
            </p:nvSpPr>
            <p:spPr>
              <a:xfrm>
                <a:off x="8885883" y="10130612"/>
                <a:ext cx="5548839" cy="2563394"/>
              </a:xfrm>
              <a:prstGeom prst="rect">
                <a:avLst/>
              </a:prstGeom>
              <a:blipFill rotWithShape="0">
                <a:blip r:embed="rId8"/>
                <a:stretch>
                  <a:fillRect l="-2857" t="-4286" b="-5714"/>
                </a:stretch>
              </a:blipFill>
            </p:spPr>
            <p:txBody>
              <a:bodyPr/>
              <a:lstStyle/>
              <a:p>
                <a:r>
                  <a:rPr lang="ja-JP" altLang="en-US">
                    <a:noFill/>
                  </a:rPr>
                  <a:t> </a:t>
                </a:r>
              </a:p>
            </p:txBody>
          </p:sp>
        </mc:Fallback>
      </mc:AlternateContent>
      <p:sp>
        <p:nvSpPr>
          <p:cNvPr id="380" name="AutoShape 8"/>
          <p:cNvSpPr>
            <a:spLocks/>
          </p:cNvSpPr>
          <p:nvPr/>
        </p:nvSpPr>
        <p:spPr bwMode="auto">
          <a:xfrm>
            <a:off x="2499338" y="5703804"/>
            <a:ext cx="396000" cy="356752"/>
          </a:xfrm>
          <a:custGeom>
            <a:avLst/>
            <a:gdLst>
              <a:gd name="T0" fmla="*/ 0 w 21600"/>
              <a:gd name="T1" fmla="*/ 0 h 21600"/>
              <a:gd name="T2" fmla="*/ 21600 w 21600"/>
              <a:gd name="T3" fmla="*/ 21600 h 21600"/>
            </a:gdLst>
            <a:ahLst/>
            <a:cxnLst>
              <a:cxn ang="0">
                <a:pos x="0" y="10800"/>
              </a:cxn>
              <a:cxn ang="0">
                <a:pos x="10800" y="0"/>
              </a:cxn>
              <a:cxn ang="0">
                <a:pos x="21600" y="10800"/>
              </a:cxn>
              <a:cxn ang="0">
                <a:pos x="10800" y="21600"/>
              </a:cxn>
              <a:cxn ang="0">
                <a:pos x="0" y="10800"/>
              </a:cxn>
              <a:cxn ang="0">
                <a:pos x="0" y="10800"/>
              </a:cxn>
            </a:cxnLst>
            <a:rect l="T0" t="T1" r="T2" b="T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0070C0"/>
          </a:solidFill>
          <a:ln w="25400">
            <a:noFill/>
            <a:miter lim="800000"/>
            <a:headEnd type="none" w="med" len="med"/>
            <a:tailEnd type="none" w="med" len="med"/>
          </a:ln>
          <a:scene3d>
            <a:camera prst="orthographicFront"/>
            <a:lightRig rig="threePt" dir="t"/>
          </a:scene3d>
          <a:sp3d>
            <a:bevelT w="180000" h="180340"/>
          </a:sp3d>
        </p:spPr>
        <p:txBody>
          <a:bodyPr lIns="0" tIns="0" rIns="0" bIns="0"/>
          <a:lstStyle/>
          <a:p>
            <a:pPr algn="ctr"/>
            <a:r>
              <a:rPr lang="ja-JP" altLang="en-US" sz="2200" dirty="0" smtClean="0">
                <a:solidFill>
                  <a:srgbClr val="000000"/>
                </a:solidFill>
                <a:latin typeface="Times" pitchFamily="18" charset="0"/>
                <a:cs typeface="Times" pitchFamily="18" charset="0"/>
              </a:rPr>
              <a:t>ー</a:t>
            </a:r>
            <a:endParaRPr lang="ja-JP" altLang="en-US" sz="2200" dirty="0">
              <a:solidFill>
                <a:srgbClr val="000000"/>
              </a:solidFill>
              <a:latin typeface="Times" pitchFamily="18" charset="0"/>
              <a:cs typeface="Times" pitchFamily="18" charset="0"/>
            </a:endParaRPr>
          </a:p>
        </p:txBody>
      </p:sp>
      <p:grpSp>
        <p:nvGrpSpPr>
          <p:cNvPr id="433" name="Group 9"/>
          <p:cNvGrpSpPr>
            <a:grpSpLocks/>
          </p:cNvGrpSpPr>
          <p:nvPr/>
        </p:nvGrpSpPr>
        <p:grpSpPr bwMode="auto">
          <a:xfrm>
            <a:off x="1725775" y="4460942"/>
            <a:ext cx="1302806" cy="976843"/>
            <a:chOff x="-234" y="0"/>
            <a:chExt cx="846" cy="703"/>
          </a:xfrm>
        </p:grpSpPr>
        <p:sp>
          <p:nvSpPr>
            <p:cNvPr id="448" name="AutoShape 10"/>
            <p:cNvSpPr>
              <a:spLocks/>
            </p:cNvSpPr>
            <p:nvPr/>
          </p:nvSpPr>
          <p:spPr bwMode="auto">
            <a:xfrm>
              <a:off x="0" y="0"/>
              <a:ext cx="612" cy="703"/>
            </a:xfrm>
            <a:custGeom>
              <a:avLst/>
              <a:gdLst>
                <a:gd name="T0" fmla="*/ 0 w 21600"/>
                <a:gd name="T1" fmla="*/ 0 h 21600"/>
                <a:gd name="T2" fmla="*/ 21600 w 21600"/>
                <a:gd name="T3" fmla="*/ 21600 h 21600"/>
              </a:gdLst>
              <a:ahLst/>
              <a:cxnLst>
                <a:cxn ang="0">
                  <a:pos x="0" y="0"/>
                </a:cxn>
                <a:cxn ang="0">
                  <a:pos x="21600" y="21600"/>
                </a:cxn>
                <a:cxn ang="0">
                  <a:pos x="0" y="21600"/>
                </a:cxn>
                <a:cxn ang="0">
                  <a:pos x="0" y="0"/>
                </a:cxn>
              </a:cxnLst>
              <a:rect l="T0" t="T1" r="T2" b="T3"/>
              <a:pathLst>
                <a:path w="21600" h="21600">
                  <a:moveTo>
                    <a:pt x="0" y="0"/>
                  </a:moveTo>
                  <a:cubicBezTo>
                    <a:pt x="11929" y="0"/>
                    <a:pt x="21600" y="9671"/>
                    <a:pt x="21600" y="21600"/>
                  </a:cubicBezTo>
                  <a:lnTo>
                    <a:pt x="0" y="21600"/>
                  </a:lnTo>
                  <a:close/>
                  <a:moveTo>
                    <a:pt x="0" y="0"/>
                  </a:moveTo>
                </a:path>
              </a:pathLst>
            </a:custGeom>
            <a:noFill/>
            <a:ln w="38100">
              <a:noFill/>
              <a:miter lim="800000"/>
              <a:headEnd type="none" w="med" len="med"/>
              <a:tailEnd type="none" w="med" len="med"/>
            </a:ln>
          </p:spPr>
          <p:txBody>
            <a:bodyPr lIns="0" tIns="0" rIns="0" bIns="0"/>
            <a:lstStyle/>
            <a:p>
              <a:endParaRPr lang="ja-JP" altLang="en-US" sz="8800" dirty="0">
                <a:latin typeface="Times" pitchFamily="18" charset="0"/>
                <a:cs typeface="Times" pitchFamily="18" charset="0"/>
              </a:endParaRPr>
            </a:p>
          </p:txBody>
        </p:sp>
        <p:sp>
          <p:nvSpPr>
            <p:cNvPr id="449" name="AutoShape 11"/>
            <p:cNvSpPr>
              <a:spLocks/>
            </p:cNvSpPr>
            <p:nvPr/>
          </p:nvSpPr>
          <p:spPr bwMode="auto">
            <a:xfrm>
              <a:off x="-234" y="0"/>
              <a:ext cx="612" cy="703"/>
            </a:xfrm>
            <a:custGeom>
              <a:avLst/>
              <a:gdLst>
                <a:gd name="T0" fmla="*/ 0 w 21600"/>
                <a:gd name="T1" fmla="*/ 0 h 21600"/>
                <a:gd name="T2" fmla="*/ 21600 w 21600"/>
                <a:gd name="T3" fmla="*/ 21600 h 21600"/>
              </a:gdLst>
              <a:ahLst/>
              <a:cxnLst>
                <a:cxn ang="0">
                  <a:pos x="0" y="0"/>
                </a:cxn>
                <a:cxn ang="0">
                  <a:pos x="21600" y="21600"/>
                </a:cxn>
              </a:cxnLst>
              <a:rect l="T0" t="T1" r="T2" b="T3"/>
              <a:pathLst>
                <a:path w="21600" h="21600">
                  <a:moveTo>
                    <a:pt x="0" y="0"/>
                  </a:moveTo>
                  <a:cubicBezTo>
                    <a:pt x="11929" y="0"/>
                    <a:pt x="21600" y="9671"/>
                    <a:pt x="21600" y="21600"/>
                  </a:cubicBezTo>
                </a:path>
              </a:pathLst>
            </a:custGeom>
            <a:noFill/>
            <a:ln w="38100">
              <a:solidFill>
                <a:schemeClr val="bg1"/>
              </a:solidFill>
              <a:prstDash val="solid"/>
              <a:miter lim="800000"/>
              <a:headEnd type="none" w="med" len="med"/>
              <a:tailEnd type="none" w="med" len="med"/>
            </a:ln>
          </p:spPr>
          <p:txBody>
            <a:bodyPr lIns="0" tIns="0" rIns="0" bIns="0"/>
            <a:lstStyle/>
            <a:p>
              <a:endParaRPr lang="ja-JP" altLang="en-US" sz="8800" dirty="0">
                <a:latin typeface="Times" pitchFamily="18" charset="0"/>
                <a:cs typeface="Times" pitchFamily="18" charset="0"/>
              </a:endParaRPr>
            </a:p>
          </p:txBody>
        </p:sp>
      </p:grpSp>
      <p:sp>
        <p:nvSpPr>
          <p:cNvPr id="453" name="AutoShape 12"/>
          <p:cNvSpPr>
            <a:spLocks/>
          </p:cNvSpPr>
          <p:nvPr/>
        </p:nvSpPr>
        <p:spPr bwMode="auto">
          <a:xfrm>
            <a:off x="2544406" y="5406211"/>
            <a:ext cx="278277" cy="252895"/>
          </a:xfrm>
          <a:custGeom>
            <a:avLst/>
            <a:gdLst>
              <a:gd name="T0" fmla="*/ 0 w 21600"/>
              <a:gd name="T1" fmla="*/ 0 h 21600"/>
              <a:gd name="T2" fmla="*/ 21600 w 21600"/>
              <a:gd name="T3" fmla="*/ 21600 h 21600"/>
            </a:gdLst>
            <a:ahLst/>
            <a:cxnLst>
              <a:cxn ang="0">
                <a:pos x="0" y="0"/>
              </a:cxn>
              <a:cxn ang="0">
                <a:pos x="21600" y="0"/>
              </a:cxn>
              <a:cxn ang="0">
                <a:pos x="10800" y="21600"/>
              </a:cxn>
              <a:cxn ang="0">
                <a:pos x="0" y="0"/>
              </a:cxn>
            </a:cxnLst>
            <a:rect l="T0" t="T1" r="T2" b="T3"/>
            <a:pathLst>
              <a:path w="21600" h="21600">
                <a:moveTo>
                  <a:pt x="0" y="0"/>
                </a:moveTo>
                <a:lnTo>
                  <a:pt x="21600" y="0"/>
                </a:lnTo>
                <a:lnTo>
                  <a:pt x="10800" y="21600"/>
                </a:lnTo>
                <a:close/>
                <a:moveTo>
                  <a:pt x="0" y="0"/>
                </a:moveTo>
              </a:path>
            </a:pathLst>
          </a:custGeom>
          <a:solidFill>
            <a:srgbClr val="000000"/>
          </a:solidFill>
          <a:ln w="25400">
            <a:noFill/>
            <a:miter lim="800000"/>
            <a:headEnd type="none" w="med" len="med"/>
            <a:tailEnd type="none" w="med" len="med"/>
          </a:ln>
        </p:spPr>
        <p:txBody>
          <a:bodyPr lIns="0" tIns="0" rIns="0" bIns="0"/>
          <a:lstStyle/>
          <a:p>
            <a:endParaRPr lang="ja-JP" altLang="en-US" sz="8800" dirty="0">
              <a:latin typeface="Times" pitchFamily="18" charset="0"/>
              <a:cs typeface="Times" pitchFamily="18" charset="0"/>
            </a:endParaRPr>
          </a:p>
        </p:txBody>
      </p:sp>
      <p:sp>
        <p:nvSpPr>
          <p:cNvPr id="454" name="AutoShape 13"/>
          <p:cNvSpPr>
            <a:spLocks/>
          </p:cNvSpPr>
          <p:nvPr/>
        </p:nvSpPr>
        <p:spPr bwMode="auto">
          <a:xfrm rot="19887669">
            <a:off x="2537008" y="4540871"/>
            <a:ext cx="869473" cy="311449"/>
          </a:xfrm>
          <a:custGeom>
            <a:avLst/>
            <a:gdLst>
              <a:gd name="T0" fmla="*/ 0 w 21600"/>
              <a:gd name="T1" fmla="*/ 0 h 21600"/>
              <a:gd name="T2" fmla="*/ 21600 w 21600"/>
              <a:gd name="T3" fmla="*/ 21600 h 21600"/>
            </a:gdLst>
            <a:ahLst/>
            <a:cxnLst>
              <a:cxn ang="0">
                <a:pos x="0" y="0"/>
              </a:cxn>
              <a:cxn ang="0">
                <a:pos x="10800" y="10800"/>
              </a:cxn>
              <a:cxn ang="0">
                <a:pos x="21600" y="21600"/>
              </a:cxn>
            </a:cxnLst>
            <a:rect l="T0" t="T1" r="T2" b="T3"/>
            <a:pathLst>
              <a:path w="21600" h="21600">
                <a:moveTo>
                  <a:pt x="0" y="0"/>
                </a:moveTo>
                <a:cubicBezTo>
                  <a:pt x="5400" y="0"/>
                  <a:pt x="10800" y="5400"/>
                  <a:pt x="10800" y="10800"/>
                </a:cubicBezTo>
                <a:cubicBezTo>
                  <a:pt x="10800" y="16200"/>
                  <a:pt x="16200" y="21600"/>
                  <a:pt x="21600" y="21600"/>
                </a:cubicBezTo>
              </a:path>
            </a:pathLst>
          </a:custGeom>
          <a:noFill/>
          <a:ln w="41275">
            <a:solidFill>
              <a:srgbClr val="FFC000"/>
            </a:solidFill>
            <a:prstDash val="solid"/>
            <a:miter lim="800000"/>
            <a:headEnd type="none" w="med" len="med"/>
            <a:tailEnd type="arrow" w="lg" len="lg"/>
          </a:ln>
        </p:spPr>
        <p:txBody>
          <a:bodyPr lIns="0" tIns="0" rIns="0" bIns="0"/>
          <a:lstStyle/>
          <a:p>
            <a:endParaRPr lang="ja-JP" altLang="en-US" sz="8800" dirty="0">
              <a:latin typeface="Times" pitchFamily="18" charset="0"/>
              <a:cs typeface="Times" pitchFamily="18" charset="0"/>
            </a:endParaRPr>
          </a:p>
        </p:txBody>
      </p:sp>
      <p:sp>
        <p:nvSpPr>
          <p:cNvPr id="456" name="Rectangle 14"/>
          <p:cNvSpPr>
            <a:spLocks/>
          </p:cNvSpPr>
          <p:nvPr/>
        </p:nvSpPr>
        <p:spPr bwMode="auto">
          <a:xfrm>
            <a:off x="2454582" y="4169162"/>
            <a:ext cx="695703" cy="507831"/>
          </a:xfrm>
          <a:prstGeom prst="rect">
            <a:avLst/>
          </a:prstGeom>
          <a:noFill/>
          <a:ln w="12700">
            <a:noFill/>
            <a:miter lim="800000"/>
            <a:headEnd/>
            <a:tailEnd/>
          </a:ln>
        </p:spPr>
        <p:txBody>
          <a:bodyPr wrap="none" lIns="38100" tIns="38100" rIns="38100" bIns="38100">
            <a:spAutoFit/>
          </a:bodyPr>
          <a:lstStyle/>
          <a:p>
            <a:pPr algn="l"/>
            <a:r>
              <a:rPr lang="en-US" altLang="ja-JP" sz="2800" dirty="0" smtClean="0">
                <a:solidFill>
                  <a:srgbClr val="FFC000"/>
                </a:solidFill>
                <a:latin typeface="Arial" panose="020B0604020202020204" pitchFamily="34" charset="0"/>
                <a:cs typeface="Arial" panose="020B0604020202020204" pitchFamily="34" charset="0"/>
                <a:sym typeface="Lucida Grande" charset="0"/>
              </a:rPr>
              <a:t>X</a:t>
            </a:r>
            <a:r>
              <a:rPr lang="ja-JP" altLang="en-US" sz="2800" dirty="0" smtClean="0">
                <a:solidFill>
                  <a:srgbClr val="FFC000"/>
                </a:solidFill>
                <a:latin typeface="Times" pitchFamily="18" charset="0"/>
                <a:cs typeface="Times" pitchFamily="18" charset="0"/>
                <a:sym typeface="Lucida Grande" charset="0"/>
              </a:rPr>
              <a:t>線</a:t>
            </a:r>
            <a:endParaRPr lang="ja-JP" altLang="en-US" sz="2800" dirty="0">
              <a:solidFill>
                <a:srgbClr val="FFC000"/>
              </a:solidFill>
              <a:latin typeface="Times" pitchFamily="18" charset="0"/>
              <a:cs typeface="Times" pitchFamily="18" charset="0"/>
              <a:sym typeface="Lucida Grande" charset="0"/>
            </a:endParaRPr>
          </a:p>
        </p:txBody>
      </p:sp>
      <p:sp>
        <p:nvSpPr>
          <p:cNvPr id="459" name="Rectangle 16"/>
          <p:cNvSpPr>
            <a:spLocks/>
          </p:cNvSpPr>
          <p:nvPr/>
        </p:nvSpPr>
        <p:spPr bwMode="auto">
          <a:xfrm>
            <a:off x="2897755" y="5588211"/>
            <a:ext cx="1000736" cy="586111"/>
          </a:xfrm>
          <a:prstGeom prst="rect">
            <a:avLst/>
          </a:prstGeom>
          <a:noFill/>
          <a:ln w="12700">
            <a:noFill/>
            <a:miter lim="800000"/>
            <a:headEnd/>
            <a:tailEnd/>
          </a:ln>
        </p:spPr>
        <p:txBody>
          <a:bodyPr lIns="38100" tIns="38100" rIns="38100" bIns="38100"/>
          <a:lstStyle/>
          <a:p>
            <a:pPr algn="l"/>
            <a:r>
              <a:rPr lang="ja-JP" altLang="en-US" sz="3200" dirty="0">
                <a:solidFill>
                  <a:schemeClr val="bg1"/>
                </a:solidFill>
                <a:latin typeface="Times" pitchFamily="18" charset="0"/>
                <a:cs typeface="Times" pitchFamily="18" charset="0"/>
                <a:sym typeface="Lucida Grande" charset="0"/>
              </a:rPr>
              <a:t>電子</a:t>
            </a:r>
            <a:endParaRPr lang="ja-JP" altLang="en-US" sz="2400" dirty="0">
              <a:solidFill>
                <a:schemeClr val="bg1"/>
              </a:solidFill>
              <a:latin typeface="Times" pitchFamily="18" charset="0"/>
              <a:cs typeface="Times" pitchFamily="18" charset="0"/>
              <a:sym typeface="Lucida Grande" charset="0"/>
            </a:endParaRPr>
          </a:p>
        </p:txBody>
      </p:sp>
      <p:sp>
        <p:nvSpPr>
          <p:cNvPr id="463" name="Rectangle 24"/>
          <p:cNvSpPr>
            <a:spLocks/>
          </p:cNvSpPr>
          <p:nvPr/>
        </p:nvSpPr>
        <p:spPr bwMode="auto">
          <a:xfrm>
            <a:off x="842577" y="3220708"/>
            <a:ext cx="2564805" cy="615553"/>
          </a:xfrm>
          <a:prstGeom prst="rect">
            <a:avLst/>
          </a:prstGeom>
          <a:noFill/>
          <a:ln w="12700">
            <a:solidFill>
              <a:srgbClr val="00B050"/>
            </a:solidFill>
            <a:miter lim="800000"/>
            <a:headEnd/>
            <a:tailEnd/>
          </a:ln>
        </p:spPr>
        <p:txBody>
          <a:bodyPr wrap="none" lIns="0" tIns="0" rIns="0" bIns="0" anchor="ctr">
            <a:spAutoFit/>
          </a:bodyPr>
          <a:lstStyle/>
          <a:p>
            <a:pPr algn="ctr"/>
            <a:r>
              <a:rPr lang="ja-JP" altLang="en-US" sz="4000" dirty="0">
                <a:solidFill>
                  <a:schemeClr val="bg1"/>
                </a:solidFill>
                <a:latin typeface="Times" pitchFamily="18" charset="0"/>
                <a:cs typeface="Times" pitchFamily="18" charset="0"/>
              </a:rPr>
              <a:t>熱制動放射</a:t>
            </a:r>
          </a:p>
        </p:txBody>
      </p:sp>
      <p:sp>
        <p:nvSpPr>
          <p:cNvPr id="464" name="Rectangle 24"/>
          <p:cNvSpPr>
            <a:spLocks/>
          </p:cNvSpPr>
          <p:nvPr/>
        </p:nvSpPr>
        <p:spPr bwMode="auto">
          <a:xfrm>
            <a:off x="4332055" y="3216304"/>
            <a:ext cx="3452202" cy="615553"/>
          </a:xfrm>
          <a:prstGeom prst="rect">
            <a:avLst/>
          </a:prstGeom>
          <a:noFill/>
          <a:ln w="12700">
            <a:solidFill>
              <a:srgbClr val="FF0000"/>
            </a:solidFill>
            <a:miter lim="800000"/>
            <a:headEnd/>
            <a:tailEnd/>
          </a:ln>
        </p:spPr>
        <p:txBody>
          <a:bodyPr wrap="square" lIns="0" tIns="0" rIns="0" bIns="0" anchor="ctr">
            <a:spAutoFit/>
          </a:bodyPr>
          <a:lstStyle/>
          <a:p>
            <a:pPr algn="ctr"/>
            <a:r>
              <a:rPr lang="ja-JP" altLang="en-US" sz="4000" dirty="0" smtClean="0">
                <a:solidFill>
                  <a:schemeClr val="bg1"/>
                </a:solidFill>
                <a:latin typeface="Times" pitchFamily="18" charset="0"/>
                <a:cs typeface="Times" pitchFamily="18" charset="0"/>
              </a:rPr>
              <a:t>特性</a:t>
            </a:r>
            <a:r>
              <a:rPr lang="en-US" altLang="ja-JP" sz="4000" dirty="0" smtClean="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X</a:t>
            </a:r>
            <a:r>
              <a:rPr lang="ja-JP" altLang="en-US" sz="4000" dirty="0" smtClean="0">
                <a:solidFill>
                  <a:schemeClr val="bg1"/>
                </a:solidFill>
                <a:latin typeface="Times" pitchFamily="18" charset="0"/>
                <a:cs typeface="Times" pitchFamily="18" charset="0"/>
              </a:rPr>
              <a:t>線（輝線）</a:t>
            </a:r>
            <a:endParaRPr lang="ja-JP" altLang="en-US" sz="4000" dirty="0">
              <a:solidFill>
                <a:schemeClr val="bg1"/>
              </a:solidFill>
              <a:latin typeface="Times" pitchFamily="18" charset="0"/>
              <a:cs typeface="Times" pitchFamily="18" charset="0"/>
            </a:endParaRPr>
          </a:p>
        </p:txBody>
      </p:sp>
      <p:sp>
        <p:nvSpPr>
          <p:cNvPr id="465" name="円/楕円 464"/>
          <p:cNvSpPr/>
          <p:nvPr/>
        </p:nvSpPr>
        <p:spPr>
          <a:xfrm>
            <a:off x="1190639" y="5029999"/>
            <a:ext cx="867493" cy="867493"/>
          </a:xfrm>
          <a:prstGeom prst="ellipse">
            <a:avLst/>
          </a:prstGeom>
          <a:solidFill>
            <a:srgbClr val="D92A61"/>
          </a:solidFill>
          <a:ln>
            <a:noFill/>
          </a:ln>
          <a:effectLst/>
          <a:scene3d>
            <a:camera prst="orthographicFront"/>
            <a:lightRig rig="threePt" dir="t"/>
          </a:scene3d>
          <a:sp3d>
            <a:bevelT w="432000" h="4318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600" dirty="0" smtClean="0">
                <a:solidFill>
                  <a:srgbClr val="000000"/>
                </a:solidFill>
                <a:latin typeface="Times" pitchFamily="18" charset="0"/>
                <a:cs typeface="Times" pitchFamily="18" charset="0"/>
              </a:rPr>
              <a:t>＋</a:t>
            </a:r>
            <a:endParaRPr kumimoji="1" lang="ja-JP" altLang="en-US" sz="3600" dirty="0">
              <a:solidFill>
                <a:srgbClr val="000000"/>
              </a:solidFill>
              <a:latin typeface="Times" pitchFamily="18" charset="0"/>
              <a:cs typeface="Times" pitchFamily="18" charset="0"/>
            </a:endParaRPr>
          </a:p>
        </p:txBody>
      </p:sp>
      <p:sp>
        <p:nvSpPr>
          <p:cNvPr id="466" name="テキスト ボックス 465"/>
          <p:cNvSpPr txBox="1"/>
          <p:nvPr/>
        </p:nvSpPr>
        <p:spPr>
          <a:xfrm>
            <a:off x="530859" y="4596887"/>
            <a:ext cx="1260281" cy="584775"/>
          </a:xfrm>
          <a:prstGeom prst="rect">
            <a:avLst/>
          </a:prstGeom>
          <a:noFill/>
        </p:spPr>
        <p:txBody>
          <a:bodyPr wrap="none" rtlCol="0">
            <a:spAutoFit/>
          </a:bodyPr>
          <a:lstStyle/>
          <a:p>
            <a:r>
              <a:rPr kumimoji="1" lang="ja-JP" altLang="en-US" sz="3200" dirty="0" smtClean="0">
                <a:solidFill>
                  <a:srgbClr val="000000"/>
                </a:solidFill>
                <a:latin typeface="Times" pitchFamily="18" charset="0"/>
                <a:cs typeface="Times" pitchFamily="18" charset="0"/>
              </a:rPr>
              <a:t>イオン</a:t>
            </a:r>
            <a:endParaRPr kumimoji="1" lang="ja-JP" altLang="en-US" sz="3200" dirty="0">
              <a:solidFill>
                <a:srgbClr val="000000"/>
              </a:solidFill>
              <a:latin typeface="Times" pitchFamily="18" charset="0"/>
              <a:cs typeface="Times" pitchFamily="18" charset="0"/>
            </a:endParaRPr>
          </a:p>
        </p:txBody>
      </p:sp>
      <p:grpSp>
        <p:nvGrpSpPr>
          <p:cNvPr id="467" name="グループ化 307"/>
          <p:cNvGrpSpPr/>
          <p:nvPr/>
        </p:nvGrpSpPr>
        <p:grpSpPr>
          <a:xfrm>
            <a:off x="4369584" y="3838895"/>
            <a:ext cx="3399346" cy="2642469"/>
            <a:chOff x="6436352" y="2307958"/>
            <a:chExt cx="3664434" cy="2648239"/>
          </a:xfrm>
        </p:grpSpPr>
        <p:sp>
          <p:nvSpPr>
            <p:cNvPr id="468" name="Rectangle 24"/>
            <p:cNvSpPr>
              <a:spLocks/>
            </p:cNvSpPr>
            <p:nvPr/>
          </p:nvSpPr>
          <p:spPr bwMode="auto">
            <a:xfrm>
              <a:off x="7723285" y="3869250"/>
              <a:ext cx="718145" cy="430887"/>
            </a:xfrm>
            <a:prstGeom prst="rect">
              <a:avLst/>
            </a:prstGeom>
            <a:noFill/>
            <a:ln w="12700">
              <a:noFill/>
              <a:miter lim="800000"/>
              <a:headEnd/>
              <a:tailEnd/>
            </a:ln>
          </p:spPr>
          <p:txBody>
            <a:bodyPr wrap="none" lIns="0" tIns="0" rIns="0" bIns="0" anchor="ctr">
              <a:spAutoFit/>
            </a:bodyPr>
            <a:lstStyle/>
            <a:p>
              <a:r>
                <a:rPr lang="ja-JP" altLang="en-US" sz="2800" dirty="0" smtClean="0">
                  <a:solidFill>
                    <a:schemeClr val="bg1"/>
                  </a:solidFill>
                  <a:latin typeface="Times" pitchFamily="18" charset="0"/>
                  <a:cs typeface="Times" pitchFamily="18" charset="0"/>
                </a:rPr>
                <a:t>遷移</a:t>
              </a:r>
              <a:endParaRPr lang="ja-JP" altLang="en-US" sz="2800" dirty="0">
                <a:solidFill>
                  <a:schemeClr val="bg1"/>
                </a:solidFill>
                <a:latin typeface="Times" pitchFamily="18" charset="0"/>
                <a:cs typeface="Times" pitchFamily="18" charset="0"/>
              </a:endParaRPr>
            </a:p>
          </p:txBody>
        </p:sp>
        <p:grpSp>
          <p:nvGrpSpPr>
            <p:cNvPr id="469" name="グループ化 75"/>
            <p:cNvGrpSpPr/>
            <p:nvPr/>
          </p:nvGrpSpPr>
          <p:grpSpPr>
            <a:xfrm>
              <a:off x="6436352" y="2307958"/>
              <a:ext cx="3664434" cy="2648239"/>
              <a:chOff x="5669068" y="1039749"/>
              <a:chExt cx="3845095" cy="2776890"/>
            </a:xfrm>
          </p:grpSpPr>
          <p:cxnSp>
            <p:nvCxnSpPr>
              <p:cNvPr id="471" name="直線コネクタ 470"/>
              <p:cNvCxnSpPr/>
              <p:nvPr/>
            </p:nvCxnSpPr>
            <p:spPr>
              <a:xfrm>
                <a:off x="6278436" y="1432152"/>
                <a:ext cx="2554277"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2" name="直線コネクタ 471"/>
              <p:cNvCxnSpPr/>
              <p:nvPr/>
            </p:nvCxnSpPr>
            <p:spPr>
              <a:xfrm>
                <a:off x="6278436" y="1658671"/>
                <a:ext cx="2554277"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3" name="直線コネクタ 472"/>
              <p:cNvCxnSpPr/>
              <p:nvPr/>
            </p:nvCxnSpPr>
            <p:spPr>
              <a:xfrm>
                <a:off x="6278436" y="1885189"/>
                <a:ext cx="2554277"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8" name="直線コネクタ 477"/>
              <p:cNvCxnSpPr/>
              <p:nvPr/>
            </p:nvCxnSpPr>
            <p:spPr>
              <a:xfrm>
                <a:off x="6278438" y="2246322"/>
                <a:ext cx="2554278"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1" name="直線コネクタ 480"/>
              <p:cNvCxnSpPr/>
              <p:nvPr/>
            </p:nvCxnSpPr>
            <p:spPr>
              <a:xfrm>
                <a:off x="6278436" y="2603469"/>
                <a:ext cx="2554277"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2" name="直線コネクタ 481"/>
              <p:cNvCxnSpPr/>
              <p:nvPr/>
            </p:nvCxnSpPr>
            <p:spPr>
              <a:xfrm>
                <a:off x="6263741" y="3577597"/>
                <a:ext cx="2554277"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3" name="直線矢印コネクタ 482"/>
              <p:cNvCxnSpPr/>
              <p:nvPr/>
            </p:nvCxnSpPr>
            <p:spPr>
              <a:xfrm flipH="1">
                <a:off x="6842130" y="2799438"/>
                <a:ext cx="1" cy="645678"/>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84" name="正方形/長方形 483"/>
              <p:cNvSpPr/>
              <p:nvPr/>
            </p:nvSpPr>
            <p:spPr>
              <a:xfrm rot="16200000">
                <a:off x="4732536" y="2122806"/>
                <a:ext cx="2414316" cy="541251"/>
              </a:xfrm>
              <a:prstGeom prst="rect">
                <a:avLst/>
              </a:prstGeom>
            </p:spPr>
            <p:txBody>
              <a:bodyPr wrap="none" lIns="108119" tIns="54059" rIns="108119" bIns="54059">
                <a:spAutoFit/>
              </a:bodyPr>
              <a:lstStyle/>
              <a:p>
                <a:r>
                  <a:rPr lang="ja-JP" altLang="en-US" sz="2400" dirty="0">
                    <a:solidFill>
                      <a:schemeClr val="bg1"/>
                    </a:solidFill>
                    <a:latin typeface="Times" pitchFamily="18" charset="0"/>
                    <a:cs typeface="Times" pitchFamily="18" charset="0"/>
                  </a:rPr>
                  <a:t>エネルギー準位</a:t>
                </a:r>
                <a:endParaRPr lang="ja-JP" altLang="en-US" sz="7200" dirty="0">
                  <a:solidFill>
                    <a:schemeClr val="bg1"/>
                  </a:solidFill>
                  <a:latin typeface="Times" pitchFamily="18" charset="0"/>
                  <a:cs typeface="Times" pitchFamily="18" charset="0"/>
                </a:endParaRPr>
              </a:p>
            </p:txBody>
          </p:sp>
          <p:sp>
            <p:nvSpPr>
              <p:cNvPr id="485" name="テキスト ボックス 484"/>
              <p:cNvSpPr txBox="1"/>
              <p:nvPr/>
            </p:nvSpPr>
            <p:spPr>
              <a:xfrm>
                <a:off x="8908273" y="1039749"/>
                <a:ext cx="605890" cy="566296"/>
              </a:xfrm>
              <a:prstGeom prst="rect">
                <a:avLst/>
              </a:prstGeom>
              <a:noFill/>
            </p:spPr>
            <p:txBody>
              <a:bodyPr wrap="none" lIns="108119" tIns="54059" rIns="108119" bIns="54059" rtlCol="0">
                <a:spAutoFit/>
              </a:bodyPr>
              <a:lstStyle/>
              <a:p>
                <a:r>
                  <a:rPr kumimoji="1" lang="ja-JP" altLang="en-US" sz="2800" dirty="0" smtClean="0">
                    <a:solidFill>
                      <a:schemeClr val="bg1"/>
                    </a:solidFill>
                    <a:latin typeface="Times" pitchFamily="18" charset="0"/>
                    <a:cs typeface="Times" pitchFamily="18" charset="0"/>
                  </a:rPr>
                  <a:t>高</a:t>
                </a:r>
                <a:endParaRPr kumimoji="1" lang="ja-JP" altLang="en-US" sz="2800" dirty="0">
                  <a:solidFill>
                    <a:schemeClr val="bg1"/>
                  </a:solidFill>
                  <a:latin typeface="Times" pitchFamily="18" charset="0"/>
                  <a:cs typeface="Times" pitchFamily="18" charset="0"/>
                </a:endParaRPr>
              </a:p>
            </p:txBody>
          </p:sp>
          <p:sp>
            <p:nvSpPr>
              <p:cNvPr id="486" name="テキスト ボックス 485"/>
              <p:cNvSpPr txBox="1"/>
              <p:nvPr/>
            </p:nvSpPr>
            <p:spPr>
              <a:xfrm>
                <a:off x="8863285" y="3250342"/>
                <a:ext cx="451634" cy="566297"/>
              </a:xfrm>
              <a:prstGeom prst="rect">
                <a:avLst/>
              </a:prstGeom>
              <a:noFill/>
            </p:spPr>
            <p:txBody>
              <a:bodyPr wrap="square" lIns="108119" tIns="54059" rIns="108119" bIns="54059" rtlCol="0">
                <a:spAutoFit/>
              </a:bodyPr>
              <a:lstStyle/>
              <a:p>
                <a:r>
                  <a:rPr lang="ja-JP" altLang="en-US" sz="2800" dirty="0" smtClean="0">
                    <a:solidFill>
                      <a:schemeClr val="bg1"/>
                    </a:solidFill>
                    <a:latin typeface="Times" pitchFamily="18" charset="0"/>
                    <a:cs typeface="Times" pitchFamily="18" charset="0"/>
                  </a:rPr>
                  <a:t>低</a:t>
                </a:r>
                <a:endParaRPr kumimoji="1" lang="ja-JP" altLang="en-US" sz="2800" dirty="0">
                  <a:solidFill>
                    <a:schemeClr val="bg1"/>
                  </a:solidFill>
                  <a:latin typeface="Times" pitchFamily="18" charset="0"/>
                  <a:cs typeface="Times" pitchFamily="18" charset="0"/>
                </a:endParaRPr>
              </a:p>
            </p:txBody>
          </p:sp>
          <p:sp>
            <p:nvSpPr>
              <p:cNvPr id="487" name="AutoShape 13"/>
              <p:cNvSpPr>
                <a:spLocks/>
              </p:cNvSpPr>
              <p:nvPr/>
            </p:nvSpPr>
            <p:spPr bwMode="auto">
              <a:xfrm rot="19887669">
                <a:off x="7055203" y="2976178"/>
                <a:ext cx="1085740" cy="498542"/>
              </a:xfrm>
              <a:custGeom>
                <a:avLst/>
                <a:gdLst>
                  <a:gd name="T0" fmla="*/ 0 w 21600"/>
                  <a:gd name="T1" fmla="*/ 0 h 21600"/>
                  <a:gd name="T2" fmla="*/ 21600 w 21600"/>
                  <a:gd name="T3" fmla="*/ 21600 h 21600"/>
                </a:gdLst>
                <a:ahLst/>
                <a:cxnLst>
                  <a:cxn ang="0">
                    <a:pos x="0" y="0"/>
                  </a:cxn>
                  <a:cxn ang="0">
                    <a:pos x="10800" y="10800"/>
                  </a:cxn>
                  <a:cxn ang="0">
                    <a:pos x="21600" y="21600"/>
                  </a:cxn>
                </a:cxnLst>
                <a:rect l="T0" t="T1" r="T2" b="T3"/>
                <a:pathLst>
                  <a:path w="21600" h="21600">
                    <a:moveTo>
                      <a:pt x="0" y="0"/>
                    </a:moveTo>
                    <a:cubicBezTo>
                      <a:pt x="5400" y="0"/>
                      <a:pt x="10800" y="5400"/>
                      <a:pt x="10800" y="10800"/>
                    </a:cubicBezTo>
                    <a:cubicBezTo>
                      <a:pt x="10800" y="16200"/>
                      <a:pt x="16200" y="21600"/>
                      <a:pt x="21600" y="21600"/>
                    </a:cubicBezTo>
                  </a:path>
                </a:pathLst>
              </a:custGeom>
              <a:noFill/>
              <a:ln w="41275">
                <a:solidFill>
                  <a:srgbClr val="FFC000"/>
                </a:solidFill>
                <a:prstDash val="solid"/>
                <a:miter lim="800000"/>
                <a:headEnd type="none" w="med" len="med"/>
                <a:tailEnd type="arrow" w="lg" len="lg"/>
              </a:ln>
            </p:spPr>
            <p:txBody>
              <a:bodyPr lIns="0" tIns="0" rIns="0" bIns="0"/>
              <a:lstStyle/>
              <a:p>
                <a:endParaRPr lang="ja-JP" altLang="en-US" sz="8800" dirty="0">
                  <a:latin typeface="Times" pitchFamily="18" charset="0"/>
                  <a:cs typeface="Times" pitchFamily="18" charset="0"/>
                </a:endParaRPr>
              </a:p>
            </p:txBody>
          </p:sp>
        </p:grpSp>
        <p:cxnSp>
          <p:nvCxnSpPr>
            <p:cNvPr id="470" name="直線コネクタ 469"/>
            <p:cNvCxnSpPr/>
            <p:nvPr/>
          </p:nvCxnSpPr>
          <p:spPr>
            <a:xfrm>
              <a:off x="7003083" y="2754190"/>
              <a:ext cx="2434265"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8" name="AutoShape 8"/>
          <p:cNvSpPr>
            <a:spLocks/>
          </p:cNvSpPr>
          <p:nvPr/>
        </p:nvSpPr>
        <p:spPr bwMode="auto">
          <a:xfrm>
            <a:off x="5268045" y="5201501"/>
            <a:ext cx="284282" cy="328639"/>
          </a:xfrm>
          <a:custGeom>
            <a:avLst/>
            <a:gdLst>
              <a:gd name="T0" fmla="*/ 0 w 21600"/>
              <a:gd name="T1" fmla="*/ 0 h 21600"/>
              <a:gd name="T2" fmla="*/ 21600 w 21600"/>
              <a:gd name="T3" fmla="*/ 21600 h 21600"/>
            </a:gdLst>
            <a:ahLst/>
            <a:cxnLst>
              <a:cxn ang="0">
                <a:pos x="0" y="10800"/>
              </a:cxn>
              <a:cxn ang="0">
                <a:pos x="10800" y="0"/>
              </a:cxn>
              <a:cxn ang="0">
                <a:pos x="21600" y="10800"/>
              </a:cxn>
              <a:cxn ang="0">
                <a:pos x="10800" y="21600"/>
              </a:cxn>
              <a:cxn ang="0">
                <a:pos x="0" y="10800"/>
              </a:cxn>
              <a:cxn ang="0">
                <a:pos x="0" y="10800"/>
              </a:cxn>
            </a:cxnLst>
            <a:rect l="T0" t="T1" r="T2" b="T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0070C0">
              <a:alpha val="55000"/>
            </a:srgbClr>
          </a:solidFill>
          <a:ln w="25400">
            <a:noFill/>
            <a:miter lim="800000"/>
            <a:headEnd type="none" w="med" len="med"/>
            <a:tailEnd type="none" w="med" len="med"/>
          </a:ln>
          <a:scene3d>
            <a:camera prst="orthographicFront"/>
            <a:lightRig rig="threePt" dir="t"/>
          </a:scene3d>
          <a:sp3d>
            <a:bevelT w="180000" h="180340"/>
          </a:sp3d>
        </p:spPr>
        <p:txBody>
          <a:bodyPr lIns="0" tIns="0" rIns="0" bIns="0"/>
          <a:lstStyle/>
          <a:p>
            <a:pPr algn="ctr"/>
            <a:endParaRPr lang="ja-JP" altLang="en-US" sz="1800" dirty="0">
              <a:solidFill>
                <a:srgbClr val="000000"/>
              </a:solidFill>
              <a:latin typeface="Times" pitchFamily="18" charset="0"/>
              <a:cs typeface="Times" pitchFamily="18" charset="0"/>
            </a:endParaRPr>
          </a:p>
        </p:txBody>
      </p:sp>
      <p:sp>
        <p:nvSpPr>
          <p:cNvPr id="489" name="AutoShape 8"/>
          <p:cNvSpPr>
            <a:spLocks/>
          </p:cNvSpPr>
          <p:nvPr/>
        </p:nvSpPr>
        <p:spPr bwMode="auto">
          <a:xfrm>
            <a:off x="5268312" y="6089573"/>
            <a:ext cx="284282" cy="328639"/>
          </a:xfrm>
          <a:custGeom>
            <a:avLst/>
            <a:gdLst>
              <a:gd name="T0" fmla="*/ 0 w 21600"/>
              <a:gd name="T1" fmla="*/ 0 h 21600"/>
              <a:gd name="T2" fmla="*/ 21600 w 21600"/>
              <a:gd name="T3" fmla="*/ 21600 h 21600"/>
            </a:gdLst>
            <a:ahLst/>
            <a:cxnLst>
              <a:cxn ang="0">
                <a:pos x="0" y="10800"/>
              </a:cxn>
              <a:cxn ang="0">
                <a:pos x="10800" y="0"/>
              </a:cxn>
              <a:cxn ang="0">
                <a:pos x="21600" y="10800"/>
              </a:cxn>
              <a:cxn ang="0">
                <a:pos x="10800" y="21600"/>
              </a:cxn>
              <a:cxn ang="0">
                <a:pos x="0" y="10800"/>
              </a:cxn>
              <a:cxn ang="0">
                <a:pos x="0" y="10800"/>
              </a:cxn>
            </a:cxnLst>
            <a:rect l="T0" t="T1" r="T2" b="T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0070C0"/>
          </a:solidFill>
          <a:ln w="25400">
            <a:noFill/>
            <a:miter lim="800000"/>
            <a:headEnd type="none" w="med" len="med"/>
            <a:tailEnd type="none" w="med" len="med"/>
          </a:ln>
          <a:scene3d>
            <a:camera prst="orthographicFront"/>
            <a:lightRig rig="threePt" dir="t"/>
          </a:scene3d>
          <a:sp3d>
            <a:bevelT w="180000" h="180340"/>
          </a:sp3d>
        </p:spPr>
        <p:txBody>
          <a:bodyPr lIns="0" tIns="0" rIns="0" bIns="0"/>
          <a:lstStyle/>
          <a:p>
            <a:pPr algn="ctr"/>
            <a:r>
              <a:rPr lang="ja-JP" altLang="en-US" sz="1800" dirty="0">
                <a:solidFill>
                  <a:srgbClr val="000000"/>
                </a:solidFill>
                <a:latin typeface="Times" pitchFamily="18" charset="0"/>
                <a:cs typeface="Times" pitchFamily="18" charset="0"/>
              </a:rPr>
              <a:t>ー</a:t>
            </a:r>
          </a:p>
        </p:txBody>
      </p:sp>
      <p:sp>
        <p:nvSpPr>
          <p:cNvPr id="490" name="Rectangle 14"/>
          <p:cNvSpPr>
            <a:spLocks/>
          </p:cNvSpPr>
          <p:nvPr/>
        </p:nvSpPr>
        <p:spPr bwMode="auto">
          <a:xfrm>
            <a:off x="6524394" y="5477793"/>
            <a:ext cx="958950" cy="507831"/>
          </a:xfrm>
          <a:prstGeom prst="rect">
            <a:avLst/>
          </a:prstGeom>
          <a:noFill/>
          <a:ln w="12700">
            <a:noFill/>
            <a:miter lim="800000"/>
            <a:headEnd/>
            <a:tailEnd/>
          </a:ln>
        </p:spPr>
        <p:txBody>
          <a:bodyPr wrap="square" lIns="38100" tIns="38100" rIns="38100" bIns="38100">
            <a:spAutoFit/>
          </a:bodyPr>
          <a:lstStyle/>
          <a:p>
            <a:pPr algn="l"/>
            <a:r>
              <a:rPr lang="en-US" altLang="ja-JP" sz="2800" dirty="0" smtClean="0">
                <a:solidFill>
                  <a:srgbClr val="FFC000"/>
                </a:solidFill>
                <a:latin typeface="Arial" panose="020B0604020202020204" pitchFamily="34" charset="0"/>
                <a:cs typeface="Arial" panose="020B0604020202020204" pitchFamily="34" charset="0"/>
                <a:sym typeface="Lucida Grande" charset="0"/>
              </a:rPr>
              <a:t>X</a:t>
            </a:r>
            <a:r>
              <a:rPr lang="ja-JP" altLang="en-US" sz="2800" dirty="0" smtClean="0">
                <a:solidFill>
                  <a:srgbClr val="FFC000"/>
                </a:solidFill>
                <a:latin typeface="Times" pitchFamily="18" charset="0"/>
                <a:cs typeface="Times" pitchFamily="18" charset="0"/>
                <a:sym typeface="Lucida Grande" charset="0"/>
              </a:rPr>
              <a:t>線</a:t>
            </a:r>
            <a:endParaRPr lang="ja-JP" altLang="en-US" sz="2800" dirty="0">
              <a:solidFill>
                <a:srgbClr val="FFC000"/>
              </a:solidFill>
              <a:latin typeface="Times" pitchFamily="18" charset="0"/>
              <a:cs typeface="Times" pitchFamily="18" charset="0"/>
              <a:sym typeface="Lucida Grande" charset="0"/>
            </a:endParaRPr>
          </a:p>
        </p:txBody>
      </p:sp>
      <p:sp>
        <p:nvSpPr>
          <p:cNvPr id="615" name="Rectangle 16"/>
          <p:cNvSpPr>
            <a:spLocks/>
          </p:cNvSpPr>
          <p:nvPr/>
        </p:nvSpPr>
        <p:spPr bwMode="auto">
          <a:xfrm>
            <a:off x="12142761" y="6215553"/>
            <a:ext cx="1000736" cy="586111"/>
          </a:xfrm>
          <a:prstGeom prst="rect">
            <a:avLst/>
          </a:prstGeom>
          <a:noFill/>
          <a:ln w="12700">
            <a:noFill/>
            <a:miter lim="800000"/>
            <a:headEnd/>
            <a:tailEnd/>
          </a:ln>
        </p:spPr>
        <p:txBody>
          <a:bodyPr lIns="38100" tIns="38100" rIns="38100" bIns="38100"/>
          <a:lstStyle/>
          <a:p>
            <a:pPr algn="l"/>
            <a:r>
              <a:rPr lang="en-US" altLang="ja-JP" sz="32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sym typeface="Lucida Grande" charset="0"/>
              </a:rPr>
              <a:t>e</a:t>
            </a:r>
            <a:r>
              <a:rPr lang="en-US" altLang="ja-JP" sz="3200" dirty="0" smtClean="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sym typeface="Lucida Grande" charset="0"/>
              </a:rPr>
              <a:t>tc..</a:t>
            </a:r>
            <a:endParaRPr lang="ja-JP" altLang="en-US" sz="32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sym typeface="Lucida Grande" charset="0"/>
            </a:endParaRPr>
          </a:p>
        </p:txBody>
      </p:sp>
      <p:grpSp>
        <p:nvGrpSpPr>
          <p:cNvPr id="13" name="グループ化 12"/>
          <p:cNvGrpSpPr/>
          <p:nvPr/>
        </p:nvGrpSpPr>
        <p:grpSpPr>
          <a:xfrm>
            <a:off x="2435327" y="12100581"/>
            <a:ext cx="4467244" cy="797427"/>
            <a:chOff x="2385638" y="11805722"/>
            <a:chExt cx="4467244" cy="797427"/>
          </a:xfrm>
        </p:grpSpPr>
        <p:sp>
          <p:nvSpPr>
            <p:cNvPr id="207" name="テキスト ボックス 206"/>
            <p:cNvSpPr txBox="1"/>
            <p:nvPr/>
          </p:nvSpPr>
          <p:spPr>
            <a:xfrm>
              <a:off x="2956110" y="11805722"/>
              <a:ext cx="3255835" cy="369332"/>
            </a:xfrm>
            <a:prstGeom prst="rect">
              <a:avLst/>
            </a:prstGeom>
            <a:solidFill>
              <a:schemeClr val="tx1"/>
            </a:solidFill>
          </p:spPr>
          <p:txBody>
            <a:bodyPr wrap="square" rtlCol="0">
              <a:spAutoFit/>
            </a:bodyPr>
            <a:lstStyle/>
            <a:p>
              <a:pPr algn="ctr"/>
              <a:r>
                <a:rPr kumimoji="1" lang="ja-JP" altLang="en-US" sz="1800" dirty="0" smtClean="0">
                  <a:solidFill>
                    <a:schemeClr val="bg1"/>
                  </a:solidFill>
                </a:rPr>
                <a:t>電磁波の波長</a:t>
              </a:r>
              <a:endParaRPr kumimoji="1" lang="ja-JP" altLang="en-US" sz="1800" dirty="0">
                <a:solidFill>
                  <a:schemeClr val="bg1"/>
                </a:solidFill>
              </a:endParaRPr>
            </a:p>
          </p:txBody>
        </p:sp>
        <p:cxnSp>
          <p:nvCxnSpPr>
            <p:cNvPr id="209" name="直線矢印コネクタ 208"/>
            <p:cNvCxnSpPr/>
            <p:nvPr/>
          </p:nvCxnSpPr>
          <p:spPr>
            <a:xfrm>
              <a:off x="3028480" y="12159541"/>
              <a:ext cx="3117769" cy="16227"/>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4" name="テキスト ボックス 213"/>
            <p:cNvSpPr txBox="1"/>
            <p:nvPr/>
          </p:nvSpPr>
          <p:spPr>
            <a:xfrm>
              <a:off x="2385638" y="11818173"/>
              <a:ext cx="642841" cy="646331"/>
            </a:xfrm>
            <a:prstGeom prst="rect">
              <a:avLst/>
            </a:prstGeom>
            <a:solidFill>
              <a:srgbClr val="FFFFFF"/>
            </a:solidFill>
          </p:spPr>
          <p:txBody>
            <a:bodyPr wrap="square" rtlCol="0">
              <a:spAutoFit/>
            </a:bodyPr>
            <a:lstStyle/>
            <a:p>
              <a:r>
                <a:rPr kumimoji="1" lang="ja-JP" altLang="en-US" sz="1800" dirty="0" smtClean="0">
                  <a:solidFill>
                    <a:schemeClr val="bg1"/>
                  </a:solidFill>
                </a:rPr>
                <a:t>　長</a:t>
              </a:r>
              <a:endParaRPr kumimoji="1" lang="en-US" altLang="ja-JP" sz="1800" dirty="0" smtClean="0">
                <a:solidFill>
                  <a:schemeClr val="bg1"/>
                </a:solidFill>
              </a:endParaRPr>
            </a:p>
            <a:p>
              <a:endParaRPr kumimoji="1" lang="ja-JP" altLang="en-US" sz="1800" dirty="0">
                <a:solidFill>
                  <a:schemeClr val="bg1"/>
                </a:solidFill>
              </a:endParaRPr>
            </a:p>
          </p:txBody>
        </p:sp>
        <p:sp>
          <p:nvSpPr>
            <p:cNvPr id="617" name="テキスト ボックス 616"/>
            <p:cNvSpPr txBox="1"/>
            <p:nvPr/>
          </p:nvSpPr>
          <p:spPr>
            <a:xfrm>
              <a:off x="6098234" y="11834682"/>
              <a:ext cx="754648" cy="369332"/>
            </a:xfrm>
            <a:prstGeom prst="rect">
              <a:avLst/>
            </a:prstGeom>
            <a:solidFill>
              <a:srgbClr val="FFFFFF"/>
            </a:solidFill>
          </p:spPr>
          <p:txBody>
            <a:bodyPr wrap="square" rtlCol="0">
              <a:spAutoFit/>
            </a:bodyPr>
            <a:lstStyle/>
            <a:p>
              <a:r>
                <a:rPr kumimoji="1" lang="ja-JP" altLang="en-US" sz="1800" dirty="0" smtClean="0">
                  <a:solidFill>
                    <a:schemeClr val="bg1"/>
                  </a:solidFill>
                </a:rPr>
                <a:t>短</a:t>
              </a:r>
              <a:endParaRPr kumimoji="1" lang="en-US" altLang="ja-JP" sz="1800" dirty="0" smtClean="0">
                <a:solidFill>
                  <a:schemeClr val="bg1"/>
                </a:solidFill>
              </a:endParaRPr>
            </a:p>
          </p:txBody>
        </p:sp>
        <p:sp>
          <p:nvSpPr>
            <p:cNvPr id="640" name="テキスト ボックス 639"/>
            <p:cNvSpPr txBox="1"/>
            <p:nvPr/>
          </p:nvSpPr>
          <p:spPr>
            <a:xfrm>
              <a:off x="3069430" y="12233817"/>
              <a:ext cx="3156926" cy="369332"/>
            </a:xfrm>
            <a:prstGeom prst="rect">
              <a:avLst/>
            </a:prstGeom>
            <a:noFill/>
            <a:ln>
              <a:noFill/>
            </a:ln>
          </p:spPr>
          <p:txBody>
            <a:bodyPr wrap="square" rtlCol="0">
              <a:spAutoFit/>
            </a:bodyPr>
            <a:lstStyle/>
            <a:p>
              <a:pPr algn="ctr"/>
              <a:r>
                <a:rPr lang="ja-JP" altLang="en-US" sz="1800" dirty="0">
                  <a:solidFill>
                    <a:schemeClr val="bg1"/>
                  </a:solidFill>
                </a:rPr>
                <a:t>電磁波</a:t>
              </a:r>
              <a:r>
                <a:rPr lang="ja-JP" altLang="en-US" sz="1800" dirty="0" smtClean="0">
                  <a:solidFill>
                    <a:schemeClr val="bg1"/>
                  </a:solidFill>
                </a:rPr>
                <a:t>のエネルギー</a:t>
              </a:r>
              <a:endParaRPr kumimoji="1" lang="ja-JP" altLang="en-US" sz="1800" dirty="0">
                <a:solidFill>
                  <a:schemeClr val="bg1"/>
                </a:solidFill>
              </a:endParaRPr>
            </a:p>
          </p:txBody>
        </p:sp>
        <p:sp>
          <p:nvSpPr>
            <p:cNvPr id="641" name="テキスト ボックス 640"/>
            <p:cNvSpPr txBox="1"/>
            <p:nvPr/>
          </p:nvSpPr>
          <p:spPr>
            <a:xfrm>
              <a:off x="6116489" y="12173118"/>
              <a:ext cx="556155" cy="369332"/>
            </a:xfrm>
            <a:prstGeom prst="rect">
              <a:avLst/>
            </a:prstGeom>
            <a:noFill/>
          </p:spPr>
          <p:txBody>
            <a:bodyPr wrap="square" rtlCol="0">
              <a:spAutoFit/>
            </a:bodyPr>
            <a:lstStyle/>
            <a:p>
              <a:r>
                <a:rPr lang="ja-JP" altLang="en-US" sz="1800" dirty="0" smtClean="0">
                  <a:solidFill>
                    <a:schemeClr val="bg1"/>
                  </a:solidFill>
                </a:rPr>
                <a:t>高</a:t>
              </a:r>
              <a:endParaRPr kumimoji="1" lang="en-US" altLang="ja-JP" sz="1800" dirty="0" smtClean="0">
                <a:solidFill>
                  <a:schemeClr val="bg1"/>
                </a:solidFill>
              </a:endParaRPr>
            </a:p>
          </p:txBody>
        </p:sp>
        <p:sp>
          <p:nvSpPr>
            <p:cNvPr id="642" name="テキスト ボックス 641"/>
            <p:cNvSpPr txBox="1"/>
            <p:nvPr/>
          </p:nvSpPr>
          <p:spPr>
            <a:xfrm>
              <a:off x="2547537" y="12193682"/>
              <a:ext cx="556155" cy="369332"/>
            </a:xfrm>
            <a:prstGeom prst="rect">
              <a:avLst/>
            </a:prstGeom>
            <a:noFill/>
          </p:spPr>
          <p:txBody>
            <a:bodyPr wrap="square" rtlCol="0">
              <a:spAutoFit/>
            </a:bodyPr>
            <a:lstStyle/>
            <a:p>
              <a:r>
                <a:rPr lang="ja-JP" altLang="en-US" sz="1800" dirty="0" smtClean="0">
                  <a:solidFill>
                    <a:schemeClr val="bg1"/>
                  </a:solidFill>
                </a:rPr>
                <a:t>低</a:t>
              </a:r>
              <a:endParaRPr kumimoji="1" lang="en-US" altLang="ja-JP" sz="1800" dirty="0" smtClean="0">
                <a:solidFill>
                  <a:schemeClr val="bg1"/>
                </a:solidFill>
              </a:endParaRPr>
            </a:p>
          </p:txBody>
        </p:sp>
      </p:grpSp>
      <p:grpSp>
        <p:nvGrpSpPr>
          <p:cNvPr id="200" name="グループ化 199"/>
          <p:cNvGrpSpPr/>
          <p:nvPr/>
        </p:nvGrpSpPr>
        <p:grpSpPr>
          <a:xfrm>
            <a:off x="530286" y="7335420"/>
            <a:ext cx="8453192" cy="4780770"/>
            <a:chOff x="444941" y="7103687"/>
            <a:chExt cx="8453192" cy="4780770"/>
          </a:xfrm>
        </p:grpSpPr>
        <p:grpSp>
          <p:nvGrpSpPr>
            <p:cNvPr id="474" name="グループ化 473"/>
            <p:cNvGrpSpPr/>
            <p:nvPr/>
          </p:nvGrpSpPr>
          <p:grpSpPr>
            <a:xfrm>
              <a:off x="810394" y="7103687"/>
              <a:ext cx="7777750" cy="4780770"/>
              <a:chOff x="1853531" y="4057533"/>
              <a:chExt cx="8490235" cy="4859775"/>
            </a:xfrm>
          </p:grpSpPr>
          <p:pic>
            <p:nvPicPr>
              <p:cNvPr id="476" name="図 475"/>
              <p:cNvPicPr>
                <a:picLocks noChangeAspect="1"/>
              </p:cNvPicPr>
              <p:nvPr/>
            </p:nvPicPr>
            <p:blipFill rotWithShape="1">
              <a:blip r:embed="rId9"/>
              <a:srcRect l="20796" t="14193" r="22311" b="27885"/>
              <a:stretch/>
            </p:blipFill>
            <p:spPr>
              <a:xfrm>
                <a:off x="1853531" y="4057533"/>
                <a:ext cx="8490235" cy="4859775"/>
              </a:xfrm>
              <a:prstGeom prst="rect">
                <a:avLst/>
              </a:prstGeom>
            </p:spPr>
          </p:pic>
          <p:sp>
            <p:nvSpPr>
              <p:cNvPr id="477" name="正方形/長方形 476"/>
              <p:cNvSpPr/>
              <p:nvPr/>
            </p:nvSpPr>
            <p:spPr>
              <a:xfrm>
                <a:off x="2140573" y="4167680"/>
                <a:ext cx="1429218" cy="501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75" name="円/楕円 474"/>
            <p:cNvSpPr/>
            <p:nvPr/>
          </p:nvSpPr>
          <p:spPr>
            <a:xfrm>
              <a:off x="5177211" y="7333134"/>
              <a:ext cx="802763" cy="5359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コネクタ 2"/>
            <p:cNvCxnSpPr/>
            <p:nvPr/>
          </p:nvCxnSpPr>
          <p:spPr>
            <a:xfrm>
              <a:off x="5064357" y="7962069"/>
              <a:ext cx="0" cy="987393"/>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98" name="直線コネクタ 297"/>
            <p:cNvCxnSpPr/>
            <p:nvPr/>
          </p:nvCxnSpPr>
          <p:spPr>
            <a:xfrm flipH="1">
              <a:off x="6153681" y="8010574"/>
              <a:ext cx="2774" cy="3001408"/>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06" name="テキスト ボックス 205"/>
                <p:cNvSpPr txBox="1"/>
                <p:nvPr/>
              </p:nvSpPr>
              <p:spPr>
                <a:xfrm>
                  <a:off x="444941" y="8426609"/>
                  <a:ext cx="558166" cy="2789826"/>
                </a:xfrm>
                <a:prstGeom prst="rect">
                  <a:avLst/>
                </a:prstGeom>
                <a:noFill/>
              </p:spPr>
              <p:txBody>
                <a:bodyPr vert="eaVert" wrap="square" rtlCol="0">
                  <a:spAutoFit/>
                </a:bodyPr>
                <a:lstStyle/>
                <a:p>
                  <a:r>
                    <a:rPr kumimoji="1" lang="ja-JP" altLang="en-US" sz="2400" dirty="0" smtClean="0">
                      <a:solidFill>
                        <a:schemeClr val="bg1"/>
                      </a:solidFill>
                    </a:rPr>
                    <a:t>気圧</a:t>
                  </a:r>
                  <a:r>
                    <a:rPr kumimoji="1" lang="en-US" altLang="ja-JP" sz="2400" dirty="0" smtClean="0">
                      <a:solidFill>
                        <a:schemeClr val="bg1"/>
                      </a:solidFill>
                    </a:rPr>
                    <a:t>[</a:t>
                  </a:r>
                  <a14:m>
                    <m:oMath xmlns:m="http://schemas.openxmlformats.org/officeDocument/2006/math">
                      <m:r>
                        <a:rPr kumimoji="1" lang="en-US" altLang="ja-JP" sz="2400" b="0" i="1" smtClean="0">
                          <a:solidFill>
                            <a:schemeClr val="bg1"/>
                          </a:solidFill>
                          <a:latin typeface="Cambria Math" panose="02040503050406030204" pitchFamily="18" charset="0"/>
                        </a:rPr>
                        <m:t>1.0</m:t>
                      </m:r>
                      <m:r>
                        <a:rPr kumimoji="1" lang="en-US" altLang="ja-JP" sz="2400" b="0" i="1" smtClean="0">
                          <a:solidFill>
                            <a:schemeClr val="bg1"/>
                          </a:solidFill>
                          <a:latin typeface="Cambria Math" panose="02040503050406030204" pitchFamily="18" charset="0"/>
                          <a:ea typeface="Cambria Math" panose="02040503050406030204" pitchFamily="18" charset="0"/>
                        </a:rPr>
                        <m:t>×</m:t>
                      </m:r>
                      <m:sSup>
                        <m:sSupPr>
                          <m:ctrlPr>
                            <a:rPr kumimoji="1" lang="en-US" altLang="ja-JP" sz="2400" b="0" i="1" smtClean="0">
                              <a:solidFill>
                                <a:schemeClr val="bg1"/>
                              </a:solidFill>
                              <a:latin typeface="Cambria Math" panose="02040503050406030204" pitchFamily="18" charset="0"/>
                              <a:ea typeface="Cambria Math" panose="02040503050406030204" pitchFamily="18" charset="0"/>
                            </a:rPr>
                          </m:ctrlPr>
                        </m:sSupPr>
                        <m:e>
                          <m:r>
                            <a:rPr kumimoji="1" lang="en-US" altLang="ja-JP" sz="2400" b="0" i="1" smtClean="0">
                              <a:solidFill>
                                <a:schemeClr val="bg1"/>
                              </a:solidFill>
                              <a:latin typeface="Cambria Math" panose="02040503050406030204" pitchFamily="18" charset="0"/>
                              <a:ea typeface="Cambria Math" panose="02040503050406030204" pitchFamily="18" charset="0"/>
                            </a:rPr>
                            <m:t>10</m:t>
                          </m:r>
                        </m:e>
                        <m:sup>
                          <m:r>
                            <a:rPr kumimoji="1" lang="en-US" altLang="ja-JP" sz="2400" b="0" i="1" smtClean="0">
                              <a:solidFill>
                                <a:schemeClr val="bg1"/>
                              </a:solidFill>
                              <a:latin typeface="Cambria Math" panose="02040503050406030204" pitchFamily="18" charset="0"/>
                              <a:ea typeface="Cambria Math" panose="02040503050406030204" pitchFamily="18" charset="0"/>
                            </a:rPr>
                            <m:t>5</m:t>
                          </m:r>
                        </m:sup>
                      </m:sSup>
                    </m:oMath>
                  </a14:m>
                  <a:r>
                    <a:rPr kumimoji="1" lang="en-US" altLang="ja-JP" sz="2400" dirty="0" smtClean="0">
                      <a:solidFill>
                        <a:schemeClr val="bg1"/>
                      </a:solidFill>
                      <a:latin typeface="Times" panose="02020603050405020304" pitchFamily="18" charset="0"/>
                      <a:cs typeface="Times" panose="02020603050405020304" pitchFamily="18" charset="0"/>
                    </a:rPr>
                    <a:t>Pa</a:t>
                  </a:r>
                  <a:r>
                    <a:rPr kumimoji="1" lang="en-US" altLang="ja-JP" sz="2000" dirty="0" smtClean="0">
                      <a:solidFill>
                        <a:schemeClr val="bg1"/>
                      </a:solidFill>
                    </a:rPr>
                    <a:t>]</a:t>
                  </a:r>
                  <a:endParaRPr kumimoji="1" lang="ja-JP" altLang="en-US" sz="2000" dirty="0">
                    <a:solidFill>
                      <a:schemeClr val="bg1"/>
                    </a:solidFill>
                  </a:endParaRPr>
                </a:p>
              </p:txBody>
            </p:sp>
          </mc:Choice>
          <mc:Fallback>
            <p:sp>
              <p:nvSpPr>
                <p:cNvPr id="206" name="テキスト ボックス 205"/>
                <p:cNvSpPr txBox="1">
                  <a:spLocks noRot="1" noChangeAspect="1" noMove="1" noResize="1" noEditPoints="1" noAdjustHandles="1" noChangeArrowheads="1" noChangeShapeType="1" noTextEdit="1"/>
                </p:cNvSpPr>
                <p:nvPr/>
              </p:nvSpPr>
              <p:spPr>
                <a:xfrm>
                  <a:off x="444941" y="8426609"/>
                  <a:ext cx="558166" cy="2789826"/>
                </a:xfrm>
                <a:prstGeom prst="rect">
                  <a:avLst/>
                </a:prstGeom>
                <a:blipFill rotWithShape="0">
                  <a:blip r:embed="rId10"/>
                  <a:stretch>
                    <a:fillRect l="-15217" t="-5022"/>
                  </a:stretch>
                </a:blipFill>
              </p:spPr>
              <p:txBody>
                <a:bodyPr/>
                <a:lstStyle/>
                <a:p>
                  <a:r>
                    <a:rPr lang="ja-JP" altLang="en-US">
                      <a:noFill/>
                    </a:rPr>
                    <a:t> </a:t>
                  </a:r>
                </a:p>
              </p:txBody>
            </p:sp>
          </mc:Fallback>
        </mc:AlternateContent>
        <p:sp>
          <p:nvSpPr>
            <p:cNvPr id="616" name="テキスト ボックス 615"/>
            <p:cNvSpPr txBox="1"/>
            <p:nvPr/>
          </p:nvSpPr>
          <p:spPr>
            <a:xfrm>
              <a:off x="8344135" y="9100815"/>
              <a:ext cx="553998" cy="1884329"/>
            </a:xfrm>
            <a:prstGeom prst="rect">
              <a:avLst/>
            </a:prstGeom>
            <a:solidFill>
              <a:schemeClr val="tx1"/>
            </a:solidFill>
          </p:spPr>
          <p:txBody>
            <a:bodyPr vert="eaVert" wrap="square" rtlCol="0">
              <a:spAutoFit/>
            </a:bodyPr>
            <a:lstStyle/>
            <a:p>
              <a:r>
                <a:rPr kumimoji="1" lang="ja-JP" altLang="en-US" sz="2400" dirty="0" smtClean="0">
                  <a:solidFill>
                    <a:schemeClr val="bg1"/>
                  </a:solidFill>
                </a:rPr>
                <a:t>高度</a:t>
              </a:r>
              <a:r>
                <a:rPr kumimoji="1" lang="en-US" altLang="ja-JP" sz="2400" dirty="0" smtClean="0">
                  <a:solidFill>
                    <a:schemeClr val="bg1"/>
                  </a:solidFill>
                </a:rPr>
                <a:t>[</a:t>
              </a:r>
              <a:r>
                <a:rPr kumimoji="1" lang="en-US" altLang="ja-JP" sz="2400" dirty="0" smtClean="0">
                  <a:solidFill>
                    <a:schemeClr val="bg1"/>
                  </a:solidFill>
                  <a:latin typeface="Times" panose="02020603050405020304" pitchFamily="18" charset="0"/>
                  <a:cs typeface="Times" panose="02020603050405020304" pitchFamily="18" charset="0"/>
                </a:rPr>
                <a:t>Km</a:t>
              </a:r>
              <a:r>
                <a:rPr kumimoji="1" lang="en-US" altLang="ja-JP" sz="2400" dirty="0" smtClean="0">
                  <a:solidFill>
                    <a:schemeClr val="bg1"/>
                  </a:solidFill>
                </a:rPr>
                <a:t>]</a:t>
              </a:r>
              <a:endParaRPr kumimoji="1" lang="ja-JP" altLang="en-US" sz="2400" dirty="0">
                <a:solidFill>
                  <a:schemeClr val="bg1"/>
                </a:solidFill>
              </a:endParaRPr>
            </a:p>
          </p:txBody>
        </p:sp>
        <p:cxnSp>
          <p:nvCxnSpPr>
            <p:cNvPr id="14" name="直線コネクタ 13"/>
            <p:cNvCxnSpPr/>
            <p:nvPr/>
          </p:nvCxnSpPr>
          <p:spPr>
            <a:xfrm>
              <a:off x="4253660" y="8000618"/>
              <a:ext cx="0" cy="3554063"/>
            </a:xfrm>
            <a:prstGeom prst="line">
              <a:avLst/>
            </a:prstGeom>
            <a:ln w="28575">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399" name="直線コネクタ 398"/>
            <p:cNvCxnSpPr/>
            <p:nvPr/>
          </p:nvCxnSpPr>
          <p:spPr>
            <a:xfrm>
              <a:off x="4406060" y="7982525"/>
              <a:ext cx="0" cy="3584250"/>
            </a:xfrm>
            <a:prstGeom prst="line">
              <a:avLst/>
            </a:prstGeom>
            <a:ln w="28575">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H="1">
              <a:off x="4253660" y="8000618"/>
              <a:ext cx="152400" cy="10776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2" name="直線コネクタ 431"/>
            <p:cNvCxnSpPr/>
            <p:nvPr/>
          </p:nvCxnSpPr>
          <p:spPr>
            <a:xfrm flipH="1">
              <a:off x="4253660" y="8211525"/>
              <a:ext cx="152400" cy="10776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91" name="直線コネクタ 490"/>
            <p:cNvCxnSpPr/>
            <p:nvPr/>
          </p:nvCxnSpPr>
          <p:spPr>
            <a:xfrm flipH="1">
              <a:off x="4253660" y="8448050"/>
              <a:ext cx="152400" cy="10776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92" name="直線コネクタ 491"/>
            <p:cNvCxnSpPr/>
            <p:nvPr/>
          </p:nvCxnSpPr>
          <p:spPr>
            <a:xfrm flipH="1">
              <a:off x="4247061" y="8667194"/>
              <a:ext cx="152400" cy="10776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93" name="直線コネクタ 492"/>
            <p:cNvCxnSpPr/>
            <p:nvPr/>
          </p:nvCxnSpPr>
          <p:spPr>
            <a:xfrm flipH="1">
              <a:off x="4247061" y="8871923"/>
              <a:ext cx="152400" cy="10776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94" name="直線コネクタ 493"/>
            <p:cNvCxnSpPr/>
            <p:nvPr/>
          </p:nvCxnSpPr>
          <p:spPr>
            <a:xfrm flipH="1">
              <a:off x="4259507" y="9090197"/>
              <a:ext cx="152400" cy="10776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95" name="直線コネクタ 494"/>
            <p:cNvCxnSpPr/>
            <p:nvPr/>
          </p:nvCxnSpPr>
          <p:spPr>
            <a:xfrm flipH="1">
              <a:off x="4253660" y="9296477"/>
              <a:ext cx="152400" cy="10776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96" name="直線コネクタ 495"/>
            <p:cNvCxnSpPr/>
            <p:nvPr/>
          </p:nvCxnSpPr>
          <p:spPr>
            <a:xfrm flipH="1">
              <a:off x="4257116" y="9504824"/>
              <a:ext cx="152400" cy="10776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97" name="直線コネクタ 496"/>
            <p:cNvCxnSpPr/>
            <p:nvPr/>
          </p:nvCxnSpPr>
          <p:spPr>
            <a:xfrm flipH="1">
              <a:off x="4247061" y="9736549"/>
              <a:ext cx="152400" cy="10776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98" name="直線コネクタ 497"/>
            <p:cNvCxnSpPr/>
            <p:nvPr/>
          </p:nvCxnSpPr>
          <p:spPr>
            <a:xfrm flipH="1">
              <a:off x="4247061" y="9959958"/>
              <a:ext cx="152400" cy="10776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99" name="直線コネクタ 498"/>
            <p:cNvCxnSpPr/>
            <p:nvPr/>
          </p:nvCxnSpPr>
          <p:spPr>
            <a:xfrm flipH="1">
              <a:off x="4247061" y="10147859"/>
              <a:ext cx="152400" cy="10776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00" name="直線コネクタ 499"/>
            <p:cNvCxnSpPr/>
            <p:nvPr/>
          </p:nvCxnSpPr>
          <p:spPr>
            <a:xfrm flipH="1">
              <a:off x="4253660" y="10328064"/>
              <a:ext cx="152400" cy="10776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01" name="直線コネクタ 500"/>
            <p:cNvCxnSpPr/>
            <p:nvPr/>
          </p:nvCxnSpPr>
          <p:spPr>
            <a:xfrm flipH="1">
              <a:off x="4257116" y="10532616"/>
              <a:ext cx="152400" cy="10776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02" name="直線コネクタ 501"/>
            <p:cNvCxnSpPr/>
            <p:nvPr/>
          </p:nvCxnSpPr>
          <p:spPr>
            <a:xfrm flipH="1">
              <a:off x="4253660" y="10787578"/>
              <a:ext cx="152400" cy="10776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03" name="直線コネクタ 502"/>
            <p:cNvCxnSpPr/>
            <p:nvPr/>
          </p:nvCxnSpPr>
          <p:spPr>
            <a:xfrm flipH="1">
              <a:off x="4265229" y="10993972"/>
              <a:ext cx="152400" cy="10776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04" name="直線コネクタ 503"/>
            <p:cNvCxnSpPr/>
            <p:nvPr/>
          </p:nvCxnSpPr>
          <p:spPr>
            <a:xfrm flipH="1">
              <a:off x="4265229" y="11186178"/>
              <a:ext cx="152400" cy="10776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05" name="直線コネクタ 504"/>
            <p:cNvCxnSpPr/>
            <p:nvPr/>
          </p:nvCxnSpPr>
          <p:spPr>
            <a:xfrm flipH="1">
              <a:off x="4277953" y="11481223"/>
              <a:ext cx="152400" cy="10776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506" name="円/楕円 505"/>
            <p:cNvSpPr/>
            <p:nvPr/>
          </p:nvSpPr>
          <p:spPr>
            <a:xfrm>
              <a:off x="3945455" y="7124129"/>
              <a:ext cx="802763" cy="334518"/>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p:cNvCxnSpPr/>
            <p:nvPr/>
          </p:nvCxnSpPr>
          <p:spPr>
            <a:xfrm flipH="1">
              <a:off x="5064357" y="8010574"/>
              <a:ext cx="1092099" cy="14586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7" name="直線コネクタ 506"/>
            <p:cNvCxnSpPr/>
            <p:nvPr/>
          </p:nvCxnSpPr>
          <p:spPr>
            <a:xfrm flipH="1">
              <a:off x="5062969" y="8132291"/>
              <a:ext cx="1092099" cy="14586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8" name="直線コネクタ 507"/>
            <p:cNvCxnSpPr/>
            <p:nvPr/>
          </p:nvCxnSpPr>
          <p:spPr>
            <a:xfrm flipH="1">
              <a:off x="5062969" y="8246353"/>
              <a:ext cx="1092099" cy="14586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9" name="直線コネクタ 508"/>
            <p:cNvCxnSpPr/>
            <p:nvPr/>
          </p:nvCxnSpPr>
          <p:spPr>
            <a:xfrm flipH="1">
              <a:off x="5051896" y="8356064"/>
              <a:ext cx="1092099" cy="14586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0" name="直線コネクタ 509"/>
            <p:cNvCxnSpPr/>
            <p:nvPr/>
          </p:nvCxnSpPr>
          <p:spPr>
            <a:xfrm flipH="1">
              <a:off x="5067199" y="8473649"/>
              <a:ext cx="1092099" cy="14586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1" name="直線コネクタ 510"/>
            <p:cNvCxnSpPr/>
            <p:nvPr/>
          </p:nvCxnSpPr>
          <p:spPr>
            <a:xfrm flipH="1">
              <a:off x="5074576" y="8715041"/>
              <a:ext cx="108699" cy="174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4" name="直線コネクタ 513"/>
            <p:cNvCxnSpPr/>
            <p:nvPr/>
          </p:nvCxnSpPr>
          <p:spPr>
            <a:xfrm flipH="1">
              <a:off x="5072610" y="8812912"/>
              <a:ext cx="108699" cy="174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5" name="直線コネクタ 514"/>
            <p:cNvCxnSpPr/>
            <p:nvPr/>
          </p:nvCxnSpPr>
          <p:spPr>
            <a:xfrm flipH="1">
              <a:off x="5069349" y="8905317"/>
              <a:ext cx="108699" cy="174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6" name="直線コネクタ 515"/>
            <p:cNvCxnSpPr/>
            <p:nvPr/>
          </p:nvCxnSpPr>
          <p:spPr>
            <a:xfrm flipH="1">
              <a:off x="5074282" y="8996469"/>
              <a:ext cx="108699" cy="174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7" name="直線コネクタ 516"/>
            <p:cNvCxnSpPr/>
            <p:nvPr/>
          </p:nvCxnSpPr>
          <p:spPr>
            <a:xfrm flipH="1">
              <a:off x="5126960" y="9090197"/>
              <a:ext cx="66281" cy="87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8" name="直線コネクタ 517"/>
            <p:cNvCxnSpPr/>
            <p:nvPr/>
          </p:nvCxnSpPr>
          <p:spPr>
            <a:xfrm flipH="1">
              <a:off x="5240425" y="8570651"/>
              <a:ext cx="924659" cy="1207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9" name="直線コネクタ 518"/>
            <p:cNvCxnSpPr/>
            <p:nvPr/>
          </p:nvCxnSpPr>
          <p:spPr>
            <a:xfrm flipH="1">
              <a:off x="5269101" y="8672059"/>
              <a:ext cx="890198" cy="1207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0" name="直線コネクタ 519"/>
            <p:cNvCxnSpPr/>
            <p:nvPr/>
          </p:nvCxnSpPr>
          <p:spPr>
            <a:xfrm flipH="1">
              <a:off x="5299037" y="8774955"/>
              <a:ext cx="844958" cy="1207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1" name="直線コネクタ 520"/>
            <p:cNvCxnSpPr/>
            <p:nvPr/>
          </p:nvCxnSpPr>
          <p:spPr>
            <a:xfrm flipH="1">
              <a:off x="5323661" y="8871923"/>
              <a:ext cx="832796" cy="10776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2" name="直線コネクタ 521"/>
            <p:cNvCxnSpPr/>
            <p:nvPr/>
          </p:nvCxnSpPr>
          <p:spPr>
            <a:xfrm flipH="1">
              <a:off x="5384518" y="8969044"/>
              <a:ext cx="780566" cy="10776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3" name="直線コネクタ 522"/>
            <p:cNvCxnSpPr/>
            <p:nvPr/>
          </p:nvCxnSpPr>
          <p:spPr>
            <a:xfrm flipH="1">
              <a:off x="5384518" y="9076805"/>
              <a:ext cx="753642" cy="10721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4" name="直線コネクタ 523"/>
            <p:cNvCxnSpPr/>
            <p:nvPr/>
          </p:nvCxnSpPr>
          <p:spPr>
            <a:xfrm flipH="1">
              <a:off x="5432448" y="9198946"/>
              <a:ext cx="733927" cy="97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5" name="直線コネクタ 524"/>
            <p:cNvCxnSpPr/>
            <p:nvPr/>
          </p:nvCxnSpPr>
          <p:spPr>
            <a:xfrm flipH="1">
              <a:off x="5477796" y="9313229"/>
              <a:ext cx="700650" cy="9100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6" name="直線コネクタ 525"/>
            <p:cNvCxnSpPr/>
            <p:nvPr/>
          </p:nvCxnSpPr>
          <p:spPr>
            <a:xfrm flipH="1">
              <a:off x="5513684" y="9434548"/>
              <a:ext cx="632834" cy="814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2" name="直線コネクタ 541"/>
            <p:cNvCxnSpPr/>
            <p:nvPr/>
          </p:nvCxnSpPr>
          <p:spPr>
            <a:xfrm flipH="1">
              <a:off x="5532250" y="9558579"/>
              <a:ext cx="624208" cy="814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1" name="直線コネクタ 560"/>
            <p:cNvCxnSpPr/>
            <p:nvPr/>
          </p:nvCxnSpPr>
          <p:spPr>
            <a:xfrm flipH="1">
              <a:off x="5578592" y="9679701"/>
              <a:ext cx="586492" cy="798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2" name="直線コネクタ 561"/>
            <p:cNvCxnSpPr/>
            <p:nvPr/>
          </p:nvCxnSpPr>
          <p:spPr>
            <a:xfrm flipH="1">
              <a:off x="5597945" y="9797574"/>
              <a:ext cx="561354" cy="798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3" name="直線コネクタ 562"/>
            <p:cNvCxnSpPr/>
            <p:nvPr/>
          </p:nvCxnSpPr>
          <p:spPr>
            <a:xfrm flipH="1">
              <a:off x="5621812" y="9910046"/>
              <a:ext cx="524706" cy="798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5" name="直線コネクタ 564"/>
            <p:cNvCxnSpPr/>
            <p:nvPr/>
          </p:nvCxnSpPr>
          <p:spPr>
            <a:xfrm flipH="1">
              <a:off x="5634593" y="10020197"/>
              <a:ext cx="524706" cy="798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2" name="直線コネクタ 571"/>
            <p:cNvCxnSpPr/>
            <p:nvPr/>
          </p:nvCxnSpPr>
          <p:spPr>
            <a:xfrm flipH="1">
              <a:off x="5691779" y="10121799"/>
              <a:ext cx="476154" cy="8893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3" name="直線コネクタ 582"/>
            <p:cNvCxnSpPr/>
            <p:nvPr/>
          </p:nvCxnSpPr>
          <p:spPr>
            <a:xfrm flipH="1">
              <a:off x="5707603" y="10230421"/>
              <a:ext cx="451696" cy="8893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4" name="直線コネクタ 583"/>
            <p:cNvCxnSpPr/>
            <p:nvPr/>
          </p:nvCxnSpPr>
          <p:spPr>
            <a:xfrm flipH="1">
              <a:off x="5738373" y="10336190"/>
              <a:ext cx="419866" cy="880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7" name="直線コネクタ 586"/>
            <p:cNvCxnSpPr/>
            <p:nvPr/>
          </p:nvCxnSpPr>
          <p:spPr>
            <a:xfrm flipH="1">
              <a:off x="5754017" y="10444564"/>
              <a:ext cx="419866" cy="880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8" name="直線コネクタ 587"/>
            <p:cNvCxnSpPr/>
            <p:nvPr/>
          </p:nvCxnSpPr>
          <p:spPr>
            <a:xfrm flipH="1">
              <a:off x="5786594" y="10561715"/>
              <a:ext cx="368474" cy="7365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2" name="直線コネクタ 591"/>
            <p:cNvCxnSpPr/>
            <p:nvPr/>
          </p:nvCxnSpPr>
          <p:spPr>
            <a:xfrm flipH="1">
              <a:off x="5844354" y="10667188"/>
              <a:ext cx="313886" cy="6160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3" name="直線コネクタ 592"/>
            <p:cNvCxnSpPr/>
            <p:nvPr/>
          </p:nvCxnSpPr>
          <p:spPr>
            <a:xfrm flipH="1">
              <a:off x="5884165" y="10749666"/>
              <a:ext cx="267735" cy="5614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7" name="直線コネクタ 596"/>
            <p:cNvCxnSpPr/>
            <p:nvPr/>
          </p:nvCxnSpPr>
          <p:spPr>
            <a:xfrm flipH="1">
              <a:off x="5948306" y="10841459"/>
              <a:ext cx="201394" cy="3971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0" name="直線コネクタ 599"/>
            <p:cNvCxnSpPr/>
            <p:nvPr/>
          </p:nvCxnSpPr>
          <p:spPr>
            <a:xfrm flipH="1">
              <a:off x="6018032" y="10914319"/>
              <a:ext cx="143181" cy="209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4" name="直線コネクタ 603"/>
            <p:cNvCxnSpPr/>
            <p:nvPr/>
          </p:nvCxnSpPr>
          <p:spPr>
            <a:xfrm flipH="1">
              <a:off x="5082679" y="8011063"/>
              <a:ext cx="315492" cy="4343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6" name="直線コネクタ 605"/>
            <p:cNvCxnSpPr/>
            <p:nvPr/>
          </p:nvCxnSpPr>
          <p:spPr>
            <a:xfrm flipH="1">
              <a:off x="4253660" y="8113343"/>
              <a:ext cx="152400" cy="10776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07" name="直線コネクタ 606"/>
            <p:cNvCxnSpPr/>
            <p:nvPr/>
          </p:nvCxnSpPr>
          <p:spPr>
            <a:xfrm flipH="1">
              <a:off x="4250953" y="8332618"/>
              <a:ext cx="152400" cy="10776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08" name="直線コネクタ 607"/>
            <p:cNvCxnSpPr/>
            <p:nvPr/>
          </p:nvCxnSpPr>
          <p:spPr>
            <a:xfrm flipH="1">
              <a:off x="4248457" y="8565634"/>
              <a:ext cx="152400" cy="10776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09" name="直線コネクタ 608"/>
            <p:cNvCxnSpPr/>
            <p:nvPr/>
          </p:nvCxnSpPr>
          <p:spPr>
            <a:xfrm flipH="1">
              <a:off x="4245750" y="8781464"/>
              <a:ext cx="152400" cy="10776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11" name="直線コネクタ 610"/>
            <p:cNvCxnSpPr/>
            <p:nvPr/>
          </p:nvCxnSpPr>
          <p:spPr>
            <a:xfrm flipH="1">
              <a:off x="4257116" y="8979608"/>
              <a:ext cx="152400" cy="10776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12" name="直線コネクタ 611"/>
            <p:cNvCxnSpPr/>
            <p:nvPr/>
          </p:nvCxnSpPr>
          <p:spPr>
            <a:xfrm flipH="1">
              <a:off x="4257116" y="9197958"/>
              <a:ext cx="152400" cy="10776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13" name="直線コネクタ 612"/>
            <p:cNvCxnSpPr/>
            <p:nvPr/>
          </p:nvCxnSpPr>
          <p:spPr>
            <a:xfrm flipH="1">
              <a:off x="4250953" y="9408585"/>
              <a:ext cx="152400" cy="10776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14" name="直線コネクタ 613"/>
            <p:cNvCxnSpPr/>
            <p:nvPr/>
          </p:nvCxnSpPr>
          <p:spPr>
            <a:xfrm flipH="1">
              <a:off x="4253660" y="9624274"/>
              <a:ext cx="152400" cy="10776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18" name="直線コネクタ 617"/>
            <p:cNvCxnSpPr/>
            <p:nvPr/>
          </p:nvCxnSpPr>
          <p:spPr>
            <a:xfrm flipH="1">
              <a:off x="4257116" y="9857490"/>
              <a:ext cx="152400" cy="10776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19" name="直線コネクタ 618"/>
            <p:cNvCxnSpPr/>
            <p:nvPr/>
          </p:nvCxnSpPr>
          <p:spPr>
            <a:xfrm flipH="1">
              <a:off x="4251905" y="10046172"/>
              <a:ext cx="152400" cy="10776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20" name="直線コネクタ 619"/>
            <p:cNvCxnSpPr/>
            <p:nvPr/>
          </p:nvCxnSpPr>
          <p:spPr>
            <a:xfrm flipH="1">
              <a:off x="4253660" y="10230691"/>
              <a:ext cx="152400" cy="10776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21" name="直線コネクタ 620"/>
            <p:cNvCxnSpPr/>
            <p:nvPr/>
          </p:nvCxnSpPr>
          <p:spPr>
            <a:xfrm flipH="1">
              <a:off x="4270343" y="10427329"/>
              <a:ext cx="152400" cy="10776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22" name="直線コネクタ 621"/>
            <p:cNvCxnSpPr/>
            <p:nvPr/>
          </p:nvCxnSpPr>
          <p:spPr>
            <a:xfrm flipH="1">
              <a:off x="4253660" y="10662826"/>
              <a:ext cx="152400" cy="10776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23" name="直線コネクタ 622"/>
            <p:cNvCxnSpPr/>
            <p:nvPr/>
          </p:nvCxnSpPr>
          <p:spPr>
            <a:xfrm flipH="1">
              <a:off x="4269867" y="10896162"/>
              <a:ext cx="152400" cy="10776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24" name="直線コネクタ 623"/>
            <p:cNvCxnSpPr/>
            <p:nvPr/>
          </p:nvCxnSpPr>
          <p:spPr>
            <a:xfrm flipH="1">
              <a:off x="4261222" y="11092491"/>
              <a:ext cx="152400" cy="10776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25" name="直線コネクタ 624"/>
            <p:cNvCxnSpPr/>
            <p:nvPr/>
          </p:nvCxnSpPr>
          <p:spPr>
            <a:xfrm flipH="1">
              <a:off x="4256771" y="11300329"/>
              <a:ext cx="152400" cy="10776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26" name="直線コネクタ 625"/>
            <p:cNvCxnSpPr/>
            <p:nvPr/>
          </p:nvCxnSpPr>
          <p:spPr>
            <a:xfrm flipH="1">
              <a:off x="4253660" y="11397498"/>
              <a:ext cx="152400" cy="10776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28" name="直線コネクタ 627"/>
            <p:cNvCxnSpPr/>
            <p:nvPr/>
          </p:nvCxnSpPr>
          <p:spPr>
            <a:xfrm>
              <a:off x="4245750" y="7458647"/>
              <a:ext cx="76200" cy="523878"/>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32" name="直線コネクタ 631"/>
            <p:cNvCxnSpPr/>
            <p:nvPr/>
          </p:nvCxnSpPr>
          <p:spPr>
            <a:xfrm flipH="1">
              <a:off x="4341432" y="7434946"/>
              <a:ext cx="102952" cy="547579"/>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97" name="角丸四角形吹き出し 196"/>
          <p:cNvSpPr/>
          <p:nvPr/>
        </p:nvSpPr>
        <p:spPr>
          <a:xfrm>
            <a:off x="8889833" y="8551019"/>
            <a:ext cx="4107695" cy="1553465"/>
          </a:xfrm>
          <a:prstGeom prst="wedgeRoundRectCallout">
            <a:avLst>
              <a:gd name="adj1" fmla="val -121372"/>
              <a:gd name="adj2" fmla="val -89889"/>
              <a:gd name="adj3" fmla="val 16667"/>
            </a:avLst>
          </a:prstGeom>
          <a:solidFill>
            <a:srgbClr val="FFC000">
              <a:alpha val="59000"/>
            </a:srgbClr>
          </a:solidFill>
          <a:ln>
            <a:noFill/>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kumimoji="1" lang="ja-JP" alt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8" charset="0"/>
              <a:cs typeface="Times" pitchFamily="18" charset="0"/>
            </a:endParaRPr>
          </a:p>
        </p:txBody>
      </p:sp>
      <p:sp>
        <p:nvSpPr>
          <p:cNvPr id="462" name="テキスト ボックス 461"/>
          <p:cNvSpPr txBox="1"/>
          <p:nvPr/>
        </p:nvSpPr>
        <p:spPr>
          <a:xfrm>
            <a:off x="8945755" y="9508662"/>
            <a:ext cx="4568867" cy="536850"/>
          </a:xfrm>
          <a:prstGeom prst="rect">
            <a:avLst/>
          </a:prstGeom>
          <a:noFill/>
        </p:spPr>
        <p:txBody>
          <a:bodyPr wrap="square" rtlCol="0">
            <a:spAutoFit/>
          </a:bodyPr>
          <a:lstStyle/>
          <a:p>
            <a:r>
              <a:rPr kumimoji="1" lang="ja-JP" altLang="en-US" sz="2800" b="1" dirty="0" smtClean="0">
                <a:solidFill>
                  <a:srgbClr val="FF0000"/>
                </a:solidFill>
              </a:rPr>
              <a:t>衛星で大気圏外から観測</a:t>
            </a:r>
            <a:endParaRPr kumimoji="1" lang="ja-JP" altLang="en-US" sz="2800" b="1" dirty="0">
              <a:solidFill>
                <a:srgbClr val="FF0000"/>
              </a:solidFill>
            </a:endParaRPr>
          </a:p>
        </p:txBody>
      </p:sp>
      <p:sp>
        <p:nvSpPr>
          <p:cNvPr id="17" name="正方形/長方形 16"/>
          <p:cNvSpPr/>
          <p:nvPr/>
        </p:nvSpPr>
        <p:spPr>
          <a:xfrm>
            <a:off x="503085" y="12022485"/>
            <a:ext cx="1443024" cy="261610"/>
          </a:xfrm>
          <a:prstGeom prst="rect">
            <a:avLst/>
          </a:prstGeom>
        </p:spPr>
        <p:txBody>
          <a:bodyPr wrap="none">
            <a:spAutoFit/>
          </a:bodyPr>
          <a:lstStyle/>
          <a:p>
            <a:r>
              <a:rPr lang="zh-TW" altLang="en-US" sz="1100" dirty="0">
                <a:solidFill>
                  <a:schemeClr val="bg1"/>
                </a:solidFill>
                <a:latin typeface="MS-PGothic"/>
              </a:rPr>
              <a:t>宇宙線 （小田稔 著</a:t>
            </a:r>
            <a:r>
              <a:rPr lang="en-US" altLang="zh-TW" sz="1100" dirty="0">
                <a:solidFill>
                  <a:schemeClr val="bg1"/>
                </a:solidFill>
                <a:latin typeface="Calibri" panose="020F0502020204030204" pitchFamily="34" charset="0"/>
              </a:rPr>
              <a:t>)</a:t>
            </a:r>
            <a:endParaRPr lang="ja-JP" altLang="en-US" sz="1100" dirty="0">
              <a:solidFill>
                <a:schemeClr val="bg1"/>
              </a:solidFill>
            </a:endParaRPr>
          </a:p>
        </p:txBody>
      </p:sp>
      <p:grpSp>
        <p:nvGrpSpPr>
          <p:cNvPr id="193" name="グループ化 192"/>
          <p:cNvGrpSpPr/>
          <p:nvPr/>
        </p:nvGrpSpPr>
        <p:grpSpPr>
          <a:xfrm>
            <a:off x="8835794" y="8587026"/>
            <a:ext cx="4851044" cy="972035"/>
            <a:chOff x="5418226" y="3631829"/>
            <a:chExt cx="5298486" cy="730038"/>
          </a:xfrm>
        </p:grpSpPr>
        <p:sp>
          <p:nvSpPr>
            <p:cNvPr id="461" name="下矢印 460"/>
            <p:cNvSpPr/>
            <p:nvPr/>
          </p:nvSpPr>
          <p:spPr>
            <a:xfrm>
              <a:off x="7373133" y="3993256"/>
              <a:ext cx="880051" cy="36861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0"/>
            </a:p>
          </p:txBody>
        </p:sp>
        <p:sp>
          <p:nvSpPr>
            <p:cNvPr id="460" name="テキスト ボックス 459"/>
            <p:cNvSpPr txBox="1"/>
            <p:nvPr/>
          </p:nvSpPr>
          <p:spPr>
            <a:xfrm>
              <a:off x="5418226" y="3631829"/>
              <a:ext cx="5298486" cy="403196"/>
            </a:xfrm>
            <a:prstGeom prst="rect">
              <a:avLst/>
            </a:prstGeom>
            <a:noFill/>
          </p:spPr>
          <p:txBody>
            <a:bodyPr wrap="square" rtlCol="0">
              <a:spAutoFit/>
            </a:bodyPr>
            <a:lstStyle/>
            <a:p>
              <a:r>
                <a:rPr kumimoji="1" lang="en-US" altLang="ja-JP" sz="2800" b="1" u="sng" dirty="0" smtClean="0">
                  <a:solidFill>
                    <a:srgbClr val="FF0000"/>
                  </a:solidFill>
                  <a:latin typeface="Arial" panose="020B0604020202020204" pitchFamily="34" charset="0"/>
                  <a:cs typeface="Arial" panose="020B0604020202020204" pitchFamily="34" charset="0"/>
                </a:rPr>
                <a:t>X</a:t>
              </a:r>
              <a:r>
                <a:rPr kumimoji="1" lang="ja-JP" altLang="en-US" sz="2800" b="1" u="sng" dirty="0" smtClean="0">
                  <a:solidFill>
                    <a:srgbClr val="FF0000"/>
                  </a:solidFill>
                </a:rPr>
                <a:t>線は大気を透過できない</a:t>
              </a:r>
              <a:endParaRPr kumimoji="1" lang="ja-JP" altLang="en-US" sz="2800" b="1" u="sng" dirty="0">
                <a:solidFill>
                  <a:srgbClr val="FF0000"/>
                </a:solidFill>
              </a:endParaRPr>
            </a:p>
          </p:txBody>
        </p:sp>
      </p:grpSp>
      <p:sp>
        <p:nvSpPr>
          <p:cNvPr id="538" name="横巻き 537"/>
          <p:cNvSpPr/>
          <p:nvPr/>
        </p:nvSpPr>
        <p:spPr>
          <a:xfrm>
            <a:off x="895739" y="2462904"/>
            <a:ext cx="5048831" cy="717669"/>
          </a:xfrm>
          <a:prstGeom prst="horizontalScroll">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4400" b="0" i="0" u="none" strike="noStrike" kern="0" cap="none" spc="0" normalizeH="0" baseline="0" noProof="0" dirty="0" smtClean="0">
                <a:ln>
                  <a:noFill/>
                </a:ln>
                <a:solidFill>
                  <a:prstClr val="black"/>
                </a:solidFill>
                <a:effectLst/>
                <a:uLnTx/>
                <a:uFillTx/>
                <a:latin typeface="Arial Unicode MS" panose="020B0604020202020204" pitchFamily="50" charset="-128"/>
                <a:ea typeface="Arial Unicode MS" panose="020B0604020202020204" pitchFamily="50" charset="-128"/>
                <a:cs typeface="Arial Unicode MS" panose="020B0604020202020204" pitchFamily="50" charset="-128"/>
              </a:rPr>
              <a:t>X</a:t>
            </a:r>
            <a:r>
              <a:rPr kumimoji="0" lang="ja-JP" altLang="en-US" sz="4400" b="0" i="0" u="none" strike="noStrike" kern="0" cap="none" spc="0" normalizeH="0" baseline="0" noProof="0" dirty="0" smtClean="0">
                <a:ln>
                  <a:noFill/>
                </a:ln>
                <a:solidFill>
                  <a:prstClr val="black"/>
                </a:solidFill>
                <a:effectLst/>
                <a:uLnTx/>
                <a:uFillTx/>
                <a:latin typeface="Times" pitchFamily="18" charset="0"/>
                <a:ea typeface="ＭＳ Ｐゴシック"/>
                <a:cs typeface="Times" pitchFamily="18" charset="0"/>
              </a:rPr>
              <a:t>線放射の仕組み</a:t>
            </a:r>
            <a:endParaRPr kumimoji="0" lang="ja-JP" altLang="en-US" sz="4400" b="0" i="0" u="none" strike="noStrike" kern="0" cap="none" spc="0" normalizeH="0" baseline="0" noProof="0" dirty="0">
              <a:ln>
                <a:noFill/>
              </a:ln>
              <a:solidFill>
                <a:prstClr val="black"/>
              </a:solidFill>
              <a:effectLst/>
              <a:uLnTx/>
              <a:uFillTx/>
              <a:latin typeface="Times" pitchFamily="18" charset="0"/>
              <a:ea typeface="ＭＳ Ｐゴシック"/>
              <a:cs typeface="Times" pitchFamily="18" charset="0"/>
            </a:endParaRPr>
          </a:p>
        </p:txBody>
      </p:sp>
      <p:sp>
        <p:nvSpPr>
          <p:cNvPr id="374" name="下リボン 373"/>
          <p:cNvSpPr/>
          <p:nvPr/>
        </p:nvSpPr>
        <p:spPr>
          <a:xfrm>
            <a:off x="661947" y="1565540"/>
            <a:ext cx="8497656" cy="944413"/>
          </a:xfrm>
          <a:prstGeom prst="ribbon">
            <a:avLst>
              <a:gd name="adj1" fmla="val 16667"/>
              <a:gd name="adj2" fmla="val 56629"/>
            </a:avLst>
          </a:prstGeom>
          <a:solidFill>
            <a:schemeClr val="tx1"/>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6000" dirty="0" smtClean="0">
                <a:ln w="0"/>
                <a:solidFill>
                  <a:schemeClr val="accent1"/>
                </a:solidFill>
                <a:effectLst>
                  <a:outerShdw blurRad="38100" dist="25400" dir="5400000" algn="ctr" rotWithShape="0">
                    <a:srgbClr val="6E747A">
                      <a:alpha val="43000"/>
                    </a:srgbClr>
                  </a:outerShdw>
                </a:effectLst>
                <a:latin typeface="Arial Unicode MS" panose="020B0604020202020204" pitchFamily="50" charset="-128"/>
                <a:ea typeface="Arial Unicode MS" panose="020B0604020202020204" pitchFamily="50" charset="-128"/>
                <a:cs typeface="Arial Unicode MS" panose="020B0604020202020204" pitchFamily="50" charset="-128"/>
              </a:rPr>
              <a:t>X</a:t>
            </a:r>
            <a:r>
              <a:rPr lang="ja-JP" altLang="en-US" sz="6000" dirty="0" smtClean="0">
                <a:ln w="0"/>
                <a:solidFill>
                  <a:schemeClr val="accent1"/>
                </a:solidFill>
                <a:effectLst>
                  <a:outerShdw blurRad="38100" dist="25400" dir="5400000" algn="ctr" rotWithShape="0">
                    <a:srgbClr val="6E747A">
                      <a:alpha val="43000"/>
                    </a:srgbClr>
                  </a:outerShdw>
                </a:effectLst>
                <a:latin typeface="Times" pitchFamily="18" charset="0"/>
                <a:cs typeface="Times" pitchFamily="18" charset="0"/>
              </a:rPr>
              <a:t>線に</a:t>
            </a:r>
            <a:r>
              <a:rPr lang="ja-JP" altLang="en-US" sz="6000" dirty="0">
                <a:ln w="0"/>
                <a:solidFill>
                  <a:schemeClr val="accent1"/>
                </a:solidFill>
                <a:effectLst>
                  <a:outerShdw blurRad="38100" dist="25400" dir="5400000" algn="ctr" rotWithShape="0">
                    <a:srgbClr val="6E747A">
                      <a:alpha val="43000"/>
                    </a:srgbClr>
                  </a:outerShdw>
                </a:effectLst>
                <a:latin typeface="Times" pitchFamily="18" charset="0"/>
                <a:cs typeface="Times" pitchFamily="18" charset="0"/>
              </a:rPr>
              <a:t>ついて</a:t>
            </a:r>
            <a:endParaRPr kumimoji="1" lang="ja-JP" altLang="en-US" sz="6000" dirty="0">
              <a:ln w="0"/>
              <a:solidFill>
                <a:schemeClr val="accent1"/>
              </a:solidFill>
              <a:effectLst>
                <a:outerShdw blurRad="38100" dist="25400" dir="5400000" algn="ctr" rotWithShape="0">
                  <a:srgbClr val="6E747A">
                    <a:alpha val="43000"/>
                  </a:srgbClr>
                </a:outerShdw>
              </a:effectLst>
              <a:latin typeface="Times" pitchFamily="18" charset="0"/>
              <a:cs typeface="Times" pitchFamily="18" charset="0"/>
            </a:endParaRPr>
          </a:p>
        </p:txBody>
      </p:sp>
      <p:sp>
        <p:nvSpPr>
          <p:cNvPr id="544" name="Rectangle 24"/>
          <p:cNvSpPr>
            <a:spLocks/>
          </p:cNvSpPr>
          <p:nvPr/>
        </p:nvSpPr>
        <p:spPr bwMode="auto">
          <a:xfrm>
            <a:off x="9476663" y="3216910"/>
            <a:ext cx="2180087" cy="615553"/>
          </a:xfrm>
          <a:prstGeom prst="rect">
            <a:avLst/>
          </a:prstGeom>
          <a:noFill/>
          <a:ln w="12700">
            <a:solidFill>
              <a:schemeClr val="bg1"/>
            </a:solidFill>
            <a:miter lim="800000"/>
            <a:headEnd/>
            <a:tailEnd/>
          </a:ln>
        </p:spPr>
        <p:txBody>
          <a:bodyPr wrap="square" lIns="0" tIns="0" rIns="0" bIns="0" anchor="ctr">
            <a:spAutoFit/>
          </a:bodyPr>
          <a:lstStyle/>
          <a:p>
            <a:pPr algn="ctr"/>
            <a:r>
              <a:rPr lang="ja-JP" altLang="en-US" sz="4000" dirty="0" smtClean="0">
                <a:solidFill>
                  <a:schemeClr val="bg1"/>
                </a:solidFill>
                <a:latin typeface="Times" pitchFamily="18" charset="0"/>
                <a:cs typeface="Times" pitchFamily="18" charset="0"/>
              </a:rPr>
              <a:t>黒体放射</a:t>
            </a:r>
            <a:endParaRPr lang="ja-JP" altLang="en-US" sz="4000" dirty="0">
              <a:solidFill>
                <a:schemeClr val="bg1"/>
              </a:solidFill>
              <a:latin typeface="Times" pitchFamily="18" charset="0"/>
              <a:cs typeface="Times" pitchFamily="18" charset="0"/>
            </a:endParaRPr>
          </a:p>
        </p:txBody>
      </p:sp>
      <p:cxnSp>
        <p:nvCxnSpPr>
          <p:cNvPr id="545" name="直線コネクタ 544"/>
          <p:cNvCxnSpPr/>
          <p:nvPr/>
        </p:nvCxnSpPr>
        <p:spPr>
          <a:xfrm flipV="1">
            <a:off x="315062" y="6922900"/>
            <a:ext cx="12764995" cy="53186"/>
          </a:xfrm>
          <a:prstGeom prst="line">
            <a:avLst/>
          </a:prstGeom>
          <a:ln>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39" name="横巻き 538"/>
          <p:cNvSpPr/>
          <p:nvPr/>
        </p:nvSpPr>
        <p:spPr>
          <a:xfrm>
            <a:off x="842577" y="6574330"/>
            <a:ext cx="5191074" cy="754316"/>
          </a:xfrm>
          <a:prstGeom prst="horizontalScroll">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4400" b="0" i="0" u="none" strike="noStrike" kern="0" cap="none" spc="0" normalizeH="0" baseline="0" noProof="0" dirty="0" smtClean="0">
                <a:ln>
                  <a:noFill/>
                </a:ln>
                <a:solidFill>
                  <a:prstClr val="black"/>
                </a:solidFill>
                <a:effectLst/>
                <a:uLnTx/>
                <a:uFillTx/>
                <a:latin typeface="Arial Unicode MS" panose="020B0604020202020204" pitchFamily="50" charset="-128"/>
                <a:ea typeface="Arial Unicode MS" panose="020B0604020202020204" pitchFamily="50" charset="-128"/>
                <a:cs typeface="Arial Unicode MS" panose="020B0604020202020204" pitchFamily="50" charset="-128"/>
              </a:rPr>
              <a:t>X</a:t>
            </a:r>
            <a:r>
              <a:rPr kumimoji="0" lang="ja-JP" altLang="en-US" sz="4400" b="0" i="0" u="none" strike="noStrike" kern="0" cap="none" spc="0" normalizeH="0" baseline="0" noProof="0" dirty="0" smtClean="0">
                <a:ln>
                  <a:noFill/>
                </a:ln>
                <a:solidFill>
                  <a:prstClr val="black"/>
                </a:solidFill>
                <a:effectLst/>
                <a:uLnTx/>
                <a:uFillTx/>
                <a:latin typeface="Times" pitchFamily="18" charset="0"/>
                <a:ea typeface="ＭＳ Ｐゴシック"/>
                <a:cs typeface="Times" pitchFamily="18" charset="0"/>
              </a:rPr>
              <a:t>線観測</a:t>
            </a:r>
            <a:endParaRPr kumimoji="0" lang="ja-JP" altLang="en-US" sz="4400" b="0" i="0" u="none" strike="noStrike" kern="0" cap="none" spc="0" normalizeH="0" baseline="0" noProof="0" dirty="0">
              <a:ln>
                <a:noFill/>
              </a:ln>
              <a:solidFill>
                <a:prstClr val="black"/>
              </a:solidFill>
              <a:effectLst/>
              <a:uLnTx/>
              <a:uFillTx/>
              <a:latin typeface="Times" pitchFamily="18" charset="0"/>
              <a:ea typeface="ＭＳ Ｐゴシック"/>
              <a:cs typeface="Times" pitchFamily="18" charset="0"/>
            </a:endParaRPr>
          </a:p>
        </p:txBody>
      </p:sp>
      <p:sp>
        <p:nvSpPr>
          <p:cNvPr id="546" name="四角形吹き出し 545"/>
          <p:cNvSpPr/>
          <p:nvPr/>
        </p:nvSpPr>
        <p:spPr>
          <a:xfrm>
            <a:off x="13426221" y="1906464"/>
            <a:ext cx="16561840" cy="10897918"/>
          </a:xfrm>
          <a:prstGeom prst="wedgeRectCallout">
            <a:avLst>
              <a:gd name="adj1" fmla="val 23217"/>
              <a:gd name="adj2" fmla="val 53054"/>
            </a:avLst>
          </a:prstGeom>
          <a:solidFill>
            <a:sysClr val="window" lastClr="FFFFFF"/>
          </a:solidFill>
          <a:ln w="25400"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Times" pitchFamily="18" charset="0"/>
              <a:ea typeface="ＭＳ Ｐゴシック"/>
              <a:cs typeface="Times" pitchFamily="18" charset="0"/>
            </a:endParaRPr>
          </a:p>
        </p:txBody>
      </p:sp>
      <p:sp>
        <p:nvSpPr>
          <p:cNvPr id="547" name="正方形/長方形 546"/>
          <p:cNvSpPr/>
          <p:nvPr/>
        </p:nvSpPr>
        <p:spPr>
          <a:xfrm>
            <a:off x="13577549" y="3707385"/>
            <a:ext cx="5390782" cy="1309994"/>
          </a:xfrm>
          <a:prstGeom prst="rect">
            <a:avLst/>
          </a:prstGeom>
          <a:no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000" b="0" i="0" u="none" strike="noStrike" kern="0" cap="none" spc="0" normalizeH="0" baseline="0" noProof="0" dirty="0" smtClean="0">
                <a:ln>
                  <a:noFill/>
                </a:ln>
                <a:solidFill>
                  <a:sysClr val="windowText" lastClr="000000"/>
                </a:solidFill>
                <a:effectLst/>
                <a:uLnTx/>
                <a:uFillTx/>
                <a:latin typeface="ＭＳ Ｐゴシック"/>
                <a:ea typeface="ＭＳ Ｐゴシック"/>
                <a:cs typeface="Times" pitchFamily="18" charset="0"/>
              </a:rPr>
              <a:t>恒星が百万</a:t>
            </a:r>
            <a:r>
              <a:rPr kumimoji="0" lang="en-US" altLang="ja-JP" sz="4000" b="0" i="0" u="none" strike="noStrike" kern="0" cap="none" spc="0" normalizeH="0" baseline="0" noProof="0" dirty="0" smtClean="0">
                <a:ln>
                  <a:noFill/>
                </a:ln>
                <a:solidFill>
                  <a:sysClr val="windowText" lastClr="000000"/>
                </a:solidFill>
                <a:effectLst/>
                <a:uLnTx/>
                <a:uFillTx/>
                <a:latin typeface="ＭＳ Ｐゴシック"/>
                <a:ea typeface="ＭＳ Ｐゴシック"/>
                <a:cs typeface="Times" pitchFamily="18" charset="0"/>
              </a:rPr>
              <a:t>〜</a:t>
            </a:r>
            <a:r>
              <a:rPr kumimoji="0" lang="ja-JP" altLang="en-US" sz="4000" b="0" i="0" u="none" strike="noStrike" kern="0" cap="none" spc="0" normalizeH="0" baseline="0" noProof="0" dirty="0" smtClean="0">
                <a:ln>
                  <a:noFill/>
                </a:ln>
                <a:solidFill>
                  <a:sysClr val="windowText" lastClr="000000"/>
                </a:solidFill>
                <a:effectLst/>
                <a:uLnTx/>
                <a:uFillTx/>
                <a:latin typeface="ＭＳ Ｐゴシック"/>
                <a:ea typeface="ＭＳ Ｐゴシック"/>
                <a:cs typeface="Times" pitchFamily="18" charset="0"/>
              </a:rPr>
              <a:t>一兆個</a:t>
            </a:r>
            <a:endParaRPr kumimoji="0" lang="en-US" altLang="ja-JP" sz="4000" b="0" i="0" u="none" strike="noStrike" kern="0" cap="none" spc="0" normalizeH="0" baseline="0" noProof="0" dirty="0" smtClean="0">
              <a:ln>
                <a:noFill/>
              </a:ln>
              <a:solidFill>
                <a:sysClr val="windowText" lastClr="000000"/>
              </a:solidFill>
              <a:effectLst/>
              <a:uLnTx/>
              <a:uFillTx/>
              <a:latin typeface="ＭＳ Ｐゴシック"/>
              <a:ea typeface="ＭＳ Ｐゴシック"/>
              <a:cs typeface="Times"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000" b="0" i="0" u="none" strike="noStrike" kern="0" cap="none" spc="0" normalizeH="0" baseline="0" noProof="0" dirty="0" smtClean="0">
                <a:ln>
                  <a:noFill/>
                </a:ln>
                <a:solidFill>
                  <a:sysClr val="windowText" lastClr="000000"/>
                </a:solidFill>
                <a:effectLst/>
                <a:uLnTx/>
                <a:uFillTx/>
                <a:latin typeface="ＭＳ Ｐゴシック"/>
                <a:ea typeface="ＭＳ Ｐゴシック"/>
                <a:cs typeface="Times" pitchFamily="18" charset="0"/>
              </a:rPr>
              <a:t>集まった天体</a:t>
            </a:r>
            <a:endParaRPr kumimoji="0" lang="ja-JP" altLang="en-US" sz="4000" b="0" i="0" u="none" strike="noStrike" kern="0" cap="none" spc="0" normalizeH="0" baseline="0" noProof="0" dirty="0">
              <a:ln>
                <a:noFill/>
              </a:ln>
              <a:solidFill>
                <a:sysClr val="windowText" lastClr="000000"/>
              </a:solidFill>
              <a:effectLst/>
              <a:uLnTx/>
              <a:uFillTx/>
              <a:latin typeface="ＭＳ Ｐゴシック"/>
              <a:ea typeface="ＭＳ Ｐゴシック"/>
              <a:cs typeface="Times" pitchFamily="18" charset="0"/>
            </a:endParaRPr>
          </a:p>
        </p:txBody>
      </p:sp>
      <p:sp>
        <p:nvSpPr>
          <p:cNvPr id="548" name="角丸四角形 547"/>
          <p:cNvSpPr/>
          <p:nvPr/>
        </p:nvSpPr>
        <p:spPr>
          <a:xfrm>
            <a:off x="13689485" y="3625491"/>
            <a:ext cx="5166911" cy="1429717"/>
          </a:xfrm>
          <a:prstGeom prst="roundRect">
            <a:avLst/>
          </a:prstGeom>
          <a:noFill/>
          <a:ln w="25400" cap="flat" cmpd="sng" algn="ctr">
            <a:solidFill>
              <a:srgbClr val="92D050"/>
            </a:solidFill>
            <a:prstDash val="dash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Times" pitchFamily="18" charset="0"/>
              <a:ea typeface="ＭＳ Ｐゴシック"/>
              <a:cs typeface="Times" pitchFamily="18" charset="0"/>
            </a:endParaRPr>
          </a:p>
        </p:txBody>
      </p:sp>
      <p:sp>
        <p:nvSpPr>
          <p:cNvPr id="549" name="テキスト ボックス 548"/>
          <p:cNvSpPr txBox="1"/>
          <p:nvPr/>
        </p:nvSpPr>
        <p:spPr>
          <a:xfrm>
            <a:off x="24136677" y="3770433"/>
            <a:ext cx="5815968" cy="2246769"/>
          </a:xfrm>
          <a:prstGeom prst="rect">
            <a:avLst/>
          </a:prstGeom>
          <a:noFill/>
        </p:spPr>
        <p:txBody>
          <a:bodyPr wrap="square" rtlCol="0">
            <a:spAutoFit/>
          </a:bodyPr>
          <a:lstStyle/>
          <a:p>
            <a:r>
              <a:rPr lang="ja-JP" altLang="en-US" sz="2800" dirty="0" smtClean="0">
                <a:solidFill>
                  <a:srgbClr val="9BBB59">
                    <a:lumMod val="50000"/>
                  </a:srgbClr>
                </a:solidFill>
                <a:latin typeface="Times" pitchFamily="18" charset="0"/>
                <a:cs typeface="Times" pitchFamily="18" charset="0"/>
              </a:rPr>
              <a:t>①</a:t>
            </a:r>
            <a:r>
              <a:rPr lang="ja-JP" altLang="en-US" sz="2800" dirty="0">
                <a:solidFill>
                  <a:srgbClr val="9BBB59">
                    <a:lumMod val="50000"/>
                  </a:srgbClr>
                </a:solidFill>
                <a:latin typeface="Times" pitchFamily="18" charset="0"/>
                <a:cs typeface="Times" pitchFamily="18" charset="0"/>
              </a:rPr>
              <a:t>目的とする</a:t>
            </a:r>
            <a:r>
              <a:rPr lang="ja-JP" altLang="en-US" sz="2800" dirty="0" smtClean="0">
                <a:solidFill>
                  <a:srgbClr val="9BBB59">
                    <a:lumMod val="50000"/>
                  </a:srgbClr>
                </a:solidFill>
                <a:latin typeface="Times" pitchFamily="18" charset="0"/>
                <a:cs typeface="Times" pitchFamily="18" charset="0"/>
              </a:rPr>
              <a:t>領域</a:t>
            </a:r>
            <a:r>
              <a:rPr lang="ja-JP" altLang="en-US" sz="2800" dirty="0">
                <a:solidFill>
                  <a:srgbClr val="9BBB59">
                    <a:lumMod val="50000"/>
                  </a:srgbClr>
                </a:solidFill>
                <a:latin typeface="Times" pitchFamily="18" charset="0"/>
                <a:cs typeface="Times" pitchFamily="18" charset="0"/>
              </a:rPr>
              <a:t>を</a:t>
            </a:r>
            <a:r>
              <a:rPr lang="ja-JP" altLang="en-US" sz="2800" dirty="0" smtClean="0">
                <a:solidFill>
                  <a:srgbClr val="9BBB59">
                    <a:lumMod val="50000"/>
                  </a:srgbClr>
                </a:solidFill>
                <a:latin typeface="Times" pitchFamily="18" charset="0"/>
                <a:cs typeface="Times" pitchFamily="18" charset="0"/>
              </a:rPr>
              <a:t>選び、スペクトル　　　　</a:t>
            </a:r>
            <a:endParaRPr lang="en-US" altLang="ja-JP" sz="2800" dirty="0" smtClean="0">
              <a:solidFill>
                <a:srgbClr val="9BBB59">
                  <a:lumMod val="50000"/>
                </a:srgbClr>
              </a:solidFill>
              <a:latin typeface="Times" pitchFamily="18" charset="0"/>
              <a:cs typeface="Times" pitchFamily="18" charset="0"/>
            </a:endParaRPr>
          </a:p>
          <a:p>
            <a:r>
              <a:rPr lang="ja-JP" altLang="en-US" sz="2800" dirty="0" smtClean="0">
                <a:solidFill>
                  <a:srgbClr val="9BBB59">
                    <a:lumMod val="50000"/>
                  </a:srgbClr>
                </a:solidFill>
                <a:latin typeface="Times" pitchFamily="18" charset="0"/>
                <a:cs typeface="Times" pitchFamily="18" charset="0"/>
              </a:rPr>
              <a:t>　 を</a:t>
            </a:r>
            <a:r>
              <a:rPr lang="ja-JP" altLang="en-US" sz="2800" dirty="0">
                <a:solidFill>
                  <a:srgbClr val="9BBB59">
                    <a:lumMod val="50000"/>
                  </a:srgbClr>
                </a:solidFill>
                <a:latin typeface="Times" pitchFamily="18" charset="0"/>
                <a:cs typeface="Times" pitchFamily="18" charset="0"/>
              </a:rPr>
              <a:t>抽出する</a:t>
            </a:r>
            <a:r>
              <a:rPr lang="ja-JP" altLang="en-US" sz="2800" dirty="0" smtClean="0">
                <a:solidFill>
                  <a:srgbClr val="9BBB59">
                    <a:lumMod val="50000"/>
                  </a:srgbClr>
                </a:solidFill>
                <a:latin typeface="Times" pitchFamily="18" charset="0"/>
                <a:cs typeface="Times" pitchFamily="18" charset="0"/>
              </a:rPr>
              <a:t>。</a:t>
            </a:r>
            <a:endParaRPr lang="en-US" altLang="ja-JP" sz="2800" dirty="0" smtClean="0">
              <a:solidFill>
                <a:srgbClr val="9BBB59">
                  <a:lumMod val="50000"/>
                </a:srgbClr>
              </a:solidFill>
              <a:latin typeface="Times" pitchFamily="18" charset="0"/>
              <a:cs typeface="Times" pitchFamily="18" charset="0"/>
            </a:endParaRPr>
          </a:p>
          <a:p>
            <a:r>
              <a:rPr lang="ja-JP" altLang="en-US" sz="2800" dirty="0">
                <a:solidFill>
                  <a:srgbClr val="9BBB59">
                    <a:lumMod val="50000"/>
                  </a:srgbClr>
                </a:solidFill>
                <a:latin typeface="Times" pitchFamily="18" charset="0"/>
                <a:cs typeface="Times" pitchFamily="18" charset="0"/>
              </a:rPr>
              <a:t>②得られたスペクトルに最適な</a:t>
            </a:r>
            <a:r>
              <a:rPr lang="ja-JP" altLang="en-US" sz="2800" dirty="0" smtClean="0">
                <a:solidFill>
                  <a:srgbClr val="9BBB59">
                    <a:lumMod val="50000"/>
                  </a:srgbClr>
                </a:solidFill>
                <a:latin typeface="Times" pitchFamily="18" charset="0"/>
                <a:cs typeface="Times" pitchFamily="18" charset="0"/>
              </a:rPr>
              <a:t>モデル　  </a:t>
            </a:r>
            <a:endParaRPr lang="en-US" altLang="ja-JP" sz="2800" dirty="0" smtClean="0">
              <a:solidFill>
                <a:srgbClr val="9BBB59">
                  <a:lumMod val="50000"/>
                </a:srgbClr>
              </a:solidFill>
              <a:latin typeface="Times" pitchFamily="18" charset="0"/>
              <a:cs typeface="Times" pitchFamily="18" charset="0"/>
            </a:endParaRPr>
          </a:p>
          <a:p>
            <a:r>
              <a:rPr lang="ja-JP" altLang="en-US" sz="2800" dirty="0" smtClean="0">
                <a:solidFill>
                  <a:srgbClr val="9BBB59">
                    <a:lumMod val="50000"/>
                  </a:srgbClr>
                </a:solidFill>
                <a:latin typeface="Times" pitchFamily="18" charset="0"/>
                <a:cs typeface="Times" pitchFamily="18" charset="0"/>
              </a:rPr>
              <a:t>　 を探す</a:t>
            </a:r>
            <a:endParaRPr lang="en-US" altLang="ja-JP" sz="2800" dirty="0" smtClean="0">
              <a:solidFill>
                <a:srgbClr val="9BBB59">
                  <a:lumMod val="50000"/>
                </a:srgbClr>
              </a:solidFill>
              <a:latin typeface="Times" pitchFamily="18" charset="0"/>
              <a:cs typeface="Times" pitchFamily="18" charset="0"/>
            </a:endParaRPr>
          </a:p>
          <a:p>
            <a:r>
              <a:rPr lang="ja-JP" altLang="en-US" sz="2800" dirty="0" smtClean="0">
                <a:solidFill>
                  <a:srgbClr val="9BBB59">
                    <a:lumMod val="50000"/>
                  </a:srgbClr>
                </a:solidFill>
                <a:latin typeface="Times" pitchFamily="18" charset="0"/>
                <a:cs typeface="Times" pitchFamily="18" charset="0"/>
              </a:rPr>
              <a:t>⇒</a:t>
            </a:r>
            <a:r>
              <a:rPr lang="en-US" altLang="ja-JP" sz="2800" u="sng" dirty="0">
                <a:solidFill>
                  <a:srgbClr val="9BBB59">
                    <a:lumMod val="50000"/>
                  </a:srgbClr>
                </a:solidFill>
                <a:latin typeface="Arial" panose="020B0604020202020204" pitchFamily="34" charset="0"/>
                <a:cs typeface="Arial" panose="020B0604020202020204" pitchFamily="34" charset="0"/>
              </a:rPr>
              <a:t>X</a:t>
            </a:r>
            <a:r>
              <a:rPr lang="ja-JP" altLang="en-US" sz="2800" u="sng" dirty="0" smtClean="0">
                <a:solidFill>
                  <a:srgbClr val="9BBB59">
                    <a:lumMod val="50000"/>
                  </a:srgbClr>
                </a:solidFill>
                <a:latin typeface="Times" pitchFamily="18" charset="0"/>
                <a:cs typeface="Times" pitchFamily="18" charset="0"/>
              </a:rPr>
              <a:t>線で光る天体の正体</a:t>
            </a:r>
            <a:r>
              <a:rPr lang="ja-JP" altLang="en-US" sz="2800" dirty="0" smtClean="0">
                <a:solidFill>
                  <a:srgbClr val="9BBB59">
                    <a:lumMod val="50000"/>
                  </a:srgbClr>
                </a:solidFill>
                <a:latin typeface="Times" pitchFamily="18" charset="0"/>
                <a:cs typeface="Times" pitchFamily="18" charset="0"/>
              </a:rPr>
              <a:t>がわかる</a:t>
            </a:r>
            <a:endParaRPr lang="ja-JP" altLang="en-US" sz="2800" dirty="0">
              <a:solidFill>
                <a:srgbClr val="9BBB59">
                  <a:lumMod val="50000"/>
                </a:srgbClr>
              </a:solidFill>
              <a:latin typeface="Times" pitchFamily="18" charset="0"/>
              <a:cs typeface="Times" pitchFamily="18" charset="0"/>
            </a:endParaRPr>
          </a:p>
        </p:txBody>
      </p:sp>
      <p:sp>
        <p:nvSpPr>
          <p:cNvPr id="550" name="テキスト ボックス 549"/>
          <p:cNvSpPr txBox="1"/>
          <p:nvPr/>
        </p:nvSpPr>
        <p:spPr>
          <a:xfrm>
            <a:off x="19167648" y="6753873"/>
            <a:ext cx="9942607" cy="646331"/>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3600" b="0" i="0" u="none" strike="noStrike" kern="0" cap="none" spc="0" normalizeH="0" baseline="0" noProof="0" dirty="0" smtClean="0">
                <a:ln>
                  <a:noFill/>
                </a:ln>
                <a:solidFill>
                  <a:prstClr val="black"/>
                </a:solidFill>
                <a:effectLst/>
                <a:uLnTx/>
                <a:uFillTx/>
                <a:latin typeface="Calibri"/>
                <a:ea typeface="ＭＳ Ｐゴシック"/>
              </a:rPr>
              <a:t>・渦巻銀河に付随する高温ガスの起源の解明</a:t>
            </a:r>
            <a:endParaRPr kumimoji="0" lang="ja-JP" altLang="en-US" sz="3600" b="0" i="0" u="none" strike="noStrike" kern="0" cap="none" spc="0" normalizeH="0" baseline="0" noProof="0" dirty="0">
              <a:ln>
                <a:noFill/>
              </a:ln>
              <a:solidFill>
                <a:prstClr val="black"/>
              </a:solidFill>
              <a:effectLst/>
              <a:uLnTx/>
              <a:uFillTx/>
              <a:latin typeface="Calibri"/>
              <a:ea typeface="ＭＳ Ｐゴシック"/>
            </a:endParaRPr>
          </a:p>
        </p:txBody>
      </p:sp>
      <p:sp>
        <p:nvSpPr>
          <p:cNvPr id="554" name="テキスト ボックス 553"/>
          <p:cNvSpPr txBox="1"/>
          <p:nvPr/>
        </p:nvSpPr>
        <p:spPr>
          <a:xfrm>
            <a:off x="19107511" y="2767131"/>
            <a:ext cx="10714362" cy="646331"/>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3600" b="0" i="0" u="none" strike="noStrike" kern="0" cap="none" spc="0" normalizeH="0" baseline="0" noProof="0" dirty="0" smtClean="0">
                <a:ln>
                  <a:noFill/>
                </a:ln>
                <a:solidFill>
                  <a:prstClr val="black"/>
                </a:solidFill>
                <a:effectLst/>
                <a:uLnTx/>
                <a:uFillTx/>
                <a:latin typeface="Calibri"/>
                <a:ea typeface="ＭＳ Ｐゴシック"/>
              </a:rPr>
              <a:t>・渦巻銀河の中にいる</a:t>
            </a:r>
            <a:r>
              <a:rPr kumimoji="0" lang="en-US" altLang="ja-JP" sz="3600" b="0" i="0" u="none" strike="noStrike" kern="0" cap="none" spc="0" normalizeH="0" baseline="0" noProof="0" dirty="0" smtClean="0">
                <a:ln>
                  <a:noFill/>
                </a:ln>
                <a:solidFill>
                  <a:prstClr val="black"/>
                </a:solidFill>
                <a:effectLst/>
                <a:uLnTx/>
                <a:uFillTx/>
                <a:latin typeface="Arial" panose="020B0604020202020204" pitchFamily="34" charset="0"/>
                <a:ea typeface="ＭＳ Ｐゴシック"/>
                <a:cs typeface="Arial" panose="020B0604020202020204" pitchFamily="34" charset="0"/>
              </a:rPr>
              <a:t>X</a:t>
            </a:r>
            <a:r>
              <a:rPr kumimoji="0" lang="ja-JP" altLang="en-US" sz="3600" b="0" i="0" u="none" strike="noStrike" kern="0" cap="none" spc="0" normalizeH="0" baseline="0" noProof="0" dirty="0" smtClean="0">
                <a:ln>
                  <a:noFill/>
                </a:ln>
                <a:solidFill>
                  <a:prstClr val="black"/>
                </a:solidFill>
                <a:effectLst/>
                <a:uLnTx/>
                <a:uFillTx/>
                <a:latin typeface="Calibri"/>
                <a:ea typeface="ＭＳ Ｐゴシック"/>
              </a:rPr>
              <a:t>線で光る天体を明らかにする</a:t>
            </a:r>
            <a:endParaRPr kumimoji="0" lang="ja-JP" altLang="en-US" sz="3600" b="0" i="0" u="none" strike="noStrike" kern="0" cap="none" spc="0" normalizeH="0" baseline="0" noProof="0" dirty="0">
              <a:ln>
                <a:noFill/>
              </a:ln>
              <a:solidFill>
                <a:prstClr val="black"/>
              </a:solidFill>
              <a:effectLst/>
              <a:uLnTx/>
              <a:uFillTx/>
              <a:latin typeface="Calibri"/>
              <a:ea typeface="ＭＳ Ｐゴシック"/>
            </a:endParaRPr>
          </a:p>
        </p:txBody>
      </p:sp>
      <p:sp>
        <p:nvSpPr>
          <p:cNvPr id="555" name="横巻き 554"/>
          <p:cNvSpPr/>
          <p:nvPr/>
        </p:nvSpPr>
        <p:spPr>
          <a:xfrm>
            <a:off x="21904310" y="1964281"/>
            <a:ext cx="5063224" cy="760769"/>
          </a:xfrm>
          <a:prstGeom prst="horizontalScroll">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400" b="0" i="0" u="none" strike="noStrike" kern="0" cap="none" spc="0" normalizeH="0" baseline="0" noProof="0" dirty="0" smtClean="0">
                <a:ln>
                  <a:noFill/>
                </a:ln>
                <a:solidFill>
                  <a:prstClr val="black"/>
                </a:solidFill>
                <a:effectLst/>
                <a:uLnTx/>
                <a:uFillTx/>
                <a:latin typeface="Times" pitchFamily="18" charset="0"/>
                <a:ea typeface="ＭＳ Ｐゴシック"/>
                <a:cs typeface="Times" pitchFamily="18" charset="0"/>
              </a:rPr>
              <a:t>今年の研究内容</a:t>
            </a:r>
            <a:endParaRPr kumimoji="0" lang="ja-JP" altLang="en-US" sz="4400" b="0" i="0" u="none" strike="noStrike" kern="0" cap="none" spc="0" normalizeH="0" baseline="0" noProof="0" dirty="0">
              <a:ln>
                <a:noFill/>
              </a:ln>
              <a:solidFill>
                <a:prstClr val="black"/>
              </a:solidFill>
              <a:effectLst/>
              <a:uLnTx/>
              <a:uFillTx/>
              <a:latin typeface="Times" pitchFamily="18" charset="0"/>
              <a:ea typeface="ＭＳ Ｐゴシック"/>
              <a:cs typeface="Times" pitchFamily="18" charset="0"/>
            </a:endParaRPr>
          </a:p>
        </p:txBody>
      </p:sp>
      <p:sp>
        <p:nvSpPr>
          <p:cNvPr id="556" name="テキスト ボックス 555"/>
          <p:cNvSpPr txBox="1"/>
          <p:nvPr/>
        </p:nvSpPr>
        <p:spPr>
          <a:xfrm>
            <a:off x="19282968" y="7389260"/>
            <a:ext cx="10808196"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3200" b="0" i="0" u="none" strike="noStrike" kern="0" cap="none" spc="0" normalizeH="0" baseline="0" noProof="0" dirty="0" smtClean="0">
                <a:ln>
                  <a:noFill/>
                </a:ln>
                <a:solidFill>
                  <a:schemeClr val="accent1">
                    <a:lumMod val="50000"/>
                  </a:schemeClr>
                </a:solidFill>
                <a:effectLst/>
                <a:uLnTx/>
                <a:uFillTx/>
              </a:rPr>
              <a:t>スペクトルの解析</a:t>
            </a:r>
            <a:r>
              <a:rPr kumimoji="0" lang="ja-JP" altLang="en-US" sz="3200" kern="0" dirty="0" smtClean="0">
                <a:solidFill>
                  <a:schemeClr val="accent1">
                    <a:lumMod val="50000"/>
                  </a:schemeClr>
                </a:solidFill>
              </a:rPr>
              <a:t>⇒高温ガスの</a:t>
            </a:r>
            <a:r>
              <a:rPr kumimoji="0" lang="ja-JP" altLang="en-US" sz="3200" u="sng" kern="0" dirty="0" smtClean="0">
                <a:solidFill>
                  <a:schemeClr val="accent1">
                    <a:lumMod val="50000"/>
                  </a:schemeClr>
                </a:solidFill>
              </a:rPr>
              <a:t>質量</a:t>
            </a:r>
            <a:r>
              <a:rPr kumimoji="0" lang="ja-JP" altLang="en-US" sz="3200" kern="0" dirty="0" smtClean="0">
                <a:solidFill>
                  <a:schemeClr val="accent1">
                    <a:lumMod val="50000"/>
                  </a:schemeClr>
                </a:solidFill>
              </a:rPr>
              <a:t>、</a:t>
            </a:r>
            <a:r>
              <a:rPr kumimoji="0" lang="ja-JP" altLang="en-US" sz="3200" u="sng" kern="0" dirty="0" smtClean="0">
                <a:solidFill>
                  <a:schemeClr val="accent1">
                    <a:lumMod val="50000"/>
                  </a:schemeClr>
                </a:solidFill>
              </a:rPr>
              <a:t>温度</a:t>
            </a:r>
            <a:r>
              <a:rPr kumimoji="0" lang="ja-JP" altLang="en-US" sz="3200" kern="0" dirty="0" smtClean="0">
                <a:solidFill>
                  <a:schemeClr val="accent1">
                    <a:lumMod val="50000"/>
                  </a:schemeClr>
                </a:solidFill>
              </a:rPr>
              <a:t>、</a:t>
            </a:r>
            <a:r>
              <a:rPr kumimoji="0" lang="ja-JP" altLang="en-US" sz="3200" u="sng" kern="0" dirty="0" smtClean="0">
                <a:solidFill>
                  <a:schemeClr val="accent1">
                    <a:lumMod val="50000"/>
                  </a:schemeClr>
                </a:solidFill>
              </a:rPr>
              <a:t>含まれる元素</a:t>
            </a:r>
            <a:endParaRPr kumimoji="0" lang="en-US" altLang="ja-JP" sz="3200" b="0" i="0" u="sng" strike="noStrike" kern="0" cap="none" spc="0" normalizeH="0" baseline="0" noProof="0" dirty="0" smtClean="0">
              <a:ln>
                <a:noFill/>
              </a:ln>
              <a:solidFill>
                <a:schemeClr val="accent1">
                  <a:lumMod val="50000"/>
                </a:schemeClr>
              </a:solidFill>
              <a:effectLst/>
              <a:uLnTx/>
              <a:uFillTx/>
            </a:endParaRPr>
          </a:p>
        </p:txBody>
      </p:sp>
      <p:sp>
        <p:nvSpPr>
          <p:cNvPr id="557" name="テキスト ボックス 556"/>
          <p:cNvSpPr txBox="1"/>
          <p:nvPr/>
        </p:nvSpPr>
        <p:spPr>
          <a:xfrm>
            <a:off x="20892605" y="8094630"/>
            <a:ext cx="7639069" cy="584775"/>
          </a:xfrm>
          <a:prstGeom prst="rect">
            <a:avLst/>
          </a:prstGeom>
          <a:noFill/>
          <a:ln w="25400" cap="flat" cmpd="sng" algn="ctr">
            <a:no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3200" b="1" kern="0" dirty="0" smtClean="0">
                <a:solidFill>
                  <a:srgbClr val="4F81BD">
                    <a:lumMod val="75000"/>
                  </a:srgbClr>
                </a:solidFill>
                <a:latin typeface="Calibri"/>
                <a:ea typeface="ＭＳ Ｐゴシック"/>
              </a:rPr>
              <a:t>どの元素がどれくらい含まれているのか</a:t>
            </a:r>
            <a:r>
              <a:rPr kumimoji="0" lang="ja-JP" altLang="en-US" sz="3200" b="1" i="0" u="none" strike="noStrike" kern="0" cap="none" spc="0" normalizeH="0" baseline="0" noProof="0" dirty="0" smtClean="0">
                <a:ln>
                  <a:noFill/>
                </a:ln>
                <a:solidFill>
                  <a:srgbClr val="4F81BD">
                    <a:lumMod val="75000"/>
                  </a:srgbClr>
                </a:solidFill>
                <a:effectLst/>
                <a:uLnTx/>
                <a:uFillTx/>
                <a:latin typeface="Calibri"/>
                <a:ea typeface="ＭＳ Ｐゴシック"/>
              </a:rPr>
              <a:t>？</a:t>
            </a:r>
            <a:endParaRPr kumimoji="0" lang="en-US" altLang="ja-JP" sz="3200" b="1" i="0" u="none" strike="noStrike" kern="0" cap="none" spc="0" normalizeH="0" baseline="0" noProof="0" dirty="0" smtClean="0">
              <a:ln>
                <a:noFill/>
              </a:ln>
              <a:solidFill>
                <a:srgbClr val="4F81BD">
                  <a:lumMod val="75000"/>
                </a:srgbClr>
              </a:solidFill>
              <a:effectLst/>
              <a:uLnTx/>
              <a:uFillTx/>
              <a:latin typeface="Calibri"/>
              <a:ea typeface="ＭＳ Ｐゴシック"/>
            </a:endParaRPr>
          </a:p>
        </p:txBody>
      </p:sp>
      <p:cxnSp>
        <p:nvCxnSpPr>
          <p:cNvPr id="558" name="直線矢印コネクタ 557"/>
          <p:cNvCxnSpPr/>
          <p:nvPr/>
        </p:nvCxnSpPr>
        <p:spPr>
          <a:xfrm>
            <a:off x="14334618" y="7988079"/>
            <a:ext cx="428230" cy="0"/>
          </a:xfrm>
          <a:prstGeom prst="straightConnector1">
            <a:avLst/>
          </a:prstGeom>
          <a:noFill/>
          <a:ln w="19050" cap="flat" cmpd="sng" algn="ctr">
            <a:solidFill>
              <a:sysClr val="window" lastClr="FFFFFF"/>
            </a:solidFill>
            <a:prstDash val="solid"/>
            <a:headEnd type="arrow"/>
            <a:tailEnd type="arrow"/>
          </a:ln>
          <a:effectLst/>
        </p:spPr>
      </p:cxnSp>
      <p:sp>
        <p:nvSpPr>
          <p:cNvPr id="559" name="テキスト ボックス 558"/>
          <p:cNvSpPr txBox="1"/>
          <p:nvPr/>
        </p:nvSpPr>
        <p:spPr>
          <a:xfrm>
            <a:off x="14058234" y="7645903"/>
            <a:ext cx="100811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smtClean="0">
                <a:ln>
                  <a:noFill/>
                </a:ln>
                <a:solidFill>
                  <a:prstClr val="white"/>
                </a:solidFill>
                <a:effectLst/>
                <a:uLnTx/>
                <a:uFillTx/>
              </a:rPr>
              <a:t>1500</a:t>
            </a:r>
            <a:r>
              <a:rPr kumimoji="0" lang="ja-JP" altLang="en-US" sz="1600" b="0" i="0" u="none" strike="noStrike" kern="0" cap="none" spc="0" normalizeH="0" baseline="0" noProof="0" dirty="0" smtClean="0">
                <a:ln>
                  <a:noFill/>
                </a:ln>
                <a:solidFill>
                  <a:prstClr val="white"/>
                </a:solidFill>
                <a:effectLst/>
                <a:uLnTx/>
                <a:uFillTx/>
              </a:rPr>
              <a:t>光年</a:t>
            </a:r>
            <a:endParaRPr kumimoji="0" lang="ja-JP" altLang="en-US" sz="1600" b="0" i="0" u="none" strike="noStrike" kern="0" cap="none" spc="0" normalizeH="0" baseline="0" noProof="0" dirty="0">
              <a:ln>
                <a:noFill/>
              </a:ln>
              <a:solidFill>
                <a:prstClr val="white"/>
              </a:solidFill>
              <a:effectLst/>
              <a:uLnTx/>
              <a:uFillTx/>
            </a:endParaRPr>
          </a:p>
        </p:txBody>
      </p:sp>
      <p:cxnSp>
        <p:nvCxnSpPr>
          <p:cNvPr id="560" name="直線矢印コネクタ 559"/>
          <p:cNvCxnSpPr/>
          <p:nvPr/>
        </p:nvCxnSpPr>
        <p:spPr>
          <a:xfrm>
            <a:off x="14150852" y="11467667"/>
            <a:ext cx="543932" cy="0"/>
          </a:xfrm>
          <a:prstGeom prst="straightConnector1">
            <a:avLst/>
          </a:prstGeom>
          <a:noFill/>
          <a:ln w="19050" cap="flat" cmpd="sng" algn="ctr">
            <a:solidFill>
              <a:sysClr val="window" lastClr="FFFFFF"/>
            </a:solidFill>
            <a:prstDash val="solid"/>
            <a:headEnd type="arrow"/>
            <a:tailEnd type="arrow"/>
          </a:ln>
          <a:effectLst/>
        </p:spPr>
      </p:cxnSp>
      <p:sp>
        <p:nvSpPr>
          <p:cNvPr id="564" name="テキスト ボックス 563"/>
          <p:cNvSpPr txBox="1"/>
          <p:nvPr/>
        </p:nvSpPr>
        <p:spPr>
          <a:xfrm>
            <a:off x="13968431" y="11104299"/>
            <a:ext cx="100811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smtClean="0">
                <a:ln>
                  <a:noFill/>
                </a:ln>
                <a:solidFill>
                  <a:prstClr val="white"/>
                </a:solidFill>
                <a:effectLst/>
                <a:uLnTx/>
                <a:uFillTx/>
              </a:rPr>
              <a:t>1500</a:t>
            </a:r>
            <a:r>
              <a:rPr kumimoji="0" lang="ja-JP" altLang="en-US" sz="1600" b="0" i="0" u="none" strike="noStrike" kern="0" cap="none" spc="0" normalizeH="0" baseline="0" noProof="0" dirty="0" smtClean="0">
                <a:ln>
                  <a:noFill/>
                </a:ln>
                <a:solidFill>
                  <a:prstClr val="white"/>
                </a:solidFill>
                <a:effectLst/>
                <a:uLnTx/>
                <a:uFillTx/>
              </a:rPr>
              <a:t>光年</a:t>
            </a:r>
            <a:endParaRPr kumimoji="0" lang="ja-JP" altLang="en-US" sz="1600" b="0" i="0" u="none" strike="noStrike" kern="0" cap="none" spc="0" normalizeH="0" baseline="0" noProof="0" dirty="0">
              <a:ln>
                <a:noFill/>
              </a:ln>
              <a:solidFill>
                <a:prstClr val="white"/>
              </a:solidFill>
              <a:effectLst/>
              <a:uLnTx/>
              <a:uFillTx/>
            </a:endParaRPr>
          </a:p>
        </p:txBody>
      </p:sp>
      <p:sp>
        <p:nvSpPr>
          <p:cNvPr id="567" name="右矢印 566"/>
          <p:cNvSpPr/>
          <p:nvPr/>
        </p:nvSpPr>
        <p:spPr>
          <a:xfrm rot="5400000">
            <a:off x="15507964" y="5296281"/>
            <a:ext cx="1577941" cy="1450472"/>
          </a:xfrm>
          <a:prstGeom prst="rightArrow">
            <a:avLst/>
          </a:prstGeom>
          <a:solidFill>
            <a:schemeClr val="accent3">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kumimoji="1" lang="ja-JP" alt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8" charset="0"/>
              <a:cs typeface="Times" pitchFamily="18" charset="0"/>
            </a:endParaRPr>
          </a:p>
        </p:txBody>
      </p:sp>
      <p:sp>
        <p:nvSpPr>
          <p:cNvPr id="568" name="テキスト ボックス 567"/>
          <p:cNvSpPr txBox="1"/>
          <p:nvPr/>
        </p:nvSpPr>
        <p:spPr>
          <a:xfrm>
            <a:off x="14737197" y="5375186"/>
            <a:ext cx="3429240" cy="646331"/>
          </a:xfrm>
          <a:prstGeom prst="rect">
            <a:avLst/>
          </a:prstGeom>
          <a:noFill/>
        </p:spPr>
        <p:txBody>
          <a:bodyPr wrap="square" rtlCol="0">
            <a:spAutoFit/>
          </a:bodyPr>
          <a:lstStyle/>
          <a:p>
            <a:r>
              <a:rPr kumimoji="1" lang="ja-JP" altLang="en-US" sz="3600" dirty="0" smtClean="0">
                <a:solidFill>
                  <a:schemeClr val="bg1"/>
                </a:solidFill>
              </a:rPr>
              <a:t>銀河の形で分類</a:t>
            </a:r>
            <a:endParaRPr kumimoji="1" lang="ja-JP" altLang="en-US" sz="3600" dirty="0">
              <a:solidFill>
                <a:schemeClr val="bg1"/>
              </a:solidFill>
            </a:endParaRPr>
          </a:p>
        </p:txBody>
      </p:sp>
      <p:sp>
        <p:nvSpPr>
          <p:cNvPr id="569" name="下リボン 568"/>
          <p:cNvSpPr/>
          <p:nvPr/>
        </p:nvSpPr>
        <p:spPr>
          <a:xfrm>
            <a:off x="13807845" y="1473081"/>
            <a:ext cx="4340202" cy="1052351"/>
          </a:xfrm>
          <a:prstGeom prst="ribbon">
            <a:avLst/>
          </a:prstGeom>
          <a:solidFill>
            <a:schemeClr val="tx1"/>
          </a:solidFill>
          <a:ln w="25400"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6000" i="0" u="none" strike="noStrike" kern="0" normalizeH="0" baseline="0" noProof="0" dirty="0" smtClean="0">
                <a:ln w="0"/>
                <a:solidFill>
                  <a:schemeClr val="accent1"/>
                </a:solidFill>
                <a:effectLst>
                  <a:outerShdw blurRad="38100" dist="25400" dir="5400000" algn="ctr" rotWithShape="0">
                    <a:srgbClr val="6E747A">
                      <a:alpha val="43000"/>
                    </a:srgbClr>
                  </a:outerShdw>
                </a:effectLst>
                <a:uLnTx/>
                <a:uFillTx/>
                <a:latin typeface="Times" pitchFamily="18" charset="0"/>
                <a:ea typeface="ＭＳ Ｐゴシック"/>
                <a:cs typeface="Times" pitchFamily="18" charset="0"/>
              </a:rPr>
              <a:t>銀河</a:t>
            </a:r>
            <a:endParaRPr kumimoji="0" lang="ja-JP" altLang="en-US" sz="6000" i="0" u="none" strike="noStrike" kern="0" normalizeH="0" baseline="0" noProof="0" dirty="0">
              <a:ln w="0"/>
              <a:solidFill>
                <a:schemeClr val="accent1"/>
              </a:solidFill>
              <a:effectLst>
                <a:outerShdw blurRad="38100" dist="25400" dir="5400000" algn="ctr" rotWithShape="0">
                  <a:srgbClr val="6E747A">
                    <a:alpha val="43000"/>
                  </a:srgbClr>
                </a:outerShdw>
              </a:effectLst>
              <a:uLnTx/>
              <a:uFillTx/>
              <a:latin typeface="Times" pitchFamily="18" charset="0"/>
              <a:ea typeface="ＭＳ Ｐゴシック"/>
              <a:cs typeface="Times" pitchFamily="18" charset="0"/>
            </a:endParaRPr>
          </a:p>
        </p:txBody>
      </p:sp>
      <p:sp>
        <p:nvSpPr>
          <p:cNvPr id="573" name="テキスト ボックス 572"/>
          <p:cNvSpPr txBox="1"/>
          <p:nvPr/>
        </p:nvSpPr>
        <p:spPr>
          <a:xfrm>
            <a:off x="25510088" y="11971214"/>
            <a:ext cx="3311699" cy="461665"/>
          </a:xfrm>
          <a:prstGeom prst="rect">
            <a:avLst/>
          </a:prstGeom>
          <a:solidFill>
            <a:schemeClr val="tx1"/>
          </a:solidFill>
        </p:spPr>
        <p:txBody>
          <a:bodyPr wrap="square" rtlCol="0">
            <a:spAutoFit/>
          </a:bodyPr>
          <a:lstStyle/>
          <a:p>
            <a:r>
              <a:rPr lang="ja-JP" altLang="en-US" sz="2400" dirty="0" smtClean="0">
                <a:solidFill>
                  <a:srgbClr val="000000"/>
                </a:solidFill>
                <a:latin typeface="Times" pitchFamily="18" charset="0"/>
                <a:cs typeface="Times" pitchFamily="18" charset="0"/>
              </a:rPr>
              <a:t>エネルギー</a:t>
            </a:r>
            <a:r>
              <a:rPr lang="en-US" altLang="ja-JP" sz="1800" b="1" dirty="0">
                <a:solidFill>
                  <a:srgbClr val="000000"/>
                </a:solidFill>
                <a:latin typeface="Times" pitchFamily="18" charset="0"/>
                <a:cs typeface="Times" pitchFamily="18" charset="0"/>
              </a:rPr>
              <a:t>[</a:t>
            </a:r>
            <a:r>
              <a:rPr lang="ja-JP" altLang="en-US" sz="1800" b="1" dirty="0" smtClean="0">
                <a:solidFill>
                  <a:srgbClr val="000000"/>
                </a:solidFill>
                <a:latin typeface="Times" pitchFamily="18" charset="0"/>
                <a:cs typeface="Times" pitchFamily="18" charset="0"/>
              </a:rPr>
              <a:t>キロ</a:t>
            </a:r>
            <a:r>
              <a:rPr lang="ja-JP" altLang="en-US" sz="1800" b="1" dirty="0">
                <a:solidFill>
                  <a:srgbClr val="000000"/>
                </a:solidFill>
                <a:latin typeface="Times" pitchFamily="18" charset="0"/>
                <a:cs typeface="Times" pitchFamily="18" charset="0"/>
              </a:rPr>
              <a:t>電子</a:t>
            </a:r>
            <a:r>
              <a:rPr lang="ja-JP" altLang="en-US" sz="1800" b="1" dirty="0" smtClean="0">
                <a:solidFill>
                  <a:srgbClr val="000000"/>
                </a:solidFill>
                <a:latin typeface="Times" pitchFamily="18" charset="0"/>
                <a:cs typeface="Times" pitchFamily="18" charset="0"/>
              </a:rPr>
              <a:t>ボルト</a:t>
            </a:r>
            <a:r>
              <a:rPr lang="en-US" altLang="ja-JP" sz="1800" b="1" dirty="0">
                <a:solidFill>
                  <a:srgbClr val="000000"/>
                </a:solidFill>
                <a:latin typeface="Times" pitchFamily="18" charset="0"/>
                <a:cs typeface="Times" pitchFamily="18" charset="0"/>
              </a:rPr>
              <a:t>]</a:t>
            </a:r>
            <a:endParaRPr lang="ja-JP" altLang="en-US" sz="2000" b="1" dirty="0">
              <a:solidFill>
                <a:srgbClr val="000000"/>
              </a:solidFill>
              <a:latin typeface="Times" pitchFamily="18" charset="0"/>
              <a:cs typeface="Times" pitchFamily="18" charset="0"/>
            </a:endParaRPr>
          </a:p>
        </p:txBody>
      </p:sp>
      <p:sp>
        <p:nvSpPr>
          <p:cNvPr id="576" name="正方形/長方形 575"/>
          <p:cNvSpPr/>
          <p:nvPr/>
        </p:nvSpPr>
        <p:spPr>
          <a:xfrm>
            <a:off x="22887373" y="9167678"/>
            <a:ext cx="1660727" cy="5973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kumimoji="1" lang="ja-JP" alt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8" charset="0"/>
              <a:cs typeface="Times" pitchFamily="18" charset="0"/>
            </a:endParaRPr>
          </a:p>
        </p:txBody>
      </p:sp>
      <p:sp>
        <p:nvSpPr>
          <p:cNvPr id="595" name="テキスト ボックス 594"/>
          <p:cNvSpPr txBox="1"/>
          <p:nvPr/>
        </p:nvSpPr>
        <p:spPr>
          <a:xfrm>
            <a:off x="23278917" y="12406268"/>
            <a:ext cx="6574603" cy="338554"/>
          </a:xfrm>
          <a:prstGeom prst="rect">
            <a:avLst/>
          </a:prstGeom>
          <a:solidFill>
            <a:srgbClr val="FFFFFF"/>
          </a:solidFill>
          <a:ln w="28575">
            <a:solidFill>
              <a:srgbClr val="FF0000"/>
            </a:solidFill>
          </a:ln>
        </p:spPr>
        <p:txBody>
          <a:bodyPr wrap="square" rtlCol="0">
            <a:spAutoFit/>
          </a:bodyPr>
          <a:lstStyle/>
          <a:p>
            <a:r>
              <a:rPr lang="ja-JP" altLang="en-US" sz="1600" b="1" dirty="0" smtClean="0">
                <a:solidFill>
                  <a:srgbClr val="000000"/>
                </a:solidFill>
                <a:latin typeface="Times" pitchFamily="18" charset="0"/>
                <a:cs typeface="Times" pitchFamily="18" charset="0"/>
              </a:rPr>
              <a:t>松下研卒業生の小波さんが日本天文学欧文研究報告に投稿した論文より</a:t>
            </a:r>
            <a:endParaRPr lang="ja-JP" altLang="en-US" sz="1600" b="1" dirty="0">
              <a:solidFill>
                <a:srgbClr val="000000"/>
              </a:solidFill>
              <a:latin typeface="Times" pitchFamily="18" charset="0"/>
              <a:cs typeface="Times" pitchFamily="18" charset="0"/>
            </a:endParaRPr>
          </a:p>
        </p:txBody>
      </p:sp>
      <p:sp>
        <p:nvSpPr>
          <p:cNvPr id="596" name="横巻き 595"/>
          <p:cNvSpPr/>
          <p:nvPr/>
        </p:nvSpPr>
        <p:spPr>
          <a:xfrm>
            <a:off x="13766631" y="2673006"/>
            <a:ext cx="3255541" cy="745714"/>
          </a:xfrm>
          <a:prstGeom prst="horizontalScroll">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400" b="0" i="0" u="none" strike="noStrike" kern="0" cap="none" spc="0" normalizeH="0" baseline="0" noProof="0" dirty="0" smtClean="0">
                <a:ln>
                  <a:noFill/>
                </a:ln>
                <a:solidFill>
                  <a:prstClr val="black"/>
                </a:solidFill>
                <a:effectLst/>
                <a:uLnTx/>
                <a:uFillTx/>
                <a:latin typeface="Times" pitchFamily="18" charset="0"/>
                <a:ea typeface="ＭＳ Ｐゴシック"/>
                <a:cs typeface="Times" pitchFamily="18" charset="0"/>
              </a:rPr>
              <a:t>銀河とは</a:t>
            </a:r>
            <a:endParaRPr kumimoji="0" lang="ja-JP" altLang="en-US" sz="4400" b="0" i="0" u="none" strike="noStrike" kern="0" cap="none" spc="0" normalizeH="0" baseline="0" noProof="0" dirty="0">
              <a:ln>
                <a:noFill/>
              </a:ln>
              <a:solidFill>
                <a:prstClr val="black"/>
              </a:solidFill>
              <a:effectLst/>
              <a:uLnTx/>
              <a:uFillTx/>
              <a:latin typeface="Times" pitchFamily="18" charset="0"/>
              <a:ea typeface="ＭＳ Ｐゴシック"/>
              <a:cs typeface="Times" pitchFamily="18" charset="0"/>
            </a:endParaRPr>
          </a:p>
        </p:txBody>
      </p:sp>
      <p:sp>
        <p:nvSpPr>
          <p:cNvPr id="598" name="正方形/長方形 597"/>
          <p:cNvSpPr/>
          <p:nvPr/>
        </p:nvSpPr>
        <p:spPr>
          <a:xfrm>
            <a:off x="13563051" y="6784927"/>
            <a:ext cx="5466430" cy="4874943"/>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kumimoji="1" lang="ja-JP" alt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8" charset="0"/>
              <a:cs typeface="Times" pitchFamily="18" charset="0"/>
            </a:endParaRPr>
          </a:p>
        </p:txBody>
      </p:sp>
      <p:pic>
        <p:nvPicPr>
          <p:cNvPr id="599"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69491" y="7888155"/>
            <a:ext cx="5074157" cy="2788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1" name="テキスト ボックス 600"/>
          <p:cNvSpPr txBox="1"/>
          <p:nvPr/>
        </p:nvSpPr>
        <p:spPr>
          <a:xfrm>
            <a:off x="13633026" y="8615074"/>
            <a:ext cx="1686189" cy="523220"/>
          </a:xfrm>
          <a:prstGeom prst="rect">
            <a:avLst/>
          </a:prstGeom>
          <a:solidFill>
            <a:schemeClr val="tx1"/>
          </a:solidFill>
          <a:ln w="19050">
            <a:solidFill>
              <a:srgbClr val="0070C0"/>
            </a:solidFill>
          </a:ln>
        </p:spPr>
        <p:txBody>
          <a:bodyPr wrap="square" rtlCol="0">
            <a:spAutoFit/>
          </a:bodyPr>
          <a:lstStyle/>
          <a:p>
            <a:pPr algn="ctr"/>
            <a:r>
              <a:rPr kumimoji="1" lang="ja-JP" altLang="en-US" sz="2800" dirty="0" smtClean="0">
                <a:solidFill>
                  <a:schemeClr val="bg1"/>
                </a:solidFill>
              </a:rPr>
              <a:t>楕円銀河</a:t>
            </a:r>
            <a:endParaRPr kumimoji="1" lang="ja-JP" altLang="en-US" sz="2800" dirty="0">
              <a:solidFill>
                <a:schemeClr val="bg1"/>
              </a:solidFill>
            </a:endParaRPr>
          </a:p>
        </p:txBody>
      </p:sp>
      <p:sp>
        <p:nvSpPr>
          <p:cNvPr id="602" name="テキスト ボックス 601"/>
          <p:cNvSpPr txBox="1"/>
          <p:nvPr/>
        </p:nvSpPr>
        <p:spPr>
          <a:xfrm>
            <a:off x="15571698" y="7699298"/>
            <a:ext cx="1686188" cy="523220"/>
          </a:xfrm>
          <a:prstGeom prst="rect">
            <a:avLst/>
          </a:prstGeom>
          <a:solidFill>
            <a:schemeClr val="tx1"/>
          </a:solidFill>
          <a:ln w="19050">
            <a:solidFill>
              <a:srgbClr val="FF0000"/>
            </a:solidFill>
          </a:ln>
        </p:spPr>
        <p:txBody>
          <a:bodyPr wrap="square" rtlCol="0">
            <a:spAutoFit/>
          </a:bodyPr>
          <a:lstStyle/>
          <a:p>
            <a:pPr algn="ctr"/>
            <a:r>
              <a:rPr kumimoji="1" lang="ja-JP" altLang="en-US" sz="2800" dirty="0" smtClean="0">
                <a:solidFill>
                  <a:schemeClr val="bg1"/>
                </a:solidFill>
              </a:rPr>
              <a:t>渦巻銀河</a:t>
            </a:r>
            <a:endParaRPr kumimoji="1" lang="ja-JP" altLang="en-US" sz="2800" dirty="0">
              <a:solidFill>
                <a:schemeClr val="bg1"/>
              </a:solidFill>
            </a:endParaRPr>
          </a:p>
        </p:txBody>
      </p:sp>
      <p:sp>
        <p:nvSpPr>
          <p:cNvPr id="603" name="テキスト ボックス 602"/>
          <p:cNvSpPr txBox="1"/>
          <p:nvPr/>
        </p:nvSpPr>
        <p:spPr>
          <a:xfrm>
            <a:off x="13968431" y="10404793"/>
            <a:ext cx="1975934" cy="523220"/>
          </a:xfrm>
          <a:prstGeom prst="rect">
            <a:avLst/>
          </a:prstGeom>
          <a:solidFill>
            <a:schemeClr val="tx1"/>
          </a:solidFill>
          <a:ln w="19050">
            <a:solidFill>
              <a:srgbClr val="FFC000"/>
            </a:solidFill>
          </a:ln>
        </p:spPr>
        <p:txBody>
          <a:bodyPr wrap="square" rtlCol="0">
            <a:spAutoFit/>
          </a:bodyPr>
          <a:lstStyle/>
          <a:p>
            <a:pPr algn="r"/>
            <a:r>
              <a:rPr kumimoji="1" lang="ja-JP" altLang="en-US" sz="2800" dirty="0" smtClean="0">
                <a:solidFill>
                  <a:schemeClr val="bg1"/>
                </a:solidFill>
              </a:rPr>
              <a:t>棒渦巻銀河</a:t>
            </a:r>
            <a:endParaRPr kumimoji="1" lang="ja-JP" altLang="en-US" sz="2800" dirty="0">
              <a:solidFill>
                <a:schemeClr val="bg1"/>
              </a:solidFill>
            </a:endParaRPr>
          </a:p>
        </p:txBody>
      </p:sp>
      <p:sp>
        <p:nvSpPr>
          <p:cNvPr id="605" name="テキスト ボックス 604"/>
          <p:cNvSpPr txBox="1"/>
          <p:nvPr/>
        </p:nvSpPr>
        <p:spPr>
          <a:xfrm>
            <a:off x="15427756" y="11203035"/>
            <a:ext cx="3744416" cy="458227"/>
          </a:xfrm>
          <a:prstGeom prst="rect">
            <a:avLst/>
          </a:prstGeom>
          <a:noFill/>
        </p:spPr>
        <p:txBody>
          <a:bodyPr wrap="square" rtlCol="0">
            <a:spAutoFit/>
          </a:bodyPr>
          <a:lstStyle/>
          <a:p>
            <a:r>
              <a:rPr kumimoji="1" lang="en-US" altLang="ja-JP" sz="2400" dirty="0" smtClean="0">
                <a:solidFill>
                  <a:schemeClr val="bg1"/>
                </a:solidFill>
              </a:rPr>
              <a:t>From Wikimedia Commons</a:t>
            </a:r>
            <a:endParaRPr kumimoji="1" lang="ja-JP" altLang="en-US" sz="2400" dirty="0">
              <a:solidFill>
                <a:schemeClr val="bg1"/>
              </a:solidFill>
            </a:endParaRPr>
          </a:p>
        </p:txBody>
      </p:sp>
      <p:sp>
        <p:nvSpPr>
          <p:cNvPr id="610" name="テキスト ボックス 609"/>
          <p:cNvSpPr txBox="1"/>
          <p:nvPr/>
        </p:nvSpPr>
        <p:spPr>
          <a:xfrm>
            <a:off x="14340994" y="6914444"/>
            <a:ext cx="3701943" cy="646331"/>
          </a:xfrm>
          <a:prstGeom prst="rect">
            <a:avLst/>
          </a:prstGeom>
          <a:noFill/>
        </p:spPr>
        <p:txBody>
          <a:bodyPr wrap="square" rtlCol="0">
            <a:spAutoFit/>
          </a:bodyPr>
          <a:lstStyle/>
          <a:p>
            <a:r>
              <a:rPr kumimoji="1" lang="ja-JP" altLang="en-US" sz="3600" dirty="0" smtClean="0">
                <a:solidFill>
                  <a:schemeClr val="bg1"/>
                </a:solidFill>
              </a:rPr>
              <a:t>ハッブルの音叉図</a:t>
            </a:r>
            <a:endParaRPr kumimoji="1" lang="ja-JP" altLang="en-US" sz="3600" dirty="0">
              <a:solidFill>
                <a:schemeClr val="bg1"/>
              </a:solidFill>
            </a:endParaRPr>
          </a:p>
        </p:txBody>
      </p:sp>
      <p:sp>
        <p:nvSpPr>
          <p:cNvPr id="627" name="下矢印 626"/>
          <p:cNvSpPr/>
          <p:nvPr/>
        </p:nvSpPr>
        <p:spPr>
          <a:xfrm>
            <a:off x="23783652" y="7880268"/>
            <a:ext cx="1304541" cy="327629"/>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kumimoji="1" lang="ja-JP" alt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8" charset="0"/>
              <a:cs typeface="Times" pitchFamily="18" charset="0"/>
            </a:endParaRPr>
          </a:p>
        </p:txBody>
      </p:sp>
      <p:cxnSp>
        <p:nvCxnSpPr>
          <p:cNvPr id="629" name="直線矢印コネクタ 628"/>
          <p:cNvCxnSpPr/>
          <p:nvPr/>
        </p:nvCxnSpPr>
        <p:spPr>
          <a:xfrm>
            <a:off x="19808173" y="6519238"/>
            <a:ext cx="3869701"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grpSp>
        <p:nvGrpSpPr>
          <p:cNvPr id="631" name="グループ化 630"/>
          <p:cNvGrpSpPr/>
          <p:nvPr/>
        </p:nvGrpSpPr>
        <p:grpSpPr>
          <a:xfrm>
            <a:off x="19080267" y="3573558"/>
            <a:ext cx="5370277" cy="3181060"/>
            <a:chOff x="19301476" y="3923328"/>
            <a:chExt cx="5008945" cy="3011756"/>
          </a:xfrm>
        </p:grpSpPr>
        <p:grpSp>
          <p:nvGrpSpPr>
            <p:cNvPr id="633" name="グループ化 632"/>
            <p:cNvGrpSpPr/>
            <p:nvPr/>
          </p:nvGrpSpPr>
          <p:grpSpPr>
            <a:xfrm>
              <a:off x="19301476" y="3923328"/>
              <a:ext cx="5008945" cy="3011756"/>
              <a:chOff x="24758086" y="2767472"/>
              <a:chExt cx="5188310" cy="3119605"/>
            </a:xfrm>
          </p:grpSpPr>
          <p:pic>
            <p:nvPicPr>
              <p:cNvPr id="638" name="Picture 2" descr="\\fs02\j1210097\systemTUS\Download\ds9-ridaisai3.jpe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4844329" y="2767472"/>
                <a:ext cx="4849809" cy="2784852"/>
              </a:xfrm>
              <a:prstGeom prst="rect">
                <a:avLst/>
              </a:prstGeom>
              <a:noFill/>
              <a:extLst>
                <a:ext uri="{909E8E84-426E-40DD-AFC4-6F175D3DCCD1}">
                  <a14:hiddenFill xmlns:a14="http://schemas.microsoft.com/office/drawing/2010/main">
                    <a:solidFill>
                      <a:srgbClr val="FFFFFF"/>
                    </a:solidFill>
                  </a14:hiddenFill>
                </a:ext>
              </a:extLst>
            </p:spPr>
          </p:pic>
          <p:sp>
            <p:nvSpPr>
              <p:cNvPr id="644" name="テキスト ボックス 643"/>
              <p:cNvSpPr txBox="1"/>
              <p:nvPr/>
            </p:nvSpPr>
            <p:spPr>
              <a:xfrm>
                <a:off x="24836654" y="2786704"/>
                <a:ext cx="2684593" cy="4781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400" b="0" i="0" u="none" strike="noStrike" kern="0" cap="none" spc="0" normalizeH="0" baseline="0" noProof="0" dirty="0" smtClean="0">
                    <a:ln>
                      <a:noFill/>
                    </a:ln>
                    <a:solidFill>
                      <a:prstClr val="white"/>
                    </a:solidFill>
                    <a:effectLst/>
                    <a:uLnTx/>
                    <a:uFillTx/>
                    <a:latin typeface="Arial Unicode MS" panose="020B0604020202020204" pitchFamily="50" charset="-128"/>
                    <a:ea typeface="Arial Unicode MS" panose="020B0604020202020204" pitchFamily="50" charset="-128"/>
                    <a:cs typeface="Arial Unicode MS" panose="020B0604020202020204" pitchFamily="50" charset="-128"/>
                  </a:rPr>
                  <a:t>X</a:t>
                </a:r>
                <a:r>
                  <a:rPr kumimoji="0" lang="ja-JP" altLang="en-US" sz="2400" b="0" i="0" u="none" strike="noStrike" kern="0" cap="none" spc="0" normalizeH="0" baseline="0" noProof="0" dirty="0" smtClean="0">
                    <a:ln>
                      <a:noFill/>
                    </a:ln>
                    <a:solidFill>
                      <a:prstClr val="white"/>
                    </a:solidFill>
                    <a:effectLst/>
                    <a:uLnTx/>
                    <a:uFillTx/>
                  </a:rPr>
                  <a:t>線</a:t>
                </a:r>
                <a:r>
                  <a:rPr kumimoji="0" lang="en-US" altLang="ja-JP" sz="2400" b="0" i="0" u="none" strike="noStrike" kern="0" cap="none" spc="0" normalizeH="0" baseline="0" noProof="0" dirty="0" smtClean="0">
                    <a:ln>
                      <a:noFill/>
                    </a:ln>
                    <a:solidFill>
                      <a:prstClr val="white"/>
                    </a:solidFill>
                    <a:effectLst/>
                    <a:uLnTx/>
                    <a:uFillTx/>
                  </a:rPr>
                  <a:t>(</a:t>
                </a:r>
                <a:r>
                  <a:rPr kumimoji="0" lang="ja-JP" altLang="en-US" sz="2400" b="0" i="0" u="none" strike="noStrike" kern="0" cap="none" spc="0" normalizeH="0" baseline="0" noProof="0" dirty="0" smtClean="0">
                    <a:ln>
                      <a:noFill/>
                    </a:ln>
                    <a:solidFill>
                      <a:prstClr val="white"/>
                    </a:solidFill>
                    <a:effectLst/>
                    <a:uLnTx/>
                    <a:uFillTx/>
                  </a:rPr>
                  <a:t>高温ガス</a:t>
                </a:r>
                <a:r>
                  <a:rPr kumimoji="0" lang="en-US" altLang="ja-JP" sz="2400" b="0" i="0" u="none" strike="noStrike" kern="0" cap="none" spc="0" normalizeH="0" baseline="0" noProof="0" dirty="0" smtClean="0">
                    <a:ln>
                      <a:noFill/>
                    </a:ln>
                    <a:solidFill>
                      <a:prstClr val="white"/>
                    </a:solidFill>
                    <a:effectLst/>
                    <a:uLnTx/>
                    <a:uFillTx/>
                  </a:rPr>
                  <a:t>)</a:t>
                </a:r>
                <a:endParaRPr kumimoji="0" lang="ja-JP" altLang="en-US" sz="2400" b="0" i="0" u="none" strike="noStrike" kern="0" cap="none" spc="0" normalizeH="0" baseline="0" noProof="0" dirty="0">
                  <a:ln>
                    <a:noFill/>
                  </a:ln>
                  <a:solidFill>
                    <a:prstClr val="white"/>
                  </a:solidFill>
                  <a:effectLst/>
                  <a:uLnTx/>
                  <a:uFillTx/>
                </a:endParaRPr>
              </a:p>
            </p:txBody>
          </p:sp>
          <p:sp>
            <p:nvSpPr>
              <p:cNvPr id="656" name="テキスト ボックス 655"/>
              <p:cNvSpPr txBox="1"/>
              <p:nvPr/>
            </p:nvSpPr>
            <p:spPr>
              <a:xfrm>
                <a:off x="27322499" y="2805444"/>
                <a:ext cx="1890831" cy="4781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smtClean="0">
                    <a:ln>
                      <a:noFill/>
                    </a:ln>
                    <a:solidFill>
                      <a:prstClr val="white"/>
                    </a:solidFill>
                    <a:effectLst/>
                    <a:uLnTx/>
                    <a:uFillTx/>
                  </a:rPr>
                  <a:t>可視光</a:t>
                </a:r>
                <a:r>
                  <a:rPr kumimoji="0" lang="en-US" altLang="ja-JP" sz="2400" b="0" i="0" u="none" strike="noStrike" kern="0" cap="none" spc="0" normalizeH="0" baseline="0" noProof="0" dirty="0" smtClean="0">
                    <a:ln>
                      <a:noFill/>
                    </a:ln>
                    <a:solidFill>
                      <a:prstClr val="white"/>
                    </a:solidFill>
                    <a:effectLst/>
                    <a:uLnTx/>
                    <a:uFillTx/>
                  </a:rPr>
                  <a:t>(</a:t>
                </a:r>
                <a:r>
                  <a:rPr kumimoji="0" lang="ja-JP" altLang="en-US" sz="2400" b="0" i="0" u="none" strike="noStrike" kern="0" cap="none" spc="0" normalizeH="0" baseline="0" noProof="0" dirty="0" smtClean="0">
                    <a:ln>
                      <a:noFill/>
                    </a:ln>
                    <a:solidFill>
                      <a:prstClr val="white"/>
                    </a:solidFill>
                    <a:effectLst/>
                    <a:uLnTx/>
                    <a:uFillTx/>
                  </a:rPr>
                  <a:t>星</a:t>
                </a:r>
                <a:r>
                  <a:rPr kumimoji="0" lang="en-US" altLang="ja-JP" sz="2400" b="0" i="0" u="none" strike="noStrike" kern="0" cap="none" spc="0" normalizeH="0" baseline="0" noProof="0" dirty="0" smtClean="0">
                    <a:ln>
                      <a:noFill/>
                    </a:ln>
                    <a:solidFill>
                      <a:prstClr val="white"/>
                    </a:solidFill>
                    <a:effectLst/>
                    <a:uLnTx/>
                    <a:uFillTx/>
                  </a:rPr>
                  <a:t>)</a:t>
                </a:r>
                <a:endParaRPr kumimoji="0" lang="ja-JP" altLang="en-US" sz="2400" b="0" i="0" u="none" strike="noStrike" kern="0" cap="none" spc="0" normalizeH="0" baseline="0" noProof="0" dirty="0">
                  <a:ln>
                    <a:noFill/>
                  </a:ln>
                  <a:solidFill>
                    <a:prstClr val="white"/>
                  </a:solidFill>
                  <a:effectLst/>
                  <a:uLnTx/>
                  <a:uFillTx/>
                </a:endParaRPr>
              </a:p>
            </p:txBody>
          </p:sp>
          <p:sp>
            <p:nvSpPr>
              <p:cNvPr id="657" name="テキスト ボックス 656"/>
              <p:cNvSpPr txBox="1"/>
              <p:nvPr/>
            </p:nvSpPr>
            <p:spPr>
              <a:xfrm>
                <a:off x="24758086" y="5425412"/>
                <a:ext cx="459068" cy="461665"/>
              </a:xfrm>
              <a:prstGeom prst="rect">
                <a:avLst/>
              </a:prstGeom>
              <a:noFill/>
            </p:spPr>
            <p:txBody>
              <a:bodyPr wrap="square" rtlCol="0">
                <a:spAutoFit/>
              </a:bodyPr>
              <a:lstStyle/>
              <a:p>
                <a:r>
                  <a:rPr kumimoji="1" lang="ja-JP" altLang="en-US" sz="2400" dirty="0" smtClean="0">
                    <a:solidFill>
                      <a:schemeClr val="bg1"/>
                    </a:solidFill>
                  </a:rPr>
                  <a:t>暗</a:t>
                </a:r>
                <a:endParaRPr kumimoji="1" lang="ja-JP" altLang="en-US" sz="2400" dirty="0">
                  <a:solidFill>
                    <a:schemeClr val="bg1"/>
                  </a:solidFill>
                </a:endParaRPr>
              </a:p>
            </p:txBody>
          </p:sp>
          <p:sp>
            <p:nvSpPr>
              <p:cNvPr id="658" name="テキスト ボックス 657"/>
              <p:cNvSpPr txBox="1"/>
              <p:nvPr/>
            </p:nvSpPr>
            <p:spPr>
              <a:xfrm>
                <a:off x="29382950" y="5363018"/>
                <a:ext cx="563446" cy="461665"/>
              </a:xfrm>
              <a:prstGeom prst="rect">
                <a:avLst/>
              </a:prstGeom>
              <a:noFill/>
            </p:spPr>
            <p:txBody>
              <a:bodyPr wrap="square" rtlCol="0">
                <a:spAutoFit/>
              </a:bodyPr>
              <a:lstStyle/>
              <a:p>
                <a:r>
                  <a:rPr kumimoji="1" lang="ja-JP" altLang="en-US" sz="2400" dirty="0" smtClean="0">
                    <a:solidFill>
                      <a:schemeClr val="bg1"/>
                    </a:solidFill>
                  </a:rPr>
                  <a:t>明</a:t>
                </a:r>
                <a:endParaRPr kumimoji="1" lang="ja-JP" altLang="en-US" sz="2400" dirty="0">
                  <a:solidFill>
                    <a:schemeClr val="bg1"/>
                  </a:solidFill>
                </a:endParaRPr>
              </a:p>
            </p:txBody>
          </p:sp>
          <p:cxnSp>
            <p:nvCxnSpPr>
              <p:cNvPr id="659" name="直線矢印コネクタ 658"/>
              <p:cNvCxnSpPr/>
              <p:nvPr/>
            </p:nvCxnSpPr>
            <p:spPr>
              <a:xfrm>
                <a:off x="25198188" y="4898405"/>
                <a:ext cx="1189596" cy="0"/>
              </a:xfrm>
              <a:prstGeom prst="straightConnector1">
                <a:avLst/>
              </a:prstGeom>
              <a:noFill/>
              <a:ln w="19050" cap="flat" cmpd="sng" algn="ctr">
                <a:solidFill>
                  <a:sysClr val="window" lastClr="FFFFFF"/>
                </a:solidFill>
                <a:prstDash val="solid"/>
                <a:headEnd type="arrow"/>
                <a:tailEnd type="arrow"/>
              </a:ln>
              <a:effectLst/>
            </p:spPr>
          </p:cxnSp>
          <p:sp>
            <p:nvSpPr>
              <p:cNvPr id="660" name="テキスト ボックス 659"/>
              <p:cNvSpPr txBox="1"/>
              <p:nvPr/>
            </p:nvSpPr>
            <p:spPr>
              <a:xfrm>
                <a:off x="25275164" y="4588482"/>
                <a:ext cx="118449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smtClean="0">
                    <a:ln>
                      <a:noFill/>
                    </a:ln>
                    <a:solidFill>
                      <a:prstClr val="white"/>
                    </a:solidFill>
                    <a:effectLst/>
                    <a:uLnTx/>
                    <a:uFillTx/>
                  </a:rPr>
                  <a:t>10</a:t>
                </a:r>
                <a:r>
                  <a:rPr kumimoji="0" lang="ja-JP" altLang="en-US" sz="1600" b="0" i="0" u="none" strike="noStrike" kern="0" cap="none" spc="0" normalizeH="0" baseline="0" noProof="0" dirty="0" smtClean="0">
                    <a:ln>
                      <a:noFill/>
                    </a:ln>
                    <a:solidFill>
                      <a:prstClr val="white"/>
                    </a:solidFill>
                    <a:effectLst/>
                    <a:uLnTx/>
                    <a:uFillTx/>
                  </a:rPr>
                  <a:t>万光年</a:t>
                </a:r>
                <a:endParaRPr kumimoji="0" lang="ja-JP" altLang="en-US" sz="1600" b="0" i="0" u="none" strike="noStrike" kern="0" cap="none" spc="0" normalizeH="0" baseline="0" noProof="0" dirty="0">
                  <a:ln>
                    <a:noFill/>
                  </a:ln>
                  <a:solidFill>
                    <a:prstClr val="white"/>
                  </a:solidFill>
                  <a:effectLst/>
                  <a:uLnTx/>
                  <a:uFillTx/>
                </a:endParaRPr>
              </a:p>
            </p:txBody>
          </p:sp>
          <p:sp>
            <p:nvSpPr>
              <p:cNvPr id="661" name="テキスト ボックス 660"/>
              <p:cNvSpPr txBox="1"/>
              <p:nvPr/>
            </p:nvSpPr>
            <p:spPr>
              <a:xfrm>
                <a:off x="27623108" y="4589905"/>
                <a:ext cx="118449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smtClean="0">
                    <a:ln>
                      <a:noFill/>
                    </a:ln>
                    <a:solidFill>
                      <a:prstClr val="white"/>
                    </a:solidFill>
                    <a:effectLst/>
                    <a:uLnTx/>
                    <a:uFillTx/>
                  </a:rPr>
                  <a:t>10</a:t>
                </a:r>
                <a:r>
                  <a:rPr kumimoji="0" lang="ja-JP" altLang="en-US" sz="1600" b="0" i="0" u="none" strike="noStrike" kern="0" cap="none" spc="0" normalizeH="0" baseline="0" noProof="0" dirty="0" smtClean="0">
                    <a:ln>
                      <a:noFill/>
                    </a:ln>
                    <a:solidFill>
                      <a:prstClr val="white"/>
                    </a:solidFill>
                    <a:effectLst/>
                    <a:uLnTx/>
                    <a:uFillTx/>
                  </a:rPr>
                  <a:t>万光年</a:t>
                </a:r>
                <a:endParaRPr kumimoji="0" lang="ja-JP" altLang="en-US" sz="1600" b="0" i="0" u="none" strike="noStrike" kern="0" cap="none" spc="0" normalizeH="0" baseline="0" noProof="0" dirty="0">
                  <a:ln>
                    <a:noFill/>
                  </a:ln>
                  <a:solidFill>
                    <a:prstClr val="white"/>
                  </a:solidFill>
                  <a:effectLst/>
                  <a:uLnTx/>
                  <a:uFillTx/>
                </a:endParaRPr>
              </a:p>
            </p:txBody>
          </p:sp>
          <p:cxnSp>
            <p:nvCxnSpPr>
              <p:cNvPr id="662" name="直線矢印コネクタ 661"/>
              <p:cNvCxnSpPr/>
              <p:nvPr/>
            </p:nvCxnSpPr>
            <p:spPr>
              <a:xfrm flipV="1">
                <a:off x="27640241" y="4895202"/>
                <a:ext cx="1150224" cy="6406"/>
              </a:xfrm>
              <a:prstGeom prst="straightConnector1">
                <a:avLst/>
              </a:prstGeom>
              <a:noFill/>
              <a:ln w="19050" cap="flat" cmpd="sng" algn="ctr">
                <a:solidFill>
                  <a:sysClr val="window" lastClr="FFFFFF"/>
                </a:solidFill>
                <a:prstDash val="solid"/>
                <a:headEnd type="arrow"/>
                <a:tailEnd type="arrow"/>
              </a:ln>
              <a:effectLst/>
            </p:spPr>
          </p:cxnSp>
          <p:sp>
            <p:nvSpPr>
              <p:cNvPr id="663" name="テキスト ボックス 662"/>
              <p:cNvSpPr txBox="1"/>
              <p:nvPr/>
            </p:nvSpPr>
            <p:spPr>
              <a:xfrm>
                <a:off x="25999756" y="4898405"/>
                <a:ext cx="2523881" cy="51311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effectLst/>
                    <a:uLnTx/>
                    <a:uFillTx/>
                  </a:rPr>
                  <a:t>渦巻</a:t>
                </a:r>
                <a:r>
                  <a:rPr kumimoji="0" lang="ja-JP" altLang="en-US" sz="2800" b="0" i="0" u="none" strike="noStrike" kern="0" cap="none" spc="0" normalizeH="0" baseline="0" noProof="0" dirty="0" smtClean="0">
                    <a:ln>
                      <a:noFill/>
                    </a:ln>
                    <a:effectLst/>
                    <a:uLnTx/>
                    <a:uFillTx/>
                  </a:rPr>
                  <a:t>銀河 </a:t>
                </a:r>
                <a:r>
                  <a:rPr kumimoji="0" lang="en-US" altLang="ja-JP" sz="2800" b="0" i="0" u="none" strike="noStrike" kern="0" cap="none" spc="0" normalizeH="0" baseline="0" noProof="0" dirty="0" smtClean="0">
                    <a:ln>
                      <a:noFill/>
                    </a:ln>
                    <a:effectLst/>
                    <a:uLnTx/>
                    <a:uFillTx/>
                  </a:rPr>
                  <a:t>M51</a:t>
                </a:r>
                <a:endParaRPr kumimoji="0" lang="ja-JP" altLang="en-US" sz="2800" b="0" i="0" u="none" strike="noStrike" kern="0" cap="none" spc="0" normalizeH="0" baseline="0" noProof="0" dirty="0">
                  <a:ln>
                    <a:noFill/>
                  </a:ln>
                  <a:effectLst/>
                  <a:uLnTx/>
                  <a:uFillTx/>
                </a:endParaRPr>
              </a:p>
            </p:txBody>
          </p:sp>
        </p:grpSp>
        <p:cxnSp>
          <p:nvCxnSpPr>
            <p:cNvPr id="634" name="直線矢印コネクタ 633"/>
            <p:cNvCxnSpPr/>
            <p:nvPr/>
          </p:nvCxnSpPr>
          <p:spPr>
            <a:xfrm>
              <a:off x="20300595" y="4476295"/>
              <a:ext cx="0" cy="25914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35" name="直線矢印コネクタ 634"/>
            <p:cNvCxnSpPr/>
            <p:nvPr/>
          </p:nvCxnSpPr>
          <p:spPr>
            <a:xfrm>
              <a:off x="20464759" y="5050356"/>
              <a:ext cx="0" cy="25914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36" name="直線矢印コネクタ 635"/>
            <p:cNvCxnSpPr/>
            <p:nvPr/>
          </p:nvCxnSpPr>
          <p:spPr>
            <a:xfrm>
              <a:off x="20106773" y="5185442"/>
              <a:ext cx="0" cy="25914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37" name="直線矢印コネクタ 636"/>
            <p:cNvCxnSpPr/>
            <p:nvPr/>
          </p:nvCxnSpPr>
          <p:spPr>
            <a:xfrm>
              <a:off x="20738031" y="4940625"/>
              <a:ext cx="0" cy="25914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
        <p:nvSpPr>
          <p:cNvPr id="677" name="円形吹き出し 676"/>
          <p:cNvSpPr/>
          <p:nvPr/>
        </p:nvSpPr>
        <p:spPr>
          <a:xfrm>
            <a:off x="25495053" y="6154860"/>
            <a:ext cx="4170973" cy="508858"/>
          </a:xfrm>
          <a:prstGeom prst="wedgeEllipseCallout">
            <a:avLst>
              <a:gd name="adj1" fmla="val -26871"/>
              <a:gd name="adj2" fmla="val -75752"/>
            </a:avLst>
          </a:prstGeom>
          <a:solidFill>
            <a:schemeClr val="accent3">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kumimoji="1" lang="ja-JP" alt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8" charset="0"/>
              <a:cs typeface="Times" pitchFamily="18" charset="0"/>
            </a:endParaRPr>
          </a:p>
        </p:txBody>
      </p:sp>
      <p:sp>
        <p:nvSpPr>
          <p:cNvPr id="678" name="テキスト ボックス 677"/>
          <p:cNvSpPr txBox="1"/>
          <p:nvPr/>
        </p:nvSpPr>
        <p:spPr>
          <a:xfrm>
            <a:off x="25830657" y="6223771"/>
            <a:ext cx="3850578" cy="461665"/>
          </a:xfrm>
          <a:prstGeom prst="rect">
            <a:avLst/>
          </a:prstGeom>
          <a:noFill/>
        </p:spPr>
        <p:txBody>
          <a:bodyPr wrap="square" rtlCol="0">
            <a:spAutoFit/>
          </a:bodyPr>
          <a:lstStyle/>
          <a:p>
            <a:r>
              <a:rPr lang="ja-JP" altLang="en-US" sz="2400" dirty="0">
                <a:solidFill>
                  <a:schemeClr val="accent3">
                    <a:lumMod val="50000"/>
                  </a:schemeClr>
                </a:solidFill>
              </a:rPr>
              <a:t>中性子</a:t>
            </a:r>
            <a:r>
              <a:rPr lang="ja-JP" altLang="en-US" sz="2400" dirty="0" smtClean="0">
                <a:solidFill>
                  <a:schemeClr val="accent3">
                    <a:lumMod val="50000"/>
                  </a:schemeClr>
                </a:solidFill>
              </a:rPr>
              <a:t>星やブラックホール</a:t>
            </a:r>
            <a:endParaRPr kumimoji="1" lang="ja-JP" altLang="en-US" sz="2400" dirty="0">
              <a:solidFill>
                <a:schemeClr val="accent3">
                  <a:lumMod val="50000"/>
                </a:schemeClr>
              </a:solidFill>
            </a:endParaRPr>
          </a:p>
        </p:txBody>
      </p:sp>
      <p:grpSp>
        <p:nvGrpSpPr>
          <p:cNvPr id="10" name="グループ化 9"/>
          <p:cNvGrpSpPr/>
          <p:nvPr/>
        </p:nvGrpSpPr>
        <p:grpSpPr>
          <a:xfrm>
            <a:off x="24009862" y="7081379"/>
            <a:ext cx="6244383" cy="5196213"/>
            <a:chOff x="19411806" y="7111247"/>
            <a:chExt cx="6244383" cy="5196213"/>
          </a:xfrm>
        </p:grpSpPr>
        <p:sp>
          <p:nvSpPr>
            <p:cNvPr id="574" name="テキスト ボックス 573"/>
            <p:cNvSpPr txBox="1"/>
            <p:nvPr/>
          </p:nvSpPr>
          <p:spPr>
            <a:xfrm rot="16200000">
              <a:off x="17927059" y="10084050"/>
              <a:ext cx="3708157" cy="738664"/>
            </a:xfrm>
            <a:prstGeom prst="rect">
              <a:avLst/>
            </a:prstGeom>
            <a:noFill/>
          </p:spPr>
          <p:txBody>
            <a:bodyPr wrap="square" rtlCol="0">
              <a:spAutoFit/>
            </a:bodyPr>
            <a:lstStyle/>
            <a:p>
              <a:pPr algn="ctr"/>
              <a:r>
                <a:rPr lang="en-US" altLang="ja-JP" sz="2400" dirty="0">
                  <a:solidFill>
                    <a:srgbClr val="000000"/>
                  </a:solidFill>
                  <a:latin typeface="Arial" panose="020B0604020202020204" pitchFamily="34" charset="0"/>
                  <a:cs typeface="Arial" panose="020B0604020202020204" pitchFamily="34" charset="0"/>
                </a:rPr>
                <a:t>X</a:t>
              </a:r>
              <a:r>
                <a:rPr lang="ja-JP" altLang="en-US" sz="2400" dirty="0">
                  <a:solidFill>
                    <a:srgbClr val="000000"/>
                  </a:solidFill>
                  <a:latin typeface="Times" pitchFamily="18" charset="0"/>
                  <a:cs typeface="Times" pitchFamily="18" charset="0"/>
                </a:rPr>
                <a:t>線</a:t>
              </a:r>
              <a:r>
                <a:rPr lang="ja-JP" altLang="en-US" sz="2400" dirty="0" smtClean="0">
                  <a:solidFill>
                    <a:srgbClr val="000000"/>
                  </a:solidFill>
                  <a:latin typeface="Times" pitchFamily="18" charset="0"/>
                  <a:cs typeface="Times" pitchFamily="18" charset="0"/>
                </a:rPr>
                <a:t>強度</a:t>
              </a:r>
              <a:endParaRPr lang="en-US" altLang="ja-JP" sz="2400" dirty="0" smtClean="0">
                <a:solidFill>
                  <a:srgbClr val="000000"/>
                </a:solidFill>
                <a:latin typeface="Times" pitchFamily="18" charset="0"/>
                <a:cs typeface="Times" pitchFamily="18" charset="0"/>
              </a:endParaRPr>
            </a:p>
            <a:p>
              <a:pPr algn="ctr"/>
              <a:r>
                <a:rPr lang="en-US" altLang="ja-JP" sz="1800" b="1" dirty="0">
                  <a:solidFill>
                    <a:srgbClr val="000000"/>
                  </a:solidFill>
                  <a:latin typeface="Times" pitchFamily="18" charset="0"/>
                  <a:cs typeface="Times" pitchFamily="18" charset="0"/>
                </a:rPr>
                <a:t>[</a:t>
              </a:r>
              <a:r>
                <a:rPr lang="ja-JP" altLang="en-US" sz="1800" b="1" dirty="0" smtClean="0">
                  <a:solidFill>
                    <a:srgbClr val="000000"/>
                  </a:solidFill>
                  <a:latin typeface="Times" pitchFamily="18" charset="0"/>
                  <a:cs typeface="Times" pitchFamily="18" charset="0"/>
                </a:rPr>
                <a:t>光子数</a:t>
              </a:r>
              <a:r>
                <a:rPr lang="en-US" altLang="ja-JP" sz="1800" b="1" dirty="0" smtClean="0">
                  <a:solidFill>
                    <a:srgbClr val="000000"/>
                  </a:solidFill>
                  <a:latin typeface="Times" pitchFamily="18" charset="0"/>
                  <a:cs typeface="Times" pitchFamily="18" charset="0"/>
                </a:rPr>
                <a:t>/</a:t>
              </a:r>
              <a:r>
                <a:rPr lang="ja-JP" altLang="en-US" sz="1800" b="1" dirty="0" smtClean="0">
                  <a:solidFill>
                    <a:srgbClr val="000000"/>
                  </a:solidFill>
                  <a:latin typeface="Times" pitchFamily="18" charset="0"/>
                  <a:cs typeface="Times" pitchFamily="18" charset="0"/>
                </a:rPr>
                <a:t>秒</a:t>
              </a:r>
              <a:r>
                <a:rPr lang="en-US" altLang="ja-JP" sz="1800" b="1" dirty="0" smtClean="0">
                  <a:solidFill>
                    <a:srgbClr val="000000"/>
                  </a:solidFill>
                  <a:latin typeface="Times" pitchFamily="18" charset="0"/>
                  <a:cs typeface="Times" pitchFamily="18" charset="0"/>
                </a:rPr>
                <a:t>/</a:t>
              </a:r>
              <a:r>
                <a:rPr lang="ja-JP" altLang="en-US" sz="1800" b="1" dirty="0" smtClean="0">
                  <a:solidFill>
                    <a:srgbClr val="000000"/>
                  </a:solidFill>
                  <a:latin typeface="Times" pitchFamily="18" charset="0"/>
                  <a:cs typeface="Times" pitchFamily="18" charset="0"/>
                </a:rPr>
                <a:t>キロ電子ボルト</a:t>
              </a:r>
              <a:r>
                <a:rPr lang="en-US" altLang="ja-JP" sz="1800" b="1" dirty="0" smtClean="0">
                  <a:solidFill>
                    <a:srgbClr val="000000"/>
                  </a:solidFill>
                  <a:latin typeface="Times" pitchFamily="18" charset="0"/>
                  <a:cs typeface="Times" pitchFamily="18" charset="0"/>
                </a:rPr>
                <a:t>]</a:t>
              </a:r>
              <a:endParaRPr lang="ja-JP" altLang="en-US" sz="1800" b="1" dirty="0">
                <a:solidFill>
                  <a:srgbClr val="000000"/>
                </a:solidFill>
                <a:latin typeface="Times" pitchFamily="18" charset="0"/>
                <a:cs typeface="Times" pitchFamily="18" charset="0"/>
              </a:endParaRPr>
            </a:p>
          </p:txBody>
        </p:sp>
        <p:pic>
          <p:nvPicPr>
            <p:cNvPr id="664" name="図 663"/>
            <p:cNvPicPr>
              <a:picLocks noChangeAspect="1"/>
            </p:cNvPicPr>
            <p:nvPr/>
          </p:nvPicPr>
          <p:blipFill rotWithShape="1">
            <a:blip r:embed="rId13">
              <a:extLst>
                <a:ext uri="{28A0092B-C50C-407E-A947-70E740481C1C}">
                  <a14:useLocalDpi xmlns:a14="http://schemas.microsoft.com/office/drawing/2010/main" val="0"/>
                </a:ext>
              </a:extLst>
            </a:blip>
            <a:srcRect l="52650" t="-39057" r="-1443" b="41689"/>
            <a:stretch/>
          </p:blipFill>
          <p:spPr>
            <a:xfrm>
              <a:off x="20190441" y="7111247"/>
              <a:ext cx="4843010" cy="4790968"/>
            </a:xfrm>
            <a:prstGeom prst="rect">
              <a:avLst/>
            </a:prstGeom>
          </p:spPr>
        </p:pic>
        <p:cxnSp>
          <p:nvCxnSpPr>
            <p:cNvPr id="665" name="直線矢印コネクタ 664"/>
            <p:cNvCxnSpPr/>
            <p:nvPr/>
          </p:nvCxnSpPr>
          <p:spPr>
            <a:xfrm>
              <a:off x="21143094" y="9265380"/>
              <a:ext cx="134580" cy="12025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66" name="テキスト ボックス 665"/>
            <p:cNvSpPr txBox="1"/>
            <p:nvPr/>
          </p:nvSpPr>
          <p:spPr>
            <a:xfrm>
              <a:off x="20785655" y="8961231"/>
              <a:ext cx="323371" cy="523220"/>
            </a:xfrm>
            <a:prstGeom prst="rect">
              <a:avLst/>
            </a:prstGeom>
            <a:noFill/>
          </p:spPr>
          <p:txBody>
            <a:bodyPr wrap="square" rtlCol="0">
              <a:spAutoFit/>
            </a:bodyPr>
            <a:lstStyle/>
            <a:p>
              <a:r>
                <a:rPr kumimoji="1" lang="en-US" altLang="ja-JP" sz="2800" dirty="0" smtClean="0">
                  <a:solidFill>
                    <a:schemeClr val="bg1"/>
                  </a:solidFill>
                </a:rPr>
                <a:t>O</a:t>
              </a:r>
              <a:endParaRPr kumimoji="1" lang="ja-JP" altLang="en-US" sz="2800" dirty="0">
                <a:solidFill>
                  <a:schemeClr val="bg1"/>
                </a:solidFill>
              </a:endParaRPr>
            </a:p>
          </p:txBody>
        </p:sp>
        <p:cxnSp>
          <p:nvCxnSpPr>
            <p:cNvPr id="667" name="直線矢印コネクタ 666"/>
            <p:cNvCxnSpPr/>
            <p:nvPr/>
          </p:nvCxnSpPr>
          <p:spPr>
            <a:xfrm>
              <a:off x="22566848" y="9846123"/>
              <a:ext cx="0" cy="33317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68" name="テキスト ボックス 667"/>
            <p:cNvSpPr txBox="1"/>
            <p:nvPr/>
          </p:nvSpPr>
          <p:spPr>
            <a:xfrm>
              <a:off x="22271502" y="9413573"/>
              <a:ext cx="720499" cy="523220"/>
            </a:xfrm>
            <a:prstGeom prst="rect">
              <a:avLst/>
            </a:prstGeom>
            <a:noFill/>
          </p:spPr>
          <p:txBody>
            <a:bodyPr wrap="square" rtlCol="0">
              <a:spAutoFit/>
            </a:bodyPr>
            <a:lstStyle/>
            <a:p>
              <a:r>
                <a:rPr kumimoji="1" lang="en-US" altLang="ja-JP" sz="2800" dirty="0" smtClean="0">
                  <a:solidFill>
                    <a:schemeClr val="bg1"/>
                  </a:solidFill>
                </a:rPr>
                <a:t>Mg</a:t>
              </a:r>
              <a:endParaRPr kumimoji="1" lang="ja-JP" altLang="en-US" sz="2800" dirty="0">
                <a:solidFill>
                  <a:schemeClr val="bg1"/>
                </a:solidFill>
              </a:endParaRPr>
            </a:p>
          </p:txBody>
        </p:sp>
        <p:cxnSp>
          <p:nvCxnSpPr>
            <p:cNvPr id="669" name="直線矢印コネクタ 668"/>
            <p:cNvCxnSpPr/>
            <p:nvPr/>
          </p:nvCxnSpPr>
          <p:spPr>
            <a:xfrm>
              <a:off x="22052177" y="9409143"/>
              <a:ext cx="0" cy="33317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70" name="直線矢印コネクタ 669"/>
            <p:cNvCxnSpPr/>
            <p:nvPr/>
          </p:nvCxnSpPr>
          <p:spPr>
            <a:xfrm>
              <a:off x="23210727" y="10453382"/>
              <a:ext cx="0" cy="33317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71" name="テキスト ボックス 670"/>
            <p:cNvSpPr txBox="1"/>
            <p:nvPr/>
          </p:nvSpPr>
          <p:spPr>
            <a:xfrm>
              <a:off x="21773570" y="8976344"/>
              <a:ext cx="653498" cy="523220"/>
            </a:xfrm>
            <a:prstGeom prst="rect">
              <a:avLst/>
            </a:prstGeom>
            <a:noFill/>
          </p:spPr>
          <p:txBody>
            <a:bodyPr wrap="square" rtlCol="0">
              <a:spAutoFit/>
            </a:bodyPr>
            <a:lstStyle/>
            <a:p>
              <a:r>
                <a:rPr kumimoji="1" lang="en-US" altLang="ja-JP" sz="2800" dirty="0" smtClean="0">
                  <a:solidFill>
                    <a:schemeClr val="bg1"/>
                  </a:solidFill>
                </a:rPr>
                <a:t>Ne</a:t>
              </a:r>
              <a:endParaRPr kumimoji="1" lang="ja-JP" altLang="en-US" sz="2800" dirty="0">
                <a:solidFill>
                  <a:schemeClr val="bg1"/>
                </a:solidFill>
              </a:endParaRPr>
            </a:p>
          </p:txBody>
        </p:sp>
        <p:sp>
          <p:nvSpPr>
            <p:cNvPr id="672" name="テキスト ボックス 671"/>
            <p:cNvSpPr txBox="1"/>
            <p:nvPr/>
          </p:nvSpPr>
          <p:spPr>
            <a:xfrm>
              <a:off x="22977884" y="10006906"/>
              <a:ext cx="485608" cy="523220"/>
            </a:xfrm>
            <a:prstGeom prst="rect">
              <a:avLst/>
            </a:prstGeom>
            <a:noFill/>
          </p:spPr>
          <p:txBody>
            <a:bodyPr wrap="square" rtlCol="0">
              <a:spAutoFit/>
            </a:bodyPr>
            <a:lstStyle/>
            <a:p>
              <a:r>
                <a:rPr kumimoji="1" lang="en-US" altLang="ja-JP" sz="2800" dirty="0" smtClean="0">
                  <a:solidFill>
                    <a:schemeClr val="bg1"/>
                  </a:solidFill>
                </a:rPr>
                <a:t>Si</a:t>
              </a:r>
              <a:endParaRPr kumimoji="1" lang="ja-JP" altLang="en-US" sz="2800" dirty="0">
                <a:solidFill>
                  <a:schemeClr val="bg1"/>
                </a:solidFill>
              </a:endParaRPr>
            </a:p>
          </p:txBody>
        </p:sp>
        <p:cxnSp>
          <p:nvCxnSpPr>
            <p:cNvPr id="673" name="直線矢印コネクタ 672"/>
            <p:cNvCxnSpPr/>
            <p:nvPr/>
          </p:nvCxnSpPr>
          <p:spPr>
            <a:xfrm>
              <a:off x="21397159" y="10557958"/>
              <a:ext cx="713354" cy="0"/>
            </a:xfrm>
            <a:prstGeom prst="straightConnector1">
              <a:avLst/>
            </a:prstGeom>
            <a:ln w="190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74" name="テキスト ボックス 673"/>
            <p:cNvSpPr txBox="1"/>
            <p:nvPr/>
          </p:nvSpPr>
          <p:spPr>
            <a:xfrm>
              <a:off x="21469470" y="10533126"/>
              <a:ext cx="547109" cy="523220"/>
            </a:xfrm>
            <a:prstGeom prst="rect">
              <a:avLst/>
            </a:prstGeom>
            <a:noFill/>
          </p:spPr>
          <p:txBody>
            <a:bodyPr wrap="square" rtlCol="0">
              <a:spAutoFit/>
            </a:bodyPr>
            <a:lstStyle/>
            <a:p>
              <a:r>
                <a:rPr kumimoji="1" lang="en-US" altLang="ja-JP" sz="2800" dirty="0" smtClean="0">
                  <a:solidFill>
                    <a:schemeClr val="bg1"/>
                  </a:solidFill>
                </a:rPr>
                <a:t>Fe</a:t>
              </a:r>
              <a:endParaRPr kumimoji="1" lang="ja-JP" altLang="en-US" sz="2800" dirty="0">
                <a:solidFill>
                  <a:schemeClr val="bg1"/>
                </a:solidFill>
              </a:endParaRPr>
            </a:p>
          </p:txBody>
        </p:sp>
        <p:sp>
          <p:nvSpPr>
            <p:cNvPr id="675" name="テキスト ボックス 674"/>
            <p:cNvSpPr txBox="1"/>
            <p:nvPr/>
          </p:nvSpPr>
          <p:spPr>
            <a:xfrm>
              <a:off x="22876304" y="9199792"/>
              <a:ext cx="1879119" cy="646331"/>
            </a:xfrm>
            <a:prstGeom prst="rect">
              <a:avLst/>
            </a:prstGeom>
            <a:solidFill>
              <a:schemeClr val="tx1"/>
            </a:solidFill>
          </p:spPr>
          <p:txBody>
            <a:bodyPr wrap="square" rtlCol="0">
              <a:spAutoFit/>
            </a:bodyPr>
            <a:lstStyle/>
            <a:p>
              <a:r>
                <a:rPr kumimoji="1" lang="ja-JP" altLang="en-US" sz="1200" dirty="0" smtClean="0">
                  <a:solidFill>
                    <a:srgbClr val="FF0000"/>
                  </a:solidFill>
                  <a:latin typeface="+mn-ea"/>
                </a:rPr>
                <a:t>赤：検出器</a:t>
              </a:r>
              <a:r>
                <a:rPr kumimoji="1" lang="en-US" altLang="ja-JP" sz="1200" dirty="0" smtClean="0">
                  <a:solidFill>
                    <a:srgbClr val="FF0000"/>
                  </a:solidFill>
                  <a:latin typeface="+mn-ea"/>
                </a:rPr>
                <a:t>1</a:t>
              </a:r>
              <a:r>
                <a:rPr kumimoji="1" lang="ja-JP" altLang="en-US" sz="1200" dirty="0" smtClean="0">
                  <a:solidFill>
                    <a:srgbClr val="FF0000"/>
                  </a:solidFill>
                  <a:latin typeface="+mn-ea"/>
                </a:rPr>
                <a:t>の結果</a:t>
              </a:r>
              <a:endParaRPr lang="en-US" altLang="ja-JP" sz="1200" dirty="0" smtClean="0">
                <a:solidFill>
                  <a:srgbClr val="FF0000"/>
                </a:solidFill>
                <a:latin typeface="+mn-ea"/>
              </a:endParaRPr>
            </a:p>
            <a:p>
              <a:r>
                <a:rPr kumimoji="1" lang="ja-JP" altLang="en-US" sz="1200" dirty="0" smtClean="0">
                  <a:solidFill>
                    <a:sysClr val="windowText" lastClr="000000"/>
                  </a:solidFill>
                  <a:latin typeface="+mn-ea"/>
                </a:rPr>
                <a:t>黒：検出器</a:t>
              </a:r>
              <a:r>
                <a:rPr kumimoji="1" lang="en-US" altLang="ja-JP" sz="1200" dirty="0" smtClean="0">
                  <a:solidFill>
                    <a:sysClr val="windowText" lastClr="000000"/>
                  </a:solidFill>
                  <a:latin typeface="+mn-ea"/>
                </a:rPr>
                <a:t>2</a:t>
              </a:r>
              <a:r>
                <a:rPr kumimoji="1" lang="ja-JP" altLang="en-US" sz="1200" dirty="0" smtClean="0">
                  <a:solidFill>
                    <a:sysClr val="windowText" lastClr="000000"/>
                  </a:solidFill>
                  <a:latin typeface="+mn-ea"/>
                </a:rPr>
                <a:t>の結果</a:t>
              </a:r>
              <a:endParaRPr kumimoji="1" lang="en-US" altLang="ja-JP" sz="1200" dirty="0" smtClean="0">
                <a:solidFill>
                  <a:sysClr val="windowText" lastClr="000000"/>
                </a:solidFill>
                <a:latin typeface="+mn-ea"/>
              </a:endParaRPr>
            </a:p>
            <a:p>
              <a:r>
                <a:rPr kumimoji="1" lang="ja-JP" altLang="en-US" sz="1200" dirty="0" smtClean="0">
                  <a:solidFill>
                    <a:srgbClr val="0070C0"/>
                  </a:solidFill>
                  <a:latin typeface="+mn-ea"/>
                </a:rPr>
                <a:t>青色・水色：放射のモデル</a:t>
              </a:r>
              <a:endParaRPr kumimoji="1" lang="en-US" altLang="ja-JP" sz="1200" dirty="0" smtClean="0">
                <a:solidFill>
                  <a:srgbClr val="0070C0"/>
                </a:solidFill>
                <a:latin typeface="+mn-ea"/>
              </a:endParaRPr>
            </a:p>
          </p:txBody>
        </p:sp>
        <p:sp>
          <p:nvSpPr>
            <p:cNvPr id="679" name="テキスト ボックス 678"/>
            <p:cNvSpPr txBox="1"/>
            <p:nvPr/>
          </p:nvSpPr>
          <p:spPr>
            <a:xfrm>
              <a:off x="19860648" y="8599723"/>
              <a:ext cx="5795541" cy="461665"/>
            </a:xfrm>
            <a:prstGeom prst="rect">
              <a:avLst/>
            </a:prstGeom>
            <a:noFill/>
          </p:spPr>
          <p:txBody>
            <a:bodyPr wrap="square" rtlCol="0">
              <a:spAutoFit/>
            </a:bodyPr>
            <a:lstStyle/>
            <a:p>
              <a:r>
                <a:rPr kumimoji="1" lang="ja-JP" altLang="en-US" sz="2400" dirty="0" smtClean="0">
                  <a:solidFill>
                    <a:schemeClr val="bg1"/>
                  </a:solidFill>
                </a:rPr>
                <a:t>例：渦巻銀河</a:t>
              </a:r>
              <a:r>
                <a:rPr kumimoji="1" lang="en-US" altLang="ja-JP" sz="2400" dirty="0" smtClean="0">
                  <a:solidFill>
                    <a:schemeClr val="bg1"/>
                  </a:solidFill>
                </a:rPr>
                <a:t>M82</a:t>
              </a:r>
              <a:r>
                <a:rPr lang="ja-JP" altLang="en-US" sz="2400" dirty="0" smtClean="0">
                  <a:solidFill>
                    <a:schemeClr val="bg1"/>
                  </a:solidFill>
                </a:rPr>
                <a:t>に見られる高温ガス</a:t>
              </a:r>
              <a:endParaRPr kumimoji="1" lang="ja-JP" altLang="en-US" sz="2400" dirty="0">
                <a:solidFill>
                  <a:schemeClr val="bg1"/>
                </a:solidFill>
              </a:endParaRPr>
            </a:p>
          </p:txBody>
        </p:sp>
      </p:grpSp>
      <p:sp>
        <p:nvSpPr>
          <p:cNvPr id="680" name="四角形吹き出し 679"/>
          <p:cNvSpPr/>
          <p:nvPr/>
        </p:nvSpPr>
        <p:spPr>
          <a:xfrm>
            <a:off x="173486" y="25700772"/>
            <a:ext cx="29768640" cy="16642000"/>
          </a:xfrm>
          <a:prstGeom prst="wedgeRectCallout">
            <a:avLst>
              <a:gd name="adj1" fmla="val 38450"/>
              <a:gd name="adj2" fmla="val -58778"/>
            </a:avLst>
          </a:prstGeom>
          <a:solidFill>
            <a:schemeClr val="tx1"/>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latin typeface="Times" pitchFamily="18" charset="0"/>
                <a:cs typeface="Times" pitchFamily="18" charset="0"/>
              </a:rPr>
              <a:t> </a:t>
            </a:r>
            <a:endParaRPr kumimoji="1" lang="ja-JP" altLang="en-US" dirty="0">
              <a:latin typeface="Times" pitchFamily="18" charset="0"/>
              <a:cs typeface="Times" pitchFamily="18" charset="0"/>
            </a:endParaRPr>
          </a:p>
        </p:txBody>
      </p:sp>
      <p:sp>
        <p:nvSpPr>
          <p:cNvPr id="681" name="角丸四角形 680"/>
          <p:cNvSpPr/>
          <p:nvPr/>
        </p:nvSpPr>
        <p:spPr>
          <a:xfrm>
            <a:off x="511169" y="28134642"/>
            <a:ext cx="6618256" cy="2567112"/>
          </a:xfrm>
          <a:prstGeom prst="roundRect">
            <a:avLst/>
          </a:prstGeom>
          <a:noFill/>
          <a:ln>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Times" pitchFamily="18" charset="0"/>
              <a:cs typeface="Times" pitchFamily="18" charset="0"/>
            </a:endParaRPr>
          </a:p>
        </p:txBody>
      </p:sp>
      <p:sp>
        <p:nvSpPr>
          <p:cNvPr id="682" name="テキスト ボックス 681"/>
          <p:cNvSpPr txBox="1"/>
          <p:nvPr/>
        </p:nvSpPr>
        <p:spPr>
          <a:xfrm>
            <a:off x="649842" y="28147209"/>
            <a:ext cx="6593945" cy="2554545"/>
          </a:xfrm>
          <a:prstGeom prst="rect">
            <a:avLst/>
          </a:prstGeom>
          <a:noFill/>
        </p:spPr>
        <p:txBody>
          <a:bodyPr wrap="square" rtlCol="0">
            <a:spAutoFit/>
          </a:bodyPr>
          <a:lstStyle/>
          <a:p>
            <a:r>
              <a:rPr kumimoji="1" lang="ja-JP" altLang="en-US" sz="4000" dirty="0" smtClean="0">
                <a:solidFill>
                  <a:schemeClr val="bg1"/>
                </a:solidFill>
                <a:latin typeface="Times" pitchFamily="18" charset="0"/>
                <a:cs typeface="Times" pitchFamily="18" charset="0"/>
              </a:rPr>
              <a:t>光さえも抜け出せないような    　　　　　　　　強い重力を持つ天体</a:t>
            </a:r>
            <a:endParaRPr kumimoji="1" lang="en-US" altLang="ja-JP" sz="4000" dirty="0" smtClean="0">
              <a:solidFill>
                <a:schemeClr val="bg1"/>
              </a:solidFill>
              <a:latin typeface="Times" pitchFamily="18" charset="0"/>
              <a:cs typeface="Times" pitchFamily="18" charset="0"/>
            </a:endParaRPr>
          </a:p>
          <a:p>
            <a:r>
              <a:rPr lang="en-US" altLang="ja-JP" sz="4000" dirty="0" smtClean="0">
                <a:solidFill>
                  <a:schemeClr val="bg1"/>
                </a:solidFill>
                <a:latin typeface="Times" pitchFamily="18" charset="0"/>
                <a:cs typeface="Times" pitchFamily="18" charset="0"/>
              </a:rPr>
              <a:t>『</a:t>
            </a:r>
            <a:r>
              <a:rPr lang="ja-JP" altLang="en-US" sz="4000" b="1" dirty="0" smtClean="0">
                <a:solidFill>
                  <a:schemeClr val="bg1"/>
                </a:solidFill>
                <a:latin typeface="Times" pitchFamily="18" charset="0"/>
                <a:cs typeface="Times" pitchFamily="18" charset="0"/>
              </a:rPr>
              <a:t>事象の地平面</a:t>
            </a:r>
            <a:r>
              <a:rPr lang="en-US" altLang="ja-JP" sz="4000" dirty="0" smtClean="0">
                <a:solidFill>
                  <a:schemeClr val="bg1"/>
                </a:solidFill>
                <a:latin typeface="Times" pitchFamily="18" charset="0"/>
                <a:cs typeface="Times" pitchFamily="18" charset="0"/>
              </a:rPr>
              <a:t>』</a:t>
            </a:r>
            <a:r>
              <a:rPr lang="ja-JP" altLang="en-US" sz="4000" dirty="0" smtClean="0">
                <a:solidFill>
                  <a:schemeClr val="bg1"/>
                </a:solidFill>
                <a:latin typeface="Times" pitchFamily="18" charset="0"/>
                <a:cs typeface="Times" pitchFamily="18" charset="0"/>
              </a:rPr>
              <a:t>より内側では物理法則が通用しない</a:t>
            </a:r>
            <a:endParaRPr kumimoji="1" lang="ja-JP" altLang="en-US" sz="4000" dirty="0">
              <a:solidFill>
                <a:schemeClr val="bg1"/>
              </a:solidFill>
              <a:latin typeface="Times" pitchFamily="18" charset="0"/>
              <a:cs typeface="Times" pitchFamily="18" charset="0"/>
            </a:endParaRPr>
          </a:p>
        </p:txBody>
      </p:sp>
      <p:cxnSp>
        <p:nvCxnSpPr>
          <p:cNvPr id="683" name="直線コネクタ 682"/>
          <p:cNvCxnSpPr/>
          <p:nvPr/>
        </p:nvCxnSpPr>
        <p:spPr>
          <a:xfrm>
            <a:off x="15176735" y="26226200"/>
            <a:ext cx="0" cy="15981934"/>
          </a:xfrm>
          <a:prstGeom prst="line">
            <a:avLst/>
          </a:prstGeom>
          <a:ln>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684" name="グループ化 683"/>
          <p:cNvGrpSpPr/>
          <p:nvPr/>
        </p:nvGrpSpPr>
        <p:grpSpPr>
          <a:xfrm>
            <a:off x="7257487" y="27030348"/>
            <a:ext cx="8402254" cy="5458281"/>
            <a:chOff x="105830" y="32079024"/>
            <a:chExt cx="8356743" cy="5372729"/>
          </a:xfrm>
        </p:grpSpPr>
        <p:grpSp>
          <p:nvGrpSpPr>
            <p:cNvPr id="685" name="グループ化 18"/>
            <p:cNvGrpSpPr/>
            <p:nvPr/>
          </p:nvGrpSpPr>
          <p:grpSpPr>
            <a:xfrm>
              <a:off x="105830" y="32079024"/>
              <a:ext cx="8123565" cy="5372729"/>
              <a:chOff x="18537679" y="28723139"/>
              <a:chExt cx="5443503" cy="3672339"/>
            </a:xfrm>
          </p:grpSpPr>
          <p:pic>
            <p:nvPicPr>
              <p:cNvPr id="694" name="Picture 2"/>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43397"/>
              <a:stretch/>
            </p:blipFill>
            <p:spPr bwMode="auto">
              <a:xfrm>
                <a:off x="18537679" y="28723139"/>
                <a:ext cx="5243268" cy="36723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95" name="テキスト ボックス 694"/>
              <p:cNvSpPr txBox="1"/>
              <p:nvPr/>
            </p:nvSpPr>
            <p:spPr>
              <a:xfrm>
                <a:off x="23024870" y="32027609"/>
                <a:ext cx="956312" cy="248487"/>
              </a:xfrm>
              <a:prstGeom prst="rect">
                <a:avLst/>
              </a:prstGeom>
              <a:noFill/>
            </p:spPr>
            <p:txBody>
              <a:bodyPr wrap="square" rtlCol="0">
                <a:spAutoFit/>
              </a:bodyPr>
              <a:lstStyle/>
              <a:p>
                <a:r>
                  <a:rPr kumimoji="1" lang="en-US" altLang="ja-JP" sz="1800" dirty="0" smtClean="0">
                    <a:latin typeface="Times" pitchFamily="18" charset="0"/>
                    <a:cs typeface="Times" pitchFamily="18" charset="0"/>
                  </a:rPr>
                  <a:t>©NASA</a:t>
                </a:r>
                <a:endParaRPr kumimoji="1" lang="ja-JP" altLang="en-US" sz="1800" dirty="0">
                  <a:latin typeface="Times" pitchFamily="18" charset="0"/>
                  <a:cs typeface="Times" pitchFamily="18" charset="0"/>
                </a:endParaRPr>
              </a:p>
            </p:txBody>
          </p:sp>
        </p:grpSp>
        <p:sp>
          <p:nvSpPr>
            <p:cNvPr id="686" name="上矢印 685"/>
            <p:cNvSpPr/>
            <p:nvPr/>
          </p:nvSpPr>
          <p:spPr>
            <a:xfrm rot="519983">
              <a:off x="3532679" y="33026065"/>
              <a:ext cx="618987" cy="2143981"/>
            </a:xfrm>
            <a:prstGeom prst="upArrow">
              <a:avLst/>
            </a:prstGeom>
            <a:solidFill>
              <a:srgbClr val="FFFF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latin typeface="Times" pitchFamily="18" charset="0"/>
                <a:cs typeface="Times" pitchFamily="18" charset="0"/>
              </a:endParaRPr>
            </a:p>
          </p:txBody>
        </p:sp>
        <p:sp>
          <p:nvSpPr>
            <p:cNvPr id="687" name="テキスト ボックス 686"/>
            <p:cNvSpPr txBox="1"/>
            <p:nvPr/>
          </p:nvSpPr>
          <p:spPr>
            <a:xfrm>
              <a:off x="2993108" y="35827446"/>
              <a:ext cx="2482180" cy="646331"/>
            </a:xfrm>
            <a:prstGeom prst="rect">
              <a:avLst/>
            </a:prstGeom>
            <a:noFill/>
          </p:spPr>
          <p:txBody>
            <a:bodyPr wrap="square" rtlCol="0">
              <a:spAutoFit/>
            </a:bodyPr>
            <a:lstStyle/>
            <a:p>
              <a:pPr algn="ctr"/>
              <a:r>
                <a:rPr kumimoji="1" lang="ja-JP" altLang="en-US" sz="3600" dirty="0" smtClean="0">
                  <a:solidFill>
                    <a:schemeClr val="accent1">
                      <a:lumMod val="20000"/>
                      <a:lumOff val="80000"/>
                    </a:schemeClr>
                  </a:solidFill>
                  <a:effectLst>
                    <a:glow rad="139700">
                      <a:srgbClr val="FF0000">
                        <a:alpha val="40000"/>
                      </a:srgbClr>
                    </a:glow>
                  </a:effectLst>
                  <a:latin typeface="Times" pitchFamily="18" charset="0"/>
                  <a:cs typeface="Times" pitchFamily="18" charset="0"/>
                </a:rPr>
                <a:t>降着円盤</a:t>
              </a:r>
              <a:endParaRPr kumimoji="1" lang="ja-JP" altLang="en-US" sz="3600" dirty="0">
                <a:solidFill>
                  <a:schemeClr val="accent1">
                    <a:lumMod val="20000"/>
                    <a:lumOff val="80000"/>
                  </a:schemeClr>
                </a:solidFill>
                <a:effectLst>
                  <a:glow rad="139700">
                    <a:srgbClr val="FF0000">
                      <a:alpha val="40000"/>
                    </a:srgbClr>
                  </a:glow>
                </a:effectLst>
                <a:latin typeface="Times" pitchFamily="18" charset="0"/>
                <a:cs typeface="Times" pitchFamily="18" charset="0"/>
              </a:endParaRPr>
            </a:p>
          </p:txBody>
        </p:sp>
        <p:sp>
          <p:nvSpPr>
            <p:cNvPr id="688" name="テキスト ボックス 687"/>
            <p:cNvSpPr txBox="1"/>
            <p:nvPr/>
          </p:nvSpPr>
          <p:spPr>
            <a:xfrm>
              <a:off x="6745349" y="35092722"/>
              <a:ext cx="1717224" cy="1200329"/>
            </a:xfrm>
            <a:prstGeom prst="rect">
              <a:avLst/>
            </a:prstGeom>
            <a:noFill/>
          </p:spPr>
          <p:txBody>
            <a:bodyPr wrap="square" rtlCol="0">
              <a:spAutoFit/>
            </a:bodyPr>
            <a:lstStyle/>
            <a:p>
              <a:pPr algn="ctr"/>
              <a:r>
                <a:rPr kumimoji="1" lang="ja-JP" altLang="en-US" sz="3600" b="1" dirty="0" smtClean="0">
                  <a:solidFill>
                    <a:schemeClr val="bg1"/>
                  </a:solidFill>
                  <a:effectLst>
                    <a:glow rad="139700">
                      <a:schemeClr val="accent1">
                        <a:satMod val="175000"/>
                        <a:alpha val="40000"/>
                      </a:schemeClr>
                    </a:glow>
                  </a:effectLst>
                  <a:latin typeface="Times" pitchFamily="18" charset="0"/>
                  <a:cs typeface="Times" pitchFamily="18" charset="0"/>
                </a:rPr>
                <a:t>恒</a:t>
              </a:r>
              <a:endParaRPr kumimoji="1" lang="en-US" altLang="ja-JP" sz="3600" b="1" dirty="0" smtClean="0">
                <a:solidFill>
                  <a:schemeClr val="bg1"/>
                </a:solidFill>
                <a:effectLst>
                  <a:glow rad="139700">
                    <a:schemeClr val="accent1">
                      <a:satMod val="175000"/>
                      <a:alpha val="40000"/>
                    </a:schemeClr>
                  </a:glow>
                </a:effectLst>
                <a:latin typeface="Times" pitchFamily="18" charset="0"/>
                <a:cs typeface="Times" pitchFamily="18" charset="0"/>
              </a:endParaRPr>
            </a:p>
            <a:p>
              <a:pPr algn="ctr"/>
              <a:r>
                <a:rPr kumimoji="1" lang="ja-JP" altLang="en-US" sz="3600" b="1" dirty="0" smtClean="0">
                  <a:solidFill>
                    <a:schemeClr val="bg1"/>
                  </a:solidFill>
                  <a:effectLst>
                    <a:glow rad="139700">
                      <a:schemeClr val="accent1">
                        <a:satMod val="175000"/>
                        <a:alpha val="40000"/>
                      </a:schemeClr>
                    </a:glow>
                  </a:effectLst>
                  <a:latin typeface="Times" pitchFamily="18" charset="0"/>
                  <a:cs typeface="Times" pitchFamily="18" charset="0"/>
                </a:rPr>
                <a:t>星</a:t>
              </a:r>
              <a:endParaRPr kumimoji="1" lang="ja-JP" altLang="en-US" sz="3600" b="1" dirty="0">
                <a:solidFill>
                  <a:schemeClr val="bg1"/>
                </a:solidFill>
                <a:effectLst>
                  <a:glow rad="139700">
                    <a:schemeClr val="accent1">
                      <a:satMod val="175000"/>
                      <a:alpha val="40000"/>
                    </a:schemeClr>
                  </a:glow>
                </a:effectLst>
                <a:latin typeface="Times" pitchFamily="18" charset="0"/>
                <a:cs typeface="Times" pitchFamily="18" charset="0"/>
              </a:endParaRPr>
            </a:p>
          </p:txBody>
        </p:sp>
        <p:sp>
          <p:nvSpPr>
            <p:cNvPr id="689" name="テキスト ボックス 688"/>
            <p:cNvSpPr txBox="1"/>
            <p:nvPr/>
          </p:nvSpPr>
          <p:spPr>
            <a:xfrm>
              <a:off x="4087972" y="34491879"/>
              <a:ext cx="2859808" cy="737910"/>
            </a:xfrm>
            <a:prstGeom prst="rect">
              <a:avLst/>
            </a:prstGeom>
            <a:noFill/>
          </p:spPr>
          <p:txBody>
            <a:bodyPr wrap="square" rtlCol="0">
              <a:spAutoFit/>
            </a:bodyPr>
            <a:lstStyle/>
            <a:p>
              <a:pPr algn="ctr"/>
              <a:r>
                <a:rPr lang="ja-JP" altLang="en-US" sz="3200" b="1" i="1" dirty="0">
                  <a:solidFill>
                    <a:schemeClr val="bg1"/>
                  </a:solidFill>
                  <a:effectLst>
                    <a:glow rad="139700">
                      <a:schemeClr val="accent1">
                        <a:satMod val="175000"/>
                        <a:alpha val="40000"/>
                      </a:schemeClr>
                    </a:glow>
                  </a:effectLst>
                  <a:latin typeface="Times" pitchFamily="18" charset="0"/>
                  <a:cs typeface="Times" pitchFamily="18" charset="0"/>
                </a:rPr>
                <a:t>ガス</a:t>
              </a:r>
              <a:endParaRPr kumimoji="1" lang="ja-JP" altLang="en-US" sz="3200" b="1" i="1" dirty="0">
                <a:solidFill>
                  <a:schemeClr val="bg1"/>
                </a:solidFill>
                <a:effectLst>
                  <a:glow rad="139700">
                    <a:schemeClr val="accent1">
                      <a:satMod val="175000"/>
                      <a:alpha val="40000"/>
                    </a:schemeClr>
                  </a:glow>
                </a:effectLst>
                <a:latin typeface="Times" pitchFamily="18" charset="0"/>
                <a:cs typeface="Times" pitchFamily="18" charset="0"/>
              </a:endParaRPr>
            </a:p>
          </p:txBody>
        </p:sp>
        <p:sp>
          <p:nvSpPr>
            <p:cNvPr id="690" name="テキスト ボックス 689"/>
            <p:cNvSpPr txBox="1"/>
            <p:nvPr/>
          </p:nvSpPr>
          <p:spPr>
            <a:xfrm>
              <a:off x="310194" y="36147312"/>
              <a:ext cx="2748813" cy="584775"/>
            </a:xfrm>
            <a:prstGeom prst="rect">
              <a:avLst/>
            </a:prstGeom>
            <a:noFill/>
            <a:ln>
              <a:noFill/>
            </a:ln>
          </p:spPr>
          <p:txBody>
            <a:bodyPr wrap="square" rtlCol="0">
              <a:spAutoFit/>
            </a:bodyPr>
            <a:lstStyle/>
            <a:p>
              <a:r>
                <a:rPr lang="ja-JP" altLang="en-US" sz="3200" dirty="0">
                  <a:ln w="19050">
                    <a:noFill/>
                  </a:ln>
                  <a:effectLst>
                    <a:glow rad="101600">
                      <a:schemeClr val="accent1">
                        <a:satMod val="175000"/>
                        <a:alpha val="40000"/>
                      </a:schemeClr>
                    </a:glow>
                  </a:effectLst>
                </a:rPr>
                <a:t>ブラックホール</a:t>
              </a:r>
            </a:p>
          </p:txBody>
        </p:sp>
        <p:cxnSp>
          <p:nvCxnSpPr>
            <p:cNvPr id="691" name="直線矢印コネクタ 690"/>
            <p:cNvCxnSpPr/>
            <p:nvPr/>
          </p:nvCxnSpPr>
          <p:spPr>
            <a:xfrm flipV="1">
              <a:off x="1750637" y="35269074"/>
              <a:ext cx="1066030" cy="994292"/>
            </a:xfrm>
            <a:prstGeom prst="straightConnector1">
              <a:avLst/>
            </a:prstGeom>
            <a:ln w="254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692" name="上矢印 691"/>
            <p:cNvSpPr/>
            <p:nvPr/>
          </p:nvSpPr>
          <p:spPr>
            <a:xfrm rot="21143465">
              <a:off x="1041385" y="33024143"/>
              <a:ext cx="618987" cy="2188134"/>
            </a:xfrm>
            <a:prstGeom prst="upArrow">
              <a:avLst/>
            </a:prstGeom>
            <a:solidFill>
              <a:srgbClr val="FFFF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latin typeface="Times" pitchFamily="18" charset="0"/>
                <a:cs typeface="Times" pitchFamily="18" charset="0"/>
              </a:endParaRPr>
            </a:p>
          </p:txBody>
        </p:sp>
        <p:sp>
          <p:nvSpPr>
            <p:cNvPr id="693" name="テキスト ボックス 692"/>
            <p:cNvSpPr txBox="1"/>
            <p:nvPr/>
          </p:nvSpPr>
          <p:spPr>
            <a:xfrm>
              <a:off x="1809566" y="32721515"/>
              <a:ext cx="1795572" cy="923331"/>
            </a:xfrm>
            <a:prstGeom prst="rect">
              <a:avLst/>
            </a:prstGeom>
            <a:noFill/>
          </p:spPr>
          <p:txBody>
            <a:bodyPr wrap="square" rtlCol="0">
              <a:spAutoFit/>
            </a:bodyPr>
            <a:lstStyle/>
            <a:p>
              <a:r>
                <a:rPr kumimoji="1" lang="ja-JP" altLang="en-US" sz="5400" dirty="0" smtClean="0">
                  <a:solidFill>
                    <a:srgbClr val="FFFF00"/>
                  </a:solidFill>
                  <a:effectLst>
                    <a:glow rad="139700">
                      <a:srgbClr val="FFFF00">
                        <a:alpha val="40000"/>
                      </a:srgbClr>
                    </a:glow>
                  </a:effectLst>
                  <a:latin typeface="Times" pitchFamily="18" charset="0"/>
                  <a:cs typeface="Times" pitchFamily="18" charset="0"/>
                </a:rPr>
                <a:t>放射</a:t>
              </a:r>
              <a:endParaRPr kumimoji="1" lang="ja-JP" altLang="en-US" sz="5400" dirty="0">
                <a:solidFill>
                  <a:srgbClr val="FFFF00"/>
                </a:solidFill>
                <a:effectLst>
                  <a:glow rad="139700">
                    <a:srgbClr val="FFFF00">
                      <a:alpha val="40000"/>
                    </a:srgbClr>
                  </a:glow>
                </a:effectLst>
                <a:latin typeface="Times" pitchFamily="18" charset="0"/>
                <a:cs typeface="Times" pitchFamily="18" charset="0"/>
              </a:endParaRPr>
            </a:p>
          </p:txBody>
        </p:sp>
      </p:grpSp>
      <p:sp>
        <p:nvSpPr>
          <p:cNvPr id="696" name="テキスト ボックス 695"/>
          <p:cNvSpPr txBox="1"/>
          <p:nvPr/>
        </p:nvSpPr>
        <p:spPr>
          <a:xfrm>
            <a:off x="1458243" y="32487585"/>
            <a:ext cx="13406402" cy="1569660"/>
          </a:xfrm>
          <a:prstGeom prst="rect">
            <a:avLst/>
          </a:prstGeom>
          <a:solidFill>
            <a:srgbClr val="FFC1C1"/>
          </a:solidFill>
          <a:ln w="76200">
            <a:solidFill>
              <a:srgbClr val="FF0000"/>
            </a:solidFill>
          </a:ln>
        </p:spPr>
        <p:txBody>
          <a:bodyPr wrap="square" rtlCol="0">
            <a:spAutoFit/>
          </a:bodyPr>
          <a:lstStyle/>
          <a:p>
            <a:pPr algn="ctr"/>
            <a:r>
              <a:rPr kumimoji="1" lang="ja-JP" altLang="en-US" sz="4800" dirty="0" smtClean="0">
                <a:solidFill>
                  <a:schemeClr val="bg1"/>
                </a:solidFill>
              </a:rPr>
              <a:t>ブラックホールの近くに恒星があるとき</a:t>
            </a:r>
            <a:endParaRPr kumimoji="1" lang="en-US" altLang="ja-JP" sz="4800" dirty="0" smtClean="0">
              <a:solidFill>
                <a:schemeClr val="bg1"/>
              </a:solidFill>
            </a:endParaRPr>
          </a:p>
          <a:p>
            <a:pPr algn="ctr"/>
            <a:r>
              <a:rPr kumimoji="1" lang="ja-JP" altLang="en-US" sz="4800" dirty="0" smtClean="0">
                <a:solidFill>
                  <a:schemeClr val="bg1"/>
                </a:solidFill>
              </a:rPr>
              <a:t>周辺に形成される</a:t>
            </a:r>
            <a:r>
              <a:rPr kumimoji="1" lang="en-US" altLang="ja-JP" sz="4800" dirty="0" smtClean="0">
                <a:solidFill>
                  <a:schemeClr val="bg1"/>
                </a:solidFill>
                <a:effectLst/>
              </a:rPr>
              <a:t>『</a:t>
            </a:r>
            <a:r>
              <a:rPr kumimoji="1" lang="ja-JP" altLang="en-US" sz="4800" b="1" dirty="0" smtClean="0">
                <a:solidFill>
                  <a:srgbClr val="FF0000"/>
                </a:solidFill>
                <a:effectLst/>
              </a:rPr>
              <a:t>降着円盤</a:t>
            </a:r>
            <a:r>
              <a:rPr kumimoji="1" lang="en-US" altLang="ja-JP" sz="4800" dirty="0" smtClean="0">
                <a:solidFill>
                  <a:schemeClr val="bg1"/>
                </a:solidFill>
                <a:effectLst/>
              </a:rPr>
              <a:t>』</a:t>
            </a:r>
            <a:r>
              <a:rPr lang="ja-JP" altLang="en-US" sz="4800" dirty="0" smtClean="0">
                <a:solidFill>
                  <a:schemeClr val="bg1"/>
                </a:solidFill>
              </a:rPr>
              <a:t>を観測する！</a:t>
            </a:r>
            <a:endParaRPr kumimoji="1" lang="ja-JP" altLang="en-US" sz="4800" dirty="0">
              <a:solidFill>
                <a:schemeClr val="bg1"/>
              </a:solidFill>
            </a:endParaRPr>
          </a:p>
        </p:txBody>
      </p:sp>
      <p:sp>
        <p:nvSpPr>
          <p:cNvPr id="697" name="角丸四角形 696"/>
          <p:cNvSpPr/>
          <p:nvPr/>
        </p:nvSpPr>
        <p:spPr>
          <a:xfrm>
            <a:off x="7927988" y="38693238"/>
            <a:ext cx="7172841" cy="3618764"/>
          </a:xfrm>
          <a:prstGeom prst="roundRect">
            <a:avLst>
              <a:gd name="adj" fmla="val 94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8" name="テキスト ボックス 697"/>
          <p:cNvSpPr txBox="1"/>
          <p:nvPr/>
        </p:nvSpPr>
        <p:spPr>
          <a:xfrm>
            <a:off x="7896287" y="39733173"/>
            <a:ext cx="3935693" cy="1938992"/>
          </a:xfrm>
          <a:prstGeom prst="rect">
            <a:avLst/>
          </a:prstGeom>
          <a:noFill/>
        </p:spPr>
        <p:txBody>
          <a:bodyPr wrap="none" rtlCol="0">
            <a:spAutoFit/>
          </a:bodyPr>
          <a:lstStyle/>
          <a:p>
            <a:r>
              <a:rPr kumimoji="1" lang="ja-JP" altLang="en-US" sz="4000" dirty="0" smtClean="0"/>
              <a:t>降着円盤を</a:t>
            </a:r>
            <a:endParaRPr kumimoji="1" lang="en-US" altLang="ja-JP" sz="4000" dirty="0" smtClean="0"/>
          </a:p>
          <a:p>
            <a:r>
              <a:rPr kumimoji="1" lang="en-US" altLang="ja-JP" sz="4000" dirty="0" smtClean="0">
                <a:latin typeface="Arial" panose="020B0604020202020204" pitchFamily="34" charset="0"/>
                <a:cs typeface="Arial" panose="020B0604020202020204" pitchFamily="34" charset="0"/>
              </a:rPr>
              <a:t>X</a:t>
            </a:r>
            <a:r>
              <a:rPr kumimoji="1" lang="ja-JP" altLang="en-US" sz="4000" dirty="0" smtClean="0"/>
              <a:t>線で見ると</a:t>
            </a:r>
            <a:endParaRPr kumimoji="1" lang="en-US" altLang="ja-JP" sz="4000" dirty="0" smtClean="0"/>
          </a:p>
          <a:p>
            <a:r>
              <a:rPr kumimoji="1" lang="ja-JP" altLang="en-US" sz="4000" b="1" dirty="0" smtClean="0"/>
              <a:t>とても明るい！！</a:t>
            </a:r>
            <a:endParaRPr kumimoji="1" lang="ja-JP" altLang="en-US" sz="4000" b="1" dirty="0"/>
          </a:p>
        </p:txBody>
      </p:sp>
      <p:cxnSp>
        <p:nvCxnSpPr>
          <p:cNvPr id="699" name="直線コネクタ 698"/>
          <p:cNvCxnSpPr/>
          <p:nvPr/>
        </p:nvCxnSpPr>
        <p:spPr>
          <a:xfrm flipV="1">
            <a:off x="15179273" y="36266626"/>
            <a:ext cx="14762853" cy="22494"/>
          </a:xfrm>
          <a:prstGeom prst="line">
            <a:avLst/>
          </a:prstGeom>
          <a:ln>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700" name="グループ化 699"/>
          <p:cNvGrpSpPr/>
          <p:nvPr/>
        </p:nvGrpSpPr>
        <p:grpSpPr>
          <a:xfrm>
            <a:off x="23117310" y="31471088"/>
            <a:ext cx="6780012" cy="4773810"/>
            <a:chOff x="22733369" y="32603085"/>
            <a:chExt cx="6780012" cy="4773810"/>
          </a:xfrm>
        </p:grpSpPr>
        <p:pic>
          <p:nvPicPr>
            <p:cNvPr id="701"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492915" y="32603085"/>
              <a:ext cx="6020466" cy="44264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702" name="テキスト ボックス 701"/>
                <p:cNvSpPr txBox="1"/>
                <p:nvPr/>
              </p:nvSpPr>
              <p:spPr>
                <a:xfrm>
                  <a:off x="24501027" y="36851557"/>
                  <a:ext cx="4968552" cy="525337"/>
                </a:xfrm>
                <a:prstGeom prst="rect">
                  <a:avLst/>
                </a:prstGeom>
                <a:noFill/>
              </p:spPr>
              <p:txBody>
                <a:bodyPr wrap="square" rtlCol="0">
                  <a:spAutoFit/>
                </a:bodyPr>
                <a:lstStyle/>
                <a:p>
                  <a:r>
                    <a:rPr kumimoji="1" lang="ja-JP" altLang="en-US" sz="2800" dirty="0" smtClean="0">
                      <a:solidFill>
                        <a:schemeClr val="bg1"/>
                      </a:solidFill>
                    </a:rPr>
                    <a:t>エネルギー</a:t>
                  </a:r>
                  <a14:m>
                    <m:oMath xmlns:m="http://schemas.openxmlformats.org/officeDocument/2006/math">
                      <m:r>
                        <a:rPr kumimoji="1" lang="en-US" altLang="ja-JP" sz="2800" b="0" i="1" smtClean="0">
                          <a:solidFill>
                            <a:schemeClr val="bg1"/>
                          </a:solidFill>
                          <a:latin typeface="Cambria Math"/>
                        </a:rPr>
                        <m:t>[</m:t>
                      </m:r>
                      <m:r>
                        <a:rPr lang="ja-JP" altLang="en-US" sz="2800" i="1">
                          <a:solidFill>
                            <a:schemeClr val="bg1"/>
                          </a:solidFill>
                          <a:latin typeface="Cambria Math"/>
                        </a:rPr>
                        <m:t>キロ</m:t>
                      </m:r>
                      <m:r>
                        <a:rPr lang="ja-JP" altLang="en-US" sz="2800" i="1" smtClean="0">
                          <a:solidFill>
                            <a:schemeClr val="bg1"/>
                          </a:solidFill>
                          <a:latin typeface="Cambria Math"/>
                        </a:rPr>
                        <m:t>電子</m:t>
                      </m:r>
                      <m:r>
                        <a:rPr lang="ja-JP" altLang="en-US" sz="2800" i="1">
                          <a:solidFill>
                            <a:schemeClr val="bg1"/>
                          </a:solidFill>
                          <a:latin typeface="Cambria Math"/>
                        </a:rPr>
                        <m:t>ボルト</m:t>
                      </m:r>
                      <m:r>
                        <a:rPr kumimoji="1" lang="en-US" altLang="ja-JP" sz="2800" b="0" i="1" smtClean="0">
                          <a:solidFill>
                            <a:schemeClr val="bg1"/>
                          </a:solidFill>
                          <a:latin typeface="Cambria Math"/>
                        </a:rPr>
                        <m:t>]</m:t>
                      </m:r>
                    </m:oMath>
                  </a14:m>
                  <a:endParaRPr kumimoji="1" lang="ja-JP" altLang="en-US" sz="2800" dirty="0">
                    <a:solidFill>
                      <a:schemeClr val="bg1"/>
                    </a:solidFill>
                  </a:endParaRPr>
                </a:p>
              </p:txBody>
            </p:sp>
          </mc:Choice>
          <mc:Fallback xmlns="">
            <p:sp>
              <p:nvSpPr>
                <p:cNvPr id="56" name="テキスト ボックス 55"/>
                <p:cNvSpPr txBox="1">
                  <a:spLocks noRot="1" noChangeAspect="1" noMove="1" noResize="1" noEditPoints="1" noAdjustHandles="1" noChangeArrowheads="1" noChangeShapeType="1" noTextEdit="1"/>
                </p:cNvSpPr>
                <p:nvPr/>
              </p:nvSpPr>
              <p:spPr>
                <a:xfrm>
                  <a:off x="24501027" y="36851557"/>
                  <a:ext cx="4968552" cy="525337"/>
                </a:xfrm>
                <a:prstGeom prst="rect">
                  <a:avLst/>
                </a:prstGeom>
                <a:blipFill rotWithShape="1">
                  <a:blip r:embed="rId30"/>
                  <a:stretch>
                    <a:fillRect l="-2454" t="-16279" b="-26744"/>
                  </a:stretch>
                </a:blipFill>
              </p:spPr>
              <p:txBody>
                <a:bodyPr/>
                <a:lstStyle/>
                <a:p>
                  <a:r>
                    <a:rPr lang="ja-JP" altLang="en-US">
                      <a:noFill/>
                    </a:rPr>
                    <a:t> </a:t>
                  </a:r>
                </a:p>
              </p:txBody>
            </p:sp>
          </mc:Fallback>
        </mc:AlternateContent>
        <p:sp>
          <p:nvSpPr>
            <p:cNvPr id="703" name="テキスト ボックス 702"/>
            <p:cNvSpPr txBox="1"/>
            <p:nvPr/>
          </p:nvSpPr>
          <p:spPr>
            <a:xfrm>
              <a:off x="22733369" y="32603085"/>
              <a:ext cx="892552" cy="4773810"/>
            </a:xfrm>
            <a:prstGeom prst="rect">
              <a:avLst/>
            </a:prstGeom>
            <a:noFill/>
          </p:spPr>
          <p:txBody>
            <a:bodyPr vert="vert270" wrap="square" rtlCol="0">
              <a:spAutoFit/>
            </a:bodyPr>
            <a:lstStyle/>
            <a:p>
              <a:pPr algn="ctr"/>
              <a:r>
                <a:rPr kumimoji="1" lang="en-US" altLang="ja-JP" sz="2800" dirty="0" smtClean="0">
                  <a:solidFill>
                    <a:schemeClr val="bg1"/>
                  </a:solidFill>
                  <a:latin typeface="Arial" panose="020B0604020202020204" pitchFamily="34" charset="0"/>
                  <a:cs typeface="Arial" panose="020B0604020202020204" pitchFamily="34" charset="0"/>
                </a:rPr>
                <a:t>X</a:t>
              </a:r>
              <a:r>
                <a:rPr kumimoji="1" lang="ja-JP" altLang="en-US" sz="2800" dirty="0" smtClean="0">
                  <a:solidFill>
                    <a:schemeClr val="bg1"/>
                  </a:solidFill>
                </a:rPr>
                <a:t>線強度</a:t>
              </a:r>
              <a:endParaRPr kumimoji="1" lang="en-US" altLang="ja-JP" sz="3200" dirty="0" smtClean="0">
                <a:solidFill>
                  <a:schemeClr val="bg1"/>
                </a:solidFill>
              </a:endParaRPr>
            </a:p>
            <a:p>
              <a:pPr algn="ctr"/>
              <a:r>
                <a:rPr kumimoji="1" lang="en-US" altLang="ja-JP" sz="1800" dirty="0" smtClean="0">
                  <a:solidFill>
                    <a:schemeClr val="bg1"/>
                  </a:solidFill>
                </a:rPr>
                <a:t>[</a:t>
              </a:r>
              <a:r>
                <a:rPr kumimoji="1" lang="ja-JP" altLang="en-US" sz="1800" dirty="0" smtClean="0">
                  <a:solidFill>
                    <a:schemeClr val="bg1"/>
                  </a:solidFill>
                </a:rPr>
                <a:t>単位面積あたりの光子数</a:t>
              </a:r>
              <a:r>
                <a:rPr kumimoji="1" lang="en-US" altLang="ja-JP" sz="1800" dirty="0" smtClean="0">
                  <a:solidFill>
                    <a:schemeClr val="bg1"/>
                  </a:solidFill>
                </a:rPr>
                <a:t>/</a:t>
              </a:r>
              <a:r>
                <a:rPr kumimoji="1" lang="ja-JP" altLang="en-US" sz="1800" dirty="0" smtClean="0">
                  <a:solidFill>
                    <a:schemeClr val="bg1"/>
                  </a:solidFill>
                </a:rPr>
                <a:t>秒</a:t>
              </a:r>
              <a:r>
                <a:rPr kumimoji="1" lang="en-US" altLang="ja-JP" sz="1800" dirty="0" smtClean="0">
                  <a:solidFill>
                    <a:schemeClr val="bg1"/>
                  </a:solidFill>
                </a:rPr>
                <a:t>/</a:t>
              </a:r>
              <a:r>
                <a:rPr kumimoji="1" lang="ja-JP" altLang="en-US" sz="1800" dirty="0" smtClean="0">
                  <a:solidFill>
                    <a:schemeClr val="bg1"/>
                  </a:solidFill>
                </a:rPr>
                <a:t>キロ電子ボルト</a:t>
              </a:r>
              <a:r>
                <a:rPr kumimoji="1" lang="en-US" altLang="ja-JP" sz="1800" dirty="0" smtClean="0">
                  <a:solidFill>
                    <a:schemeClr val="bg1"/>
                  </a:solidFill>
                </a:rPr>
                <a:t>]</a:t>
              </a:r>
              <a:endParaRPr kumimoji="1" lang="ja-JP" altLang="en-US" sz="1800" dirty="0">
                <a:solidFill>
                  <a:schemeClr val="bg1"/>
                </a:solidFill>
              </a:endParaRPr>
            </a:p>
          </p:txBody>
        </p:sp>
      </p:grpSp>
      <p:grpSp>
        <p:nvGrpSpPr>
          <p:cNvPr id="704" name="グループ化 703"/>
          <p:cNvGrpSpPr/>
          <p:nvPr/>
        </p:nvGrpSpPr>
        <p:grpSpPr>
          <a:xfrm>
            <a:off x="27210251" y="31887397"/>
            <a:ext cx="2272219" cy="1504833"/>
            <a:chOff x="27081823" y="32981811"/>
            <a:chExt cx="2272219" cy="1504833"/>
          </a:xfrm>
        </p:grpSpPr>
        <p:sp>
          <p:nvSpPr>
            <p:cNvPr id="705" name="テキスト ボックス 704"/>
            <p:cNvSpPr txBox="1"/>
            <p:nvPr/>
          </p:nvSpPr>
          <p:spPr>
            <a:xfrm>
              <a:off x="27082876" y="32981811"/>
              <a:ext cx="2271166" cy="830997"/>
            </a:xfrm>
            <a:prstGeom prst="rect">
              <a:avLst/>
            </a:prstGeom>
            <a:noFill/>
          </p:spPr>
          <p:txBody>
            <a:bodyPr wrap="square" rtlCol="0">
              <a:spAutoFit/>
            </a:bodyPr>
            <a:lstStyle/>
            <a:p>
              <a:r>
                <a:rPr kumimoji="1" lang="ja-JP" altLang="en-US" sz="4800" b="1" dirty="0" smtClean="0">
                  <a:solidFill>
                    <a:srgbClr val="FF0000"/>
                  </a:solidFill>
                </a:rPr>
                <a:t>鉄輝線</a:t>
              </a:r>
              <a:endParaRPr kumimoji="1" lang="ja-JP" altLang="en-US" sz="4800" b="1" dirty="0">
                <a:solidFill>
                  <a:srgbClr val="FF0000"/>
                </a:solidFill>
              </a:endParaRPr>
            </a:p>
          </p:txBody>
        </p:sp>
        <p:sp>
          <p:nvSpPr>
            <p:cNvPr id="706" name="下矢印 705"/>
            <p:cNvSpPr/>
            <p:nvPr/>
          </p:nvSpPr>
          <p:spPr>
            <a:xfrm rot="3054928">
              <a:off x="27254955" y="33698090"/>
              <a:ext cx="615422" cy="961686"/>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 name="テキスト ボックス 706"/>
          <p:cNvSpPr txBox="1"/>
          <p:nvPr/>
        </p:nvSpPr>
        <p:spPr>
          <a:xfrm>
            <a:off x="15338203" y="32843626"/>
            <a:ext cx="6104609" cy="707886"/>
          </a:xfrm>
          <a:prstGeom prst="rect">
            <a:avLst/>
          </a:prstGeom>
          <a:noFill/>
        </p:spPr>
        <p:txBody>
          <a:bodyPr wrap="square" rtlCol="0">
            <a:spAutoFit/>
          </a:bodyPr>
          <a:lstStyle/>
          <a:p>
            <a:r>
              <a:rPr lang="ja-JP" altLang="en-US" sz="4000" dirty="0" smtClean="0">
                <a:solidFill>
                  <a:schemeClr val="bg1"/>
                </a:solidFill>
              </a:rPr>
              <a:t>鉄</a:t>
            </a:r>
            <a:r>
              <a:rPr kumimoji="1" lang="ja-JP" altLang="en-US" sz="4000" dirty="0" smtClean="0">
                <a:solidFill>
                  <a:schemeClr val="bg1"/>
                </a:solidFill>
              </a:rPr>
              <a:t>輝線</a:t>
            </a:r>
            <a:r>
              <a:rPr lang="ja-JP" altLang="en-US" sz="4000" dirty="0" smtClean="0">
                <a:solidFill>
                  <a:schemeClr val="bg1"/>
                </a:solidFill>
              </a:rPr>
              <a:t>からわかること</a:t>
            </a:r>
            <a:r>
              <a:rPr lang="ja-JP" altLang="en-US" sz="4000" dirty="0">
                <a:solidFill>
                  <a:schemeClr val="bg1"/>
                </a:solidFill>
              </a:rPr>
              <a:t>・・・</a:t>
            </a:r>
            <a:endParaRPr kumimoji="1" lang="ja-JP" altLang="en-US" sz="4000" dirty="0">
              <a:solidFill>
                <a:schemeClr val="bg1"/>
              </a:solidFill>
            </a:endParaRPr>
          </a:p>
        </p:txBody>
      </p:sp>
      <p:sp>
        <p:nvSpPr>
          <p:cNvPr id="708" name="テキスト ボックス 707"/>
          <p:cNvSpPr txBox="1"/>
          <p:nvPr/>
        </p:nvSpPr>
        <p:spPr>
          <a:xfrm>
            <a:off x="15532476" y="31921650"/>
            <a:ext cx="8031859" cy="707886"/>
          </a:xfrm>
          <a:prstGeom prst="rect">
            <a:avLst/>
          </a:prstGeom>
          <a:noFill/>
        </p:spPr>
        <p:txBody>
          <a:bodyPr wrap="square" rtlCol="0">
            <a:spAutoFit/>
          </a:bodyPr>
          <a:lstStyle/>
          <a:p>
            <a:r>
              <a:rPr kumimoji="1" lang="en-US" altLang="ja-JP" sz="4000" dirty="0" smtClean="0">
                <a:solidFill>
                  <a:schemeClr val="bg1"/>
                </a:solidFill>
              </a:rPr>
              <a:t>『</a:t>
            </a:r>
            <a:r>
              <a:rPr lang="ja-JP" altLang="en-US" sz="4000" dirty="0" smtClean="0">
                <a:solidFill>
                  <a:srgbClr val="FF0000"/>
                </a:solidFill>
              </a:rPr>
              <a:t>大質量</a:t>
            </a:r>
            <a:r>
              <a:rPr lang="en-US" altLang="ja-JP" sz="40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BH</a:t>
            </a:r>
            <a:r>
              <a:rPr lang="ja-JP" altLang="en-US" sz="4000" dirty="0" smtClean="0">
                <a:solidFill>
                  <a:srgbClr val="FF0000"/>
                </a:solidFill>
              </a:rPr>
              <a:t>からの鉄輝線</a:t>
            </a:r>
            <a:r>
              <a:rPr kumimoji="1" lang="ja-JP" altLang="en-US" sz="4000" dirty="0" smtClean="0">
                <a:solidFill>
                  <a:schemeClr val="bg1"/>
                </a:solidFill>
              </a:rPr>
              <a:t>の解析</a:t>
            </a:r>
            <a:r>
              <a:rPr kumimoji="1" lang="en-US" altLang="ja-JP" sz="4000" dirty="0" smtClean="0">
                <a:solidFill>
                  <a:schemeClr val="bg1"/>
                </a:solidFill>
              </a:rPr>
              <a:t>』</a:t>
            </a:r>
            <a:endParaRPr kumimoji="1" lang="ja-JP" altLang="en-US" sz="4000" dirty="0">
              <a:solidFill>
                <a:schemeClr val="bg1"/>
              </a:solidFill>
            </a:endParaRPr>
          </a:p>
        </p:txBody>
      </p:sp>
      <p:sp>
        <p:nvSpPr>
          <p:cNvPr id="709" name="角丸四角形 708"/>
          <p:cNvSpPr/>
          <p:nvPr/>
        </p:nvSpPr>
        <p:spPr>
          <a:xfrm>
            <a:off x="15366446" y="31832376"/>
            <a:ext cx="7711702" cy="867610"/>
          </a:xfrm>
          <a:prstGeom prst="roundRect">
            <a:avLst/>
          </a:prstGeom>
          <a:noFill/>
          <a:ln>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Times" pitchFamily="18" charset="0"/>
              <a:cs typeface="Times" pitchFamily="18" charset="0"/>
            </a:endParaRPr>
          </a:p>
        </p:txBody>
      </p:sp>
      <mc:AlternateContent xmlns:mc="http://schemas.openxmlformats.org/markup-compatibility/2006" xmlns:a14="http://schemas.microsoft.com/office/drawing/2010/main">
        <mc:Choice Requires="a14">
          <p:sp>
            <p:nvSpPr>
              <p:cNvPr id="710" name="テキスト ボックス 709"/>
              <p:cNvSpPr txBox="1"/>
              <p:nvPr/>
            </p:nvSpPr>
            <p:spPr>
              <a:xfrm>
                <a:off x="24589179" y="31563294"/>
                <a:ext cx="2971437" cy="369332"/>
              </a:xfrm>
              <a:prstGeom prst="rect">
                <a:avLst/>
              </a:prstGeom>
              <a:noFill/>
            </p:spPr>
            <p:txBody>
              <a:bodyPr wrap="square" rtlCol="0">
                <a:spAutoFit/>
              </a:bodyPr>
              <a:lstStyle/>
              <a:p>
                <a:r>
                  <a:rPr kumimoji="1" lang="en-US" altLang="ja-JP" sz="1800" b="0" dirty="0" smtClean="0">
                    <a:solidFill>
                      <a:schemeClr val="bg1"/>
                    </a:solidFill>
                  </a:rPr>
                  <a:t>(</a:t>
                </a:r>
                <a14:m>
                  <m:oMath xmlns:m="http://schemas.openxmlformats.org/officeDocument/2006/math">
                    <m:r>
                      <m:rPr>
                        <m:sty m:val="p"/>
                      </m:rPr>
                      <a:rPr kumimoji="1" lang="en-US" altLang="ja-JP" sz="1800" b="0" i="0" smtClean="0">
                        <a:solidFill>
                          <a:schemeClr val="bg1"/>
                        </a:solidFill>
                        <a:latin typeface="Cambria Math"/>
                      </a:rPr>
                      <m:t>Yaqoob</m:t>
                    </m:r>
                    <m:r>
                      <a:rPr kumimoji="1" lang="en-US" altLang="ja-JP" sz="1800" b="0" i="0" smtClean="0">
                        <a:solidFill>
                          <a:schemeClr val="bg1"/>
                        </a:solidFill>
                        <a:latin typeface="Cambria Math"/>
                      </a:rPr>
                      <m:t> </m:t>
                    </m:r>
                    <m:r>
                      <m:rPr>
                        <m:sty m:val="p"/>
                      </m:rPr>
                      <a:rPr kumimoji="1" lang="en-US" altLang="ja-JP" sz="1800" b="0" i="0" smtClean="0">
                        <a:solidFill>
                          <a:schemeClr val="bg1"/>
                        </a:solidFill>
                        <a:latin typeface="Cambria Math"/>
                      </a:rPr>
                      <m:t>et</m:t>
                    </m:r>
                    <m:r>
                      <a:rPr kumimoji="1" lang="en-US" altLang="ja-JP" sz="1800" b="0" i="0" smtClean="0">
                        <a:solidFill>
                          <a:schemeClr val="bg1"/>
                        </a:solidFill>
                        <a:latin typeface="Cambria Math"/>
                      </a:rPr>
                      <m:t> </m:t>
                    </m:r>
                    <m:r>
                      <m:rPr>
                        <m:sty m:val="p"/>
                      </m:rPr>
                      <a:rPr kumimoji="1" lang="en-US" altLang="ja-JP" sz="1800" b="0" i="0" smtClean="0">
                        <a:solidFill>
                          <a:schemeClr val="bg1"/>
                        </a:solidFill>
                        <a:latin typeface="Cambria Math"/>
                      </a:rPr>
                      <m:t>al</m:t>
                    </m:r>
                    <m:r>
                      <a:rPr kumimoji="1" lang="en-US" altLang="ja-JP" sz="1800" b="0" i="0" smtClean="0">
                        <a:solidFill>
                          <a:schemeClr val="bg1"/>
                        </a:solidFill>
                        <a:latin typeface="Cambria Math"/>
                      </a:rPr>
                      <m:t>. 2004 </m:t>
                    </m:r>
                  </m:oMath>
                </a14:m>
                <a:r>
                  <a:rPr kumimoji="1" lang="en-US" altLang="ja-JP" sz="1800" dirty="0" smtClean="0">
                    <a:solidFill>
                      <a:schemeClr val="bg1"/>
                    </a:solidFill>
                  </a:rPr>
                  <a:t>)</a:t>
                </a:r>
                <a:endParaRPr kumimoji="1" lang="ja-JP" altLang="en-US" sz="1800" dirty="0">
                  <a:solidFill>
                    <a:schemeClr val="bg1"/>
                  </a:solidFill>
                </a:endParaRPr>
              </a:p>
            </p:txBody>
          </p:sp>
        </mc:Choice>
        <mc:Fallback xmlns="">
          <p:sp>
            <p:nvSpPr>
              <p:cNvPr id="362" name="テキスト ボックス 361"/>
              <p:cNvSpPr txBox="1">
                <a:spLocks noRot="1" noChangeAspect="1" noMove="1" noResize="1" noEditPoints="1" noAdjustHandles="1" noChangeArrowheads="1" noChangeShapeType="1" noTextEdit="1"/>
              </p:cNvSpPr>
              <p:nvPr/>
            </p:nvSpPr>
            <p:spPr>
              <a:xfrm>
                <a:off x="24589179" y="31563294"/>
                <a:ext cx="2971437" cy="369332"/>
              </a:xfrm>
              <a:prstGeom prst="rect">
                <a:avLst/>
              </a:prstGeom>
              <a:blipFill rotWithShape="0">
                <a:blip r:embed="rId31"/>
                <a:stretch>
                  <a:fillRect l="-1848" t="-10000" b="-26667"/>
                </a:stretch>
              </a:blipFill>
            </p:spPr>
            <p:txBody>
              <a:bodyPr/>
              <a:lstStyle/>
              <a:p>
                <a:r>
                  <a:rPr lang="ja-JP" altLang="en-US">
                    <a:noFill/>
                  </a:rPr>
                  <a:t> </a:t>
                </a:r>
              </a:p>
            </p:txBody>
          </p:sp>
        </mc:Fallback>
      </mc:AlternateContent>
      <p:sp>
        <p:nvSpPr>
          <p:cNvPr id="711" name="角丸四角形 710"/>
          <p:cNvSpPr/>
          <p:nvPr/>
        </p:nvSpPr>
        <p:spPr>
          <a:xfrm>
            <a:off x="15406241" y="36412369"/>
            <a:ext cx="6577248" cy="880672"/>
          </a:xfrm>
          <a:prstGeom prst="roundRect">
            <a:avLst/>
          </a:prstGeom>
          <a:noFill/>
          <a:ln>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4000" dirty="0" smtClean="0">
                <a:solidFill>
                  <a:schemeClr val="bg1"/>
                </a:solidFill>
                <a:latin typeface="Times" pitchFamily="18" charset="0"/>
                <a:cs typeface="Times" pitchFamily="18" charset="0"/>
              </a:rPr>
              <a:t>『</a:t>
            </a:r>
            <a:r>
              <a:rPr lang="ja-JP" altLang="en-US" sz="4000" dirty="0" smtClean="0">
                <a:solidFill>
                  <a:srgbClr val="FF0000"/>
                </a:solidFill>
                <a:latin typeface="Times" pitchFamily="18" charset="0"/>
                <a:cs typeface="Times" pitchFamily="18" charset="0"/>
              </a:rPr>
              <a:t>大質量</a:t>
            </a:r>
            <a:r>
              <a:rPr lang="en-US" altLang="ja-JP" sz="40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BH</a:t>
            </a:r>
            <a:r>
              <a:rPr lang="ja-JP" altLang="en-US" sz="4000" dirty="0" smtClean="0">
                <a:solidFill>
                  <a:srgbClr val="FF0000"/>
                </a:solidFill>
              </a:rPr>
              <a:t>の形成史</a:t>
            </a:r>
            <a:r>
              <a:rPr lang="ja-JP" altLang="en-US" sz="4000" dirty="0" smtClean="0">
                <a:solidFill>
                  <a:schemeClr val="bg1"/>
                </a:solidFill>
              </a:rPr>
              <a:t>を探る</a:t>
            </a:r>
            <a:r>
              <a:rPr lang="en-US" altLang="ja-JP" sz="4000" dirty="0" smtClean="0">
                <a:solidFill>
                  <a:schemeClr val="bg1"/>
                </a:solidFill>
              </a:rPr>
              <a:t> </a:t>
            </a:r>
            <a:r>
              <a:rPr kumimoji="1" lang="en-US" altLang="ja-JP" sz="4000" dirty="0" smtClean="0">
                <a:solidFill>
                  <a:schemeClr val="bg1"/>
                </a:solidFill>
                <a:latin typeface="Times" pitchFamily="18" charset="0"/>
                <a:cs typeface="Times" pitchFamily="18" charset="0"/>
              </a:rPr>
              <a:t>』</a:t>
            </a:r>
            <a:endParaRPr kumimoji="1" lang="ja-JP" altLang="en-US" sz="4000" dirty="0">
              <a:solidFill>
                <a:schemeClr val="bg1"/>
              </a:solidFill>
              <a:latin typeface="Times" pitchFamily="18" charset="0"/>
              <a:cs typeface="Times" pitchFamily="18" charset="0"/>
            </a:endParaRPr>
          </a:p>
        </p:txBody>
      </p:sp>
      <p:grpSp>
        <p:nvGrpSpPr>
          <p:cNvPr id="712" name="グループ化 711"/>
          <p:cNvGrpSpPr/>
          <p:nvPr/>
        </p:nvGrpSpPr>
        <p:grpSpPr>
          <a:xfrm>
            <a:off x="24382539" y="36344771"/>
            <a:ext cx="5741049" cy="5250675"/>
            <a:chOff x="11232929" y="2164505"/>
            <a:chExt cx="5394869" cy="4767140"/>
          </a:xfrm>
        </p:grpSpPr>
        <p:pic>
          <p:nvPicPr>
            <p:cNvPr id="713" name="Picture 6"/>
            <p:cNvPicPr/>
            <p:nvPr/>
          </p:nvPicPr>
          <p:blipFill>
            <a:blip r:embed="rId32">
              <a:extLst>
                <a:ext uri="{BEBA8EAE-BF5A-486C-A8C5-ECC9F3942E4B}">
                  <a14:imgProps xmlns:a14="http://schemas.microsoft.com/office/drawing/2010/main">
                    <a14:imgLayer r:embed="rId3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1473668" y="2164505"/>
              <a:ext cx="4752528" cy="4063694"/>
            </a:xfrm>
            <a:prstGeom prst="rect">
              <a:avLst/>
            </a:prstGeom>
            <a:noFill/>
            <a:ln>
              <a:noFill/>
            </a:ln>
            <a:extLst/>
          </p:spPr>
        </p:pic>
        <p:sp>
          <p:nvSpPr>
            <p:cNvPr id="714" name="テキスト ボックス 713"/>
            <p:cNvSpPr txBox="1"/>
            <p:nvPr/>
          </p:nvSpPr>
          <p:spPr>
            <a:xfrm>
              <a:off x="13342572" y="4971346"/>
              <a:ext cx="2305814" cy="754471"/>
            </a:xfrm>
            <a:prstGeom prst="rect">
              <a:avLst/>
            </a:prstGeom>
            <a:noFill/>
            <a:ln>
              <a:solidFill>
                <a:srgbClr val="FFC000"/>
              </a:solidFill>
            </a:ln>
          </p:spPr>
          <p:txBody>
            <a:bodyPr wrap="square" rtlCol="0">
              <a:spAutoFit/>
            </a:bodyPr>
            <a:lstStyle/>
            <a:p>
              <a:r>
                <a:rPr kumimoji="1" lang="ja-JP" altLang="en-US" sz="2400" dirty="0" smtClean="0">
                  <a:solidFill>
                    <a:schemeClr val="bg1"/>
                  </a:solidFill>
                </a:rPr>
                <a:t>光度が大きい</a:t>
              </a:r>
              <a:endParaRPr kumimoji="1" lang="en-US" altLang="ja-JP" sz="2400" dirty="0" smtClean="0">
                <a:solidFill>
                  <a:schemeClr val="bg1"/>
                </a:solidFill>
              </a:endParaRPr>
            </a:p>
            <a:p>
              <a:r>
                <a:rPr kumimoji="1" lang="ja-JP" altLang="en-US" sz="2400" dirty="0" smtClean="0">
                  <a:solidFill>
                    <a:schemeClr val="bg1"/>
                  </a:solidFill>
                </a:rPr>
                <a:t>＝質量が大きい</a:t>
              </a:r>
              <a:endParaRPr kumimoji="1" lang="ja-JP" altLang="en-US" sz="2400" dirty="0">
                <a:solidFill>
                  <a:schemeClr val="bg1"/>
                </a:solidFill>
              </a:endParaRPr>
            </a:p>
          </p:txBody>
        </p:sp>
        <mc:AlternateContent xmlns:mc="http://schemas.openxmlformats.org/markup-compatibility/2006" xmlns:a14="http://schemas.microsoft.com/office/drawing/2010/main">
          <mc:Choice Requires="a14">
            <p:sp>
              <p:nvSpPr>
                <p:cNvPr id="715" name="テキスト ボックス 4"/>
                <p:cNvSpPr txBox="1"/>
                <p:nvPr/>
              </p:nvSpPr>
              <p:spPr>
                <a:xfrm rot="16200000">
                  <a:off x="9539548" y="3993484"/>
                  <a:ext cx="3769313" cy="382551"/>
                </a:xfrm>
                <a:prstGeom prst="rect">
                  <a:avLst/>
                </a:prstGeom>
                <a:noFill/>
              </p:spPr>
              <p:txBody>
                <a:bodyPr wrap="square" rtlCol="0">
                  <a:spAutoFit/>
                </a:bodyPr>
                <a:lstStyle/>
                <a:p>
                  <a:pPr>
                    <a:spcAft>
                      <a:spcPts val="0"/>
                    </a:spcAft>
                  </a:pPr>
                  <a:r>
                    <a:rPr lang="ja-JP" altLang="en-US" sz="2000" kern="1200" dirty="0" smtClean="0">
                      <a:solidFill>
                        <a:srgbClr val="000000"/>
                      </a:solidFill>
                      <a:effectLst/>
                      <a:latin typeface="+mn-ea"/>
                      <a:cs typeface="Times New Roman"/>
                    </a:rPr>
                    <a:t>単位体積当たりの個数</a:t>
                  </a:r>
                  <a:r>
                    <a:rPr lang="en-US" sz="2000" kern="1200" dirty="0" smtClean="0">
                      <a:solidFill>
                        <a:srgbClr val="000000"/>
                      </a:solidFill>
                      <a:effectLst/>
                      <a:cs typeface="Times" panose="02020603050405020304" pitchFamily="18" charset="0"/>
                    </a:rPr>
                    <a:t>[</a:t>
                  </a:r>
                  <a14:m>
                    <m:oMath xmlns:m="http://schemas.openxmlformats.org/officeDocument/2006/math">
                      <m:r>
                        <m:rPr>
                          <m:sty m:val="p"/>
                        </m:rPr>
                        <a:rPr lang="en-US" sz="2000" kern="1200">
                          <a:solidFill>
                            <a:srgbClr val="000000"/>
                          </a:solidFill>
                          <a:effectLst/>
                          <a:latin typeface="Cambria Math" panose="02040503050406030204" pitchFamily="18" charset="0"/>
                          <a:cs typeface="Times New Roman"/>
                        </a:rPr>
                        <m:t>Mp</m:t>
                      </m:r>
                      <m:sSup>
                        <m:sSupPr>
                          <m:ctrlPr>
                            <a:rPr lang="ja-JP" sz="2000" i="1" kern="1200">
                              <a:solidFill>
                                <a:srgbClr val="000000"/>
                              </a:solidFill>
                              <a:effectLst/>
                              <a:latin typeface="Cambria Math" panose="02040503050406030204" pitchFamily="18" charset="0"/>
                              <a:cs typeface="Times New Roman"/>
                            </a:rPr>
                          </m:ctrlPr>
                        </m:sSupPr>
                        <m:e>
                          <m:r>
                            <m:rPr>
                              <m:sty m:val="p"/>
                            </m:rPr>
                            <a:rPr lang="en-US" sz="2000" kern="1200">
                              <a:solidFill>
                                <a:srgbClr val="000000"/>
                              </a:solidFill>
                              <a:effectLst/>
                              <a:latin typeface="Cambria Math" panose="02040503050406030204" pitchFamily="18" charset="0"/>
                              <a:cs typeface="Times New Roman"/>
                            </a:rPr>
                            <m:t>c</m:t>
                          </m:r>
                        </m:e>
                        <m:sup>
                          <m:r>
                            <a:rPr lang="en-US" sz="2000" i="1" kern="1200">
                              <a:solidFill>
                                <a:srgbClr val="000000"/>
                              </a:solidFill>
                              <a:effectLst/>
                              <a:latin typeface="Cambria Math" panose="02040503050406030204" pitchFamily="18" charset="0"/>
                              <a:cs typeface="Times New Roman"/>
                            </a:rPr>
                            <m:t>−</m:t>
                          </m:r>
                          <m:r>
                            <a:rPr lang="en-US" sz="2000" kern="1200">
                              <a:solidFill>
                                <a:srgbClr val="000000"/>
                              </a:solidFill>
                              <a:effectLst/>
                              <a:latin typeface="Cambria Math" panose="02040503050406030204" pitchFamily="18" charset="0"/>
                              <a:cs typeface="Times New Roman"/>
                            </a:rPr>
                            <m:t>3</m:t>
                          </m:r>
                        </m:sup>
                      </m:sSup>
                    </m:oMath>
                  </a14:m>
                  <a:r>
                    <a:rPr lang="en-US" sz="2000" kern="1200" dirty="0">
                      <a:solidFill>
                        <a:srgbClr val="000000"/>
                      </a:solidFill>
                      <a:effectLst/>
                      <a:cs typeface="Times" panose="02020603050405020304" pitchFamily="18" charset="0"/>
                    </a:rPr>
                    <a:t>]</a:t>
                  </a:r>
                  <a:endParaRPr lang="ja-JP" sz="2000" dirty="0">
                    <a:effectLst/>
                    <a:cs typeface="Times" panose="02020603050405020304" pitchFamily="18" charset="0"/>
                  </a:endParaRPr>
                </a:p>
              </p:txBody>
            </p:sp>
          </mc:Choice>
          <mc:Fallback xmlns="">
            <p:sp>
              <p:nvSpPr>
                <p:cNvPr id="367" name="テキスト ボックス 4"/>
                <p:cNvSpPr txBox="1">
                  <a:spLocks noRot="1" noChangeAspect="1" noMove="1" noResize="1" noEditPoints="1" noAdjustHandles="1" noChangeArrowheads="1" noChangeShapeType="1" noTextEdit="1"/>
                </p:cNvSpPr>
                <p:nvPr/>
              </p:nvSpPr>
              <p:spPr>
                <a:xfrm rot="16200000">
                  <a:off x="9539548" y="3993484"/>
                  <a:ext cx="3769313" cy="382551"/>
                </a:xfrm>
                <a:prstGeom prst="rect">
                  <a:avLst/>
                </a:prstGeom>
                <a:blipFill rotWithShape="1">
                  <a:blip r:embed="rId34"/>
                  <a:stretch>
                    <a:fillRect l="-10448" r="-26866" b="-1468"/>
                  </a:stretch>
                </a:blipFill>
              </p:spPr>
              <p:txBody>
                <a:bodyPr/>
                <a:lstStyle/>
                <a:p>
                  <a:r>
                    <a:rPr lang="ja-JP" altLang="en-US">
                      <a:noFill/>
                    </a:rPr>
                    <a:t> </a:t>
                  </a:r>
                </a:p>
              </p:txBody>
            </p:sp>
          </mc:Fallback>
        </mc:AlternateContent>
        <p:sp>
          <p:nvSpPr>
            <p:cNvPr id="716" name="テキスト ボックス 3"/>
            <p:cNvSpPr txBox="1"/>
            <p:nvPr/>
          </p:nvSpPr>
          <p:spPr>
            <a:xfrm>
              <a:off x="11530378" y="6288948"/>
              <a:ext cx="5097420" cy="642697"/>
            </a:xfrm>
            <a:prstGeom prst="rect">
              <a:avLst/>
            </a:prstGeom>
            <a:noFill/>
          </p:spPr>
          <p:txBody>
            <a:bodyPr wrap="square" rtlCol="0">
              <a:spAutoFit/>
            </a:bodyPr>
            <a:lstStyle/>
            <a:p>
              <a:pPr algn="ctr">
                <a:spcAft>
                  <a:spcPts val="0"/>
                </a:spcAft>
              </a:pPr>
              <a:r>
                <a:rPr lang="ja-JP" sz="2000" kern="1200" dirty="0">
                  <a:solidFill>
                    <a:srgbClr val="000000"/>
                  </a:solidFill>
                  <a:effectLst/>
                  <a:latin typeface="+mn-ea"/>
                  <a:cs typeface="Times New Roman"/>
                </a:rPr>
                <a:t>赤方</a:t>
              </a:r>
              <a:r>
                <a:rPr lang="ja-JP" sz="2000" kern="1200" dirty="0" smtClean="0">
                  <a:solidFill>
                    <a:srgbClr val="000000"/>
                  </a:solidFill>
                  <a:effectLst/>
                  <a:latin typeface="+mn-ea"/>
                  <a:cs typeface="Times New Roman"/>
                </a:rPr>
                <a:t>偏移</a:t>
              </a:r>
              <a:endParaRPr lang="en-US" altLang="ja-JP" sz="2000" kern="1200" dirty="0" smtClean="0">
                <a:solidFill>
                  <a:srgbClr val="000000"/>
                </a:solidFill>
                <a:effectLst/>
                <a:latin typeface="+mn-ea"/>
                <a:cs typeface="Times New Roman"/>
              </a:endParaRPr>
            </a:p>
            <a:p>
              <a:pPr algn="ctr">
                <a:spcAft>
                  <a:spcPts val="0"/>
                </a:spcAft>
              </a:pPr>
              <a:r>
                <a:rPr lang="ja-JP" altLang="en-US" sz="2000" kern="1200" dirty="0" smtClean="0">
                  <a:solidFill>
                    <a:srgbClr val="000000"/>
                  </a:solidFill>
                  <a:effectLst/>
                  <a:latin typeface="+mn-ea"/>
                  <a:cs typeface="Times New Roman"/>
                </a:rPr>
                <a:t>（大きい値ほど昔であることを示す）</a:t>
              </a:r>
              <a:endParaRPr lang="ja-JP" sz="2400" dirty="0">
                <a:effectLst/>
                <a:latin typeface="ＭＳ Ｐゴシック"/>
                <a:cs typeface="ＭＳ Ｐゴシック"/>
              </a:endParaRPr>
            </a:p>
          </p:txBody>
        </p:sp>
      </p:grpSp>
      <p:sp>
        <p:nvSpPr>
          <p:cNvPr id="717" name="正方形/長方形 716"/>
          <p:cNvSpPr/>
          <p:nvPr/>
        </p:nvSpPr>
        <p:spPr>
          <a:xfrm>
            <a:off x="24510929" y="41450347"/>
            <a:ext cx="5718216" cy="830997"/>
          </a:xfrm>
          <a:prstGeom prst="rect">
            <a:avLst/>
          </a:prstGeom>
        </p:spPr>
        <p:txBody>
          <a:bodyPr wrap="square">
            <a:spAutoFit/>
          </a:bodyPr>
          <a:lstStyle/>
          <a:p>
            <a:r>
              <a:rPr lang="ja-JP" altLang="en-US" sz="2400" dirty="0" smtClean="0">
                <a:solidFill>
                  <a:schemeClr val="bg1"/>
                </a:solidFill>
              </a:rPr>
              <a:t>可視光による大質量</a:t>
            </a:r>
            <a:r>
              <a:rPr lang="en-US" altLang="ja-JP" sz="2400" dirty="0" smtClean="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BH</a:t>
            </a:r>
            <a:r>
              <a:rPr lang="ja-JP" altLang="en-US" sz="2400" dirty="0" smtClean="0">
                <a:solidFill>
                  <a:schemeClr val="bg1"/>
                </a:solidFill>
              </a:rPr>
              <a:t>の</a:t>
            </a:r>
            <a:endParaRPr lang="en-US" altLang="ja-JP" sz="2400" dirty="0" smtClean="0">
              <a:solidFill>
                <a:schemeClr val="bg1"/>
              </a:solidFill>
            </a:endParaRPr>
          </a:p>
          <a:p>
            <a:r>
              <a:rPr lang="ja-JP" altLang="ja-JP" sz="2400" dirty="0" smtClean="0">
                <a:solidFill>
                  <a:schemeClr val="bg1"/>
                </a:solidFill>
              </a:rPr>
              <a:t>個数</a:t>
            </a:r>
            <a:r>
              <a:rPr lang="ja-JP" altLang="ja-JP" sz="2400" dirty="0">
                <a:solidFill>
                  <a:schemeClr val="bg1"/>
                </a:solidFill>
              </a:rPr>
              <a:t>密度の</a:t>
            </a:r>
            <a:r>
              <a:rPr lang="ja-JP" altLang="ja-JP" sz="2400" dirty="0" smtClean="0">
                <a:solidFill>
                  <a:schemeClr val="bg1"/>
                </a:solidFill>
              </a:rPr>
              <a:t>推移（</a:t>
            </a:r>
            <a:r>
              <a:rPr lang="en-US" altLang="ja-JP" sz="2400" dirty="0" err="1">
                <a:solidFill>
                  <a:schemeClr val="bg1"/>
                </a:solidFill>
                <a:latin typeface="Times" panose="02020603050405020304" pitchFamily="18" charset="0"/>
                <a:cs typeface="Times" panose="02020603050405020304" pitchFamily="18" charset="0"/>
              </a:rPr>
              <a:t>A.Bongiorno</a:t>
            </a:r>
            <a:r>
              <a:rPr lang="en-US" altLang="ja-JP" sz="2400" dirty="0">
                <a:solidFill>
                  <a:schemeClr val="bg1"/>
                </a:solidFill>
                <a:latin typeface="Times" panose="02020603050405020304" pitchFamily="18" charset="0"/>
                <a:cs typeface="Times" panose="02020603050405020304" pitchFamily="18" charset="0"/>
              </a:rPr>
              <a:t> et al. 2007</a:t>
            </a:r>
            <a:r>
              <a:rPr lang="ja-JP" altLang="ja-JP" sz="2400" dirty="0">
                <a:solidFill>
                  <a:schemeClr val="bg1"/>
                </a:solidFill>
              </a:rPr>
              <a:t>）</a:t>
            </a:r>
            <a:endParaRPr lang="ja-JP" altLang="en-US" sz="2400" dirty="0">
              <a:solidFill>
                <a:schemeClr val="bg1"/>
              </a:solidFill>
            </a:endParaRPr>
          </a:p>
        </p:txBody>
      </p:sp>
      <p:sp>
        <p:nvSpPr>
          <p:cNvPr id="718" name="テキスト ボックス 717"/>
          <p:cNvSpPr txBox="1"/>
          <p:nvPr/>
        </p:nvSpPr>
        <p:spPr>
          <a:xfrm>
            <a:off x="15463755" y="40264687"/>
            <a:ext cx="8786106" cy="1938992"/>
          </a:xfrm>
          <a:prstGeom prst="rect">
            <a:avLst/>
          </a:prstGeom>
          <a:noFill/>
        </p:spPr>
        <p:txBody>
          <a:bodyPr wrap="square" rtlCol="0">
            <a:spAutoFit/>
          </a:bodyPr>
          <a:lstStyle/>
          <a:p>
            <a:r>
              <a:rPr kumimoji="1" lang="ja-JP" altLang="en-US" sz="4000" dirty="0" smtClean="0">
                <a:solidFill>
                  <a:schemeClr val="bg1"/>
                </a:solidFill>
              </a:rPr>
              <a:t>大質量</a:t>
            </a:r>
            <a:r>
              <a:rPr kumimoji="1" lang="en-US" altLang="ja-JP" sz="4000" dirty="0" smtClean="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BH</a:t>
            </a:r>
            <a:r>
              <a:rPr kumimoji="1" lang="ja-JP" altLang="en-US" sz="4000" dirty="0" smtClean="0">
                <a:solidFill>
                  <a:schemeClr val="bg1"/>
                </a:solidFill>
              </a:rPr>
              <a:t>の中でも質量が大きいもの</a:t>
            </a:r>
            <a:endParaRPr kumimoji="1" lang="en-US" altLang="ja-JP" sz="4000" dirty="0" smtClean="0">
              <a:solidFill>
                <a:schemeClr val="bg1"/>
              </a:solidFill>
            </a:endParaRPr>
          </a:p>
          <a:p>
            <a:r>
              <a:rPr kumimoji="1" lang="ja-JP" altLang="en-US" sz="4000" dirty="0" smtClean="0">
                <a:solidFill>
                  <a:schemeClr val="bg1"/>
                </a:solidFill>
              </a:rPr>
              <a:t>ほど、宇宙年齢の早期に多く形成されていることを示す</a:t>
            </a:r>
            <a:endParaRPr kumimoji="1" lang="ja-JP" altLang="en-US" sz="4000" dirty="0">
              <a:solidFill>
                <a:schemeClr val="bg1"/>
              </a:solidFill>
            </a:endParaRPr>
          </a:p>
        </p:txBody>
      </p:sp>
      <p:sp>
        <p:nvSpPr>
          <p:cNvPr id="719" name="テキスト ボックス 718"/>
          <p:cNvSpPr txBox="1"/>
          <p:nvPr/>
        </p:nvSpPr>
        <p:spPr>
          <a:xfrm>
            <a:off x="8204798" y="41616085"/>
            <a:ext cx="3605474" cy="523220"/>
          </a:xfrm>
          <a:prstGeom prst="rect">
            <a:avLst/>
          </a:prstGeom>
          <a:noFill/>
        </p:spPr>
        <p:txBody>
          <a:bodyPr wrap="none" rtlCol="0">
            <a:spAutoFit/>
          </a:bodyPr>
          <a:lstStyle/>
          <a:p>
            <a:r>
              <a:rPr kumimoji="1" lang="en-US" altLang="ja-JP" sz="2800" dirty="0" smtClean="0"/>
              <a:t>(</a:t>
            </a:r>
            <a:r>
              <a:rPr kumimoji="1" lang="ja-JP" altLang="en-US" sz="2800" dirty="0" smtClean="0"/>
              <a:t>中心の</a:t>
            </a:r>
            <a:r>
              <a:rPr kumimoji="1" lang="en-US" altLang="ja-JP" sz="2800" dirty="0" smtClean="0"/>
              <a:t>BH</a:t>
            </a:r>
            <a:r>
              <a:rPr kumimoji="1" lang="ja-JP" altLang="en-US" sz="2800" dirty="0" smtClean="0"/>
              <a:t>は見えない</a:t>
            </a:r>
            <a:r>
              <a:rPr kumimoji="1" lang="en-US" altLang="ja-JP" sz="2800" dirty="0" smtClean="0"/>
              <a:t>)</a:t>
            </a:r>
            <a:endParaRPr kumimoji="1" lang="ja-JP" altLang="en-US" sz="2800" dirty="0"/>
          </a:p>
        </p:txBody>
      </p:sp>
      <p:cxnSp>
        <p:nvCxnSpPr>
          <p:cNvPr id="720" name="直線コネクタ 719"/>
          <p:cNvCxnSpPr/>
          <p:nvPr/>
        </p:nvCxnSpPr>
        <p:spPr>
          <a:xfrm flipV="1">
            <a:off x="15261192" y="31394457"/>
            <a:ext cx="14762853" cy="22494"/>
          </a:xfrm>
          <a:prstGeom prst="line">
            <a:avLst/>
          </a:prstGeom>
          <a:ln>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21" name="フリーフォーム 720"/>
          <p:cNvSpPr/>
          <p:nvPr/>
        </p:nvSpPr>
        <p:spPr>
          <a:xfrm>
            <a:off x="26701242" y="31842909"/>
            <a:ext cx="185847" cy="2902672"/>
          </a:xfrm>
          <a:custGeom>
            <a:avLst/>
            <a:gdLst>
              <a:gd name="connsiteX0" fmla="*/ 0 w 1235242"/>
              <a:gd name="connsiteY0" fmla="*/ 2149764 h 2229975"/>
              <a:gd name="connsiteX1" fmla="*/ 705853 w 1235242"/>
              <a:gd name="connsiteY1" fmla="*/ 122 h 2229975"/>
              <a:gd name="connsiteX2" fmla="*/ 1235242 w 1235242"/>
              <a:gd name="connsiteY2" fmla="*/ 2229975 h 2229975"/>
            </a:gdLst>
            <a:ahLst/>
            <a:cxnLst>
              <a:cxn ang="0">
                <a:pos x="connsiteX0" y="connsiteY0"/>
              </a:cxn>
              <a:cxn ang="0">
                <a:pos x="connsiteX1" y="connsiteY1"/>
              </a:cxn>
              <a:cxn ang="0">
                <a:pos x="connsiteX2" y="connsiteY2"/>
              </a:cxn>
            </a:cxnLst>
            <a:rect l="l" t="t" r="r" b="b"/>
            <a:pathLst>
              <a:path w="1235242" h="2229975">
                <a:moveTo>
                  <a:pt x="0" y="2149764"/>
                </a:moveTo>
                <a:cubicBezTo>
                  <a:pt x="249989" y="1068258"/>
                  <a:pt x="499979" y="-13247"/>
                  <a:pt x="705853" y="122"/>
                </a:cubicBezTo>
                <a:cubicBezTo>
                  <a:pt x="911727" y="13490"/>
                  <a:pt x="1073484" y="1121732"/>
                  <a:pt x="1235242" y="2229975"/>
                </a:cubicBezTo>
              </a:path>
            </a:pathLst>
          </a:custGeom>
          <a:noFill/>
          <a:ln>
            <a:solidFill>
              <a:srgbClr val="FF0000">
                <a:alpha val="40000"/>
              </a:srgb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22" name="横巻き 721"/>
          <p:cNvSpPr/>
          <p:nvPr/>
        </p:nvSpPr>
        <p:spPr>
          <a:xfrm>
            <a:off x="15264438" y="31013360"/>
            <a:ext cx="5220282" cy="809745"/>
          </a:xfrm>
          <a:prstGeom prst="horizontalScroll">
            <a:avLst/>
          </a:prstGeom>
          <a:solidFill>
            <a:schemeClr val="tx1"/>
          </a:solidFill>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4400" dirty="0" smtClean="0">
                <a:solidFill>
                  <a:schemeClr val="bg1"/>
                </a:solidFill>
                <a:latin typeface="Times" pitchFamily="18" charset="0"/>
                <a:cs typeface="Times" pitchFamily="18" charset="0"/>
              </a:rPr>
              <a:t>今年の研究内容</a:t>
            </a:r>
            <a:endParaRPr kumimoji="1" lang="ja-JP" altLang="en-US" sz="4400" dirty="0">
              <a:solidFill>
                <a:schemeClr val="bg1"/>
              </a:solidFill>
              <a:latin typeface="Times" pitchFamily="18" charset="0"/>
              <a:cs typeface="Times" pitchFamily="18" charset="0"/>
            </a:endParaRPr>
          </a:p>
        </p:txBody>
      </p:sp>
      <p:cxnSp>
        <p:nvCxnSpPr>
          <p:cNvPr id="723" name="直線コネクタ 722"/>
          <p:cNvCxnSpPr/>
          <p:nvPr/>
        </p:nvCxnSpPr>
        <p:spPr>
          <a:xfrm flipV="1">
            <a:off x="381855" y="34289377"/>
            <a:ext cx="14762853" cy="22494"/>
          </a:xfrm>
          <a:prstGeom prst="line">
            <a:avLst/>
          </a:prstGeom>
          <a:ln>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24" name="横巻き 723"/>
          <p:cNvSpPr/>
          <p:nvPr/>
        </p:nvSpPr>
        <p:spPr>
          <a:xfrm>
            <a:off x="287485" y="34115092"/>
            <a:ext cx="5220282" cy="809745"/>
          </a:xfrm>
          <a:prstGeom prst="horizontalScroll">
            <a:avLst/>
          </a:prstGeom>
          <a:solidFill>
            <a:schemeClr val="tx1"/>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4400" dirty="0">
                <a:solidFill>
                  <a:schemeClr val="bg1"/>
                </a:solidFill>
                <a:latin typeface="Times" pitchFamily="18" charset="0"/>
                <a:cs typeface="Times" pitchFamily="18" charset="0"/>
              </a:rPr>
              <a:t>降着</a:t>
            </a:r>
            <a:r>
              <a:rPr lang="ja-JP" altLang="en-US" sz="4400" dirty="0" smtClean="0">
                <a:solidFill>
                  <a:schemeClr val="bg1"/>
                </a:solidFill>
                <a:latin typeface="Times" pitchFamily="18" charset="0"/>
                <a:cs typeface="Times" pitchFamily="18" charset="0"/>
              </a:rPr>
              <a:t>円盤とは</a:t>
            </a:r>
            <a:endParaRPr kumimoji="1" lang="ja-JP" altLang="en-US" sz="4400" dirty="0">
              <a:solidFill>
                <a:schemeClr val="bg1"/>
              </a:solidFill>
              <a:latin typeface="Times" pitchFamily="18" charset="0"/>
              <a:cs typeface="Times" pitchFamily="18" charset="0"/>
            </a:endParaRPr>
          </a:p>
        </p:txBody>
      </p:sp>
      <p:sp>
        <p:nvSpPr>
          <p:cNvPr id="725" name="テキスト ボックス 724"/>
          <p:cNvSpPr txBox="1"/>
          <p:nvPr/>
        </p:nvSpPr>
        <p:spPr>
          <a:xfrm>
            <a:off x="7203132" y="26840482"/>
            <a:ext cx="8163669" cy="646331"/>
          </a:xfrm>
          <a:prstGeom prst="rect">
            <a:avLst/>
          </a:prstGeom>
          <a:solidFill>
            <a:schemeClr val="tx1"/>
          </a:solidFill>
        </p:spPr>
        <p:txBody>
          <a:bodyPr wrap="square" rtlCol="0">
            <a:spAutoFit/>
          </a:bodyPr>
          <a:lstStyle/>
          <a:p>
            <a:r>
              <a:rPr kumimoji="1" lang="ja-JP" altLang="en-US" sz="3600" dirty="0" smtClean="0">
                <a:solidFill>
                  <a:schemeClr val="bg1"/>
                </a:solidFill>
              </a:rPr>
              <a:t>　　　　恒星質量ブラックホールの概念図</a:t>
            </a:r>
            <a:endParaRPr kumimoji="1" lang="ja-JP" altLang="en-US" sz="3600" dirty="0">
              <a:solidFill>
                <a:schemeClr val="bg1"/>
              </a:solidFill>
            </a:endParaRPr>
          </a:p>
        </p:txBody>
      </p:sp>
      <p:sp>
        <p:nvSpPr>
          <p:cNvPr id="726" name="スマイル 725"/>
          <p:cNvSpPr/>
          <p:nvPr/>
        </p:nvSpPr>
        <p:spPr>
          <a:xfrm>
            <a:off x="656590" y="31886552"/>
            <a:ext cx="671653" cy="775301"/>
          </a:xfrm>
          <a:prstGeom prst="smileyFace">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kumimoji="1" lang="ja-JP" alt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8" charset="0"/>
              <a:cs typeface="Times" pitchFamily="18" charset="0"/>
            </a:endParaRPr>
          </a:p>
        </p:txBody>
      </p:sp>
      <p:sp>
        <p:nvSpPr>
          <p:cNvPr id="727" name="雲形吹き出し 726"/>
          <p:cNvSpPr/>
          <p:nvPr/>
        </p:nvSpPr>
        <p:spPr>
          <a:xfrm>
            <a:off x="1917484" y="30744164"/>
            <a:ext cx="5285648" cy="1517997"/>
          </a:xfrm>
          <a:prstGeom prst="cloudCallout">
            <a:avLst>
              <a:gd name="adj1" fmla="val -59642"/>
              <a:gd name="adj2" fmla="val 45242"/>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kumimoji="1" lang="ja-JP" altLang="en-US"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8" charset="0"/>
              <a:cs typeface="Times" pitchFamily="18" charset="0"/>
            </a:endParaRPr>
          </a:p>
        </p:txBody>
      </p:sp>
      <p:sp>
        <p:nvSpPr>
          <p:cNvPr id="728" name="右矢印 727"/>
          <p:cNvSpPr/>
          <p:nvPr/>
        </p:nvSpPr>
        <p:spPr>
          <a:xfrm>
            <a:off x="1503615" y="41171764"/>
            <a:ext cx="987119" cy="611876"/>
          </a:xfrm>
          <a:prstGeom prst="rightArrow">
            <a:avLst/>
          </a:prstGeom>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kumimoji="1" lang="ja-JP" alt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8" charset="0"/>
              <a:cs typeface="Times" pitchFamily="18" charset="0"/>
            </a:endParaRPr>
          </a:p>
        </p:txBody>
      </p:sp>
      <p:sp>
        <p:nvSpPr>
          <p:cNvPr id="729" name="正方形/長方形 728"/>
          <p:cNvSpPr/>
          <p:nvPr/>
        </p:nvSpPr>
        <p:spPr>
          <a:xfrm>
            <a:off x="5879007" y="36369400"/>
            <a:ext cx="247236" cy="356834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kumimoji="1" lang="ja-JP" alt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8" charset="0"/>
              <a:cs typeface="Times" pitchFamily="18" charset="0"/>
            </a:endParaRPr>
          </a:p>
        </p:txBody>
      </p:sp>
      <p:sp>
        <p:nvSpPr>
          <p:cNvPr id="730" name="テキスト ボックス 729"/>
          <p:cNvSpPr txBox="1"/>
          <p:nvPr/>
        </p:nvSpPr>
        <p:spPr>
          <a:xfrm>
            <a:off x="250873" y="39053990"/>
            <a:ext cx="7550465" cy="1938992"/>
          </a:xfrm>
          <a:prstGeom prst="rect">
            <a:avLst/>
          </a:prstGeom>
          <a:noFill/>
        </p:spPr>
        <p:txBody>
          <a:bodyPr wrap="none" rtlCol="0">
            <a:spAutoFit/>
          </a:bodyPr>
          <a:lstStyle/>
          <a:p>
            <a:r>
              <a:rPr lang="ja-JP" altLang="en-US" sz="4000" b="1" dirty="0" smtClean="0">
                <a:solidFill>
                  <a:srgbClr val="FF0000"/>
                </a:solidFill>
              </a:rPr>
              <a:t>ガス同士の摩擦により</a:t>
            </a:r>
            <a:endParaRPr lang="en-US" altLang="ja-JP" sz="4000" b="1" dirty="0" smtClean="0">
              <a:solidFill>
                <a:srgbClr val="FF0000"/>
              </a:solidFill>
            </a:endParaRPr>
          </a:p>
          <a:p>
            <a:r>
              <a:rPr lang="ja-JP" altLang="en-US" sz="4000" b="1" dirty="0">
                <a:solidFill>
                  <a:srgbClr val="FF0000"/>
                </a:solidFill>
              </a:rPr>
              <a:t>重力エネルギーが減少した</a:t>
            </a:r>
            <a:r>
              <a:rPr lang="ja-JP" altLang="en-US" sz="4000" b="1" dirty="0" smtClean="0">
                <a:solidFill>
                  <a:srgbClr val="FF0000"/>
                </a:solidFill>
              </a:rPr>
              <a:t>分だけ</a:t>
            </a:r>
            <a:endParaRPr lang="en-US" altLang="ja-JP" sz="4000" b="1" dirty="0" smtClean="0">
              <a:solidFill>
                <a:srgbClr val="FF0000"/>
              </a:solidFill>
            </a:endParaRPr>
          </a:p>
          <a:p>
            <a:r>
              <a:rPr lang="ja-JP" altLang="en-US" sz="4000" b="1" dirty="0" smtClean="0">
                <a:solidFill>
                  <a:srgbClr val="FF0000"/>
                </a:solidFill>
              </a:rPr>
              <a:t>熱エネルギーが発生</a:t>
            </a:r>
            <a:endParaRPr kumimoji="1" lang="ja-JP" altLang="en-US" sz="4000" b="1" dirty="0">
              <a:solidFill>
                <a:srgbClr val="FF0000"/>
              </a:solidFill>
            </a:endParaRPr>
          </a:p>
        </p:txBody>
      </p:sp>
      <p:sp>
        <p:nvSpPr>
          <p:cNvPr id="731" name="爆発 1 730"/>
          <p:cNvSpPr/>
          <p:nvPr/>
        </p:nvSpPr>
        <p:spPr>
          <a:xfrm>
            <a:off x="2397604" y="40746489"/>
            <a:ext cx="4940432" cy="1494765"/>
          </a:xfrm>
          <a:prstGeom prst="irregularSeal1">
            <a:avLst/>
          </a:prstGeom>
          <a:no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glow" dir="tl">
                <a:rot lat="0" lon="0" rev="5400000"/>
              </a:lightRig>
            </a:scene3d>
            <a:sp3d contourW="12700">
              <a:contourClr>
                <a:schemeClr val="accent6">
                  <a:shade val="73000"/>
                </a:schemeClr>
              </a:contourClr>
            </a:sp3d>
          </a:bodyPr>
          <a:lstStyle/>
          <a:p>
            <a:pPr algn="ctr"/>
            <a:r>
              <a:rPr lang="en-US" altLang="ja-JP" sz="4400" dirty="0">
                <a:solidFill>
                  <a:schemeClr val="accent6">
                    <a:lumMod val="75000"/>
                  </a:schemeClr>
                </a:solidFill>
                <a:effectLst/>
                <a:latin typeface="Arial" panose="020B0604020202020204" pitchFamily="34" charset="0"/>
                <a:cs typeface="Arial" panose="020B0604020202020204" pitchFamily="34" charset="0"/>
              </a:rPr>
              <a:t>X</a:t>
            </a:r>
            <a:r>
              <a:rPr lang="ja-JP" altLang="en-US" sz="4400" dirty="0">
                <a:solidFill>
                  <a:schemeClr val="accent6">
                    <a:lumMod val="75000"/>
                  </a:schemeClr>
                </a:solidFill>
                <a:effectLst/>
              </a:rPr>
              <a:t>線を放射</a:t>
            </a:r>
          </a:p>
        </p:txBody>
      </p:sp>
      <p:sp>
        <p:nvSpPr>
          <p:cNvPr id="732" name="下矢印 731"/>
          <p:cNvSpPr/>
          <p:nvPr/>
        </p:nvSpPr>
        <p:spPr>
          <a:xfrm>
            <a:off x="2251583" y="38483870"/>
            <a:ext cx="1481020" cy="466031"/>
          </a:xfrm>
          <a:prstGeom prst="downArrow">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kumimoji="1" lang="ja-JP" alt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8" charset="0"/>
              <a:cs typeface="Times" pitchFamily="18" charset="0"/>
            </a:endParaRPr>
          </a:p>
        </p:txBody>
      </p:sp>
      <p:sp>
        <p:nvSpPr>
          <p:cNvPr id="733" name="下矢印 732"/>
          <p:cNvSpPr/>
          <p:nvPr/>
        </p:nvSpPr>
        <p:spPr>
          <a:xfrm>
            <a:off x="2315098" y="36440821"/>
            <a:ext cx="1481020" cy="466031"/>
          </a:xfrm>
          <a:prstGeom prst="downArrow">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kumimoji="1" lang="ja-JP" alt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8" charset="0"/>
              <a:cs typeface="Times" pitchFamily="18" charset="0"/>
            </a:endParaRPr>
          </a:p>
        </p:txBody>
      </p:sp>
      <p:sp>
        <p:nvSpPr>
          <p:cNvPr id="734" name="円/楕円 733"/>
          <p:cNvSpPr/>
          <p:nvPr/>
        </p:nvSpPr>
        <p:spPr>
          <a:xfrm>
            <a:off x="15252642" y="37414925"/>
            <a:ext cx="2795030" cy="127831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800" dirty="0" smtClean="0"/>
              <a:t>一般的な</a:t>
            </a:r>
            <a:endParaRPr kumimoji="1" lang="en-US" altLang="ja-JP" sz="2800" dirty="0" smtClean="0"/>
          </a:p>
          <a:p>
            <a:pPr algn="ctr"/>
            <a:r>
              <a:rPr kumimoji="1" lang="ja-JP" altLang="en-US" sz="2800" dirty="0" smtClean="0"/>
              <a:t>天体の進化</a:t>
            </a:r>
            <a:endParaRPr kumimoji="1" lang="ja-JP" altLang="en-US" sz="2800" dirty="0"/>
          </a:p>
        </p:txBody>
      </p:sp>
      <p:sp>
        <p:nvSpPr>
          <p:cNvPr id="735" name="円/楕円 734"/>
          <p:cNvSpPr/>
          <p:nvPr/>
        </p:nvSpPr>
        <p:spPr>
          <a:xfrm>
            <a:off x="15196181" y="39063454"/>
            <a:ext cx="2475249" cy="107246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800" dirty="0" smtClean="0"/>
              <a:t>大質量</a:t>
            </a:r>
            <a:r>
              <a:rPr kumimoji="1" lang="en-US" altLang="ja-JP" sz="2800" dirty="0" smtClean="0"/>
              <a:t>BH</a:t>
            </a:r>
          </a:p>
          <a:p>
            <a:pPr algn="ctr"/>
            <a:r>
              <a:rPr kumimoji="1" lang="ja-JP" altLang="en-US" sz="2800" dirty="0" smtClean="0"/>
              <a:t>の進化</a:t>
            </a:r>
            <a:endParaRPr kumimoji="1" lang="ja-JP" altLang="en-US" sz="2800" dirty="0"/>
          </a:p>
        </p:txBody>
      </p:sp>
      <p:grpSp>
        <p:nvGrpSpPr>
          <p:cNvPr id="736" name="グループ化 735"/>
          <p:cNvGrpSpPr/>
          <p:nvPr/>
        </p:nvGrpSpPr>
        <p:grpSpPr>
          <a:xfrm>
            <a:off x="18101256" y="37859359"/>
            <a:ext cx="3397223" cy="876043"/>
            <a:chOff x="17660267" y="38008305"/>
            <a:chExt cx="3397223" cy="876043"/>
          </a:xfrm>
        </p:grpSpPr>
        <p:sp>
          <p:nvSpPr>
            <p:cNvPr id="737" name="円/楕円 736"/>
            <p:cNvSpPr/>
            <p:nvPr/>
          </p:nvSpPr>
          <p:spPr>
            <a:xfrm>
              <a:off x="17762340" y="38218103"/>
              <a:ext cx="144016" cy="14401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738" name="円/楕円 737"/>
            <p:cNvSpPr/>
            <p:nvPr/>
          </p:nvSpPr>
          <p:spPr>
            <a:xfrm>
              <a:off x="18020307" y="38542166"/>
              <a:ext cx="144016" cy="14401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739" name="円/楕円 738"/>
            <p:cNvSpPr/>
            <p:nvPr/>
          </p:nvSpPr>
          <p:spPr>
            <a:xfrm>
              <a:off x="18260690" y="38214441"/>
              <a:ext cx="144016" cy="14401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740" name="円/楕円 739"/>
            <p:cNvSpPr/>
            <p:nvPr/>
          </p:nvSpPr>
          <p:spPr>
            <a:xfrm>
              <a:off x="18401999" y="38740332"/>
              <a:ext cx="144016" cy="14401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741" name="円/楕円 740"/>
            <p:cNvSpPr/>
            <p:nvPr/>
          </p:nvSpPr>
          <p:spPr>
            <a:xfrm>
              <a:off x="17660267" y="38686182"/>
              <a:ext cx="144016" cy="14401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742" name="円/楕円 741"/>
            <p:cNvSpPr/>
            <p:nvPr/>
          </p:nvSpPr>
          <p:spPr>
            <a:xfrm>
              <a:off x="20193394" y="38008305"/>
              <a:ext cx="864096" cy="8017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743" name="右矢印 742"/>
            <p:cNvSpPr/>
            <p:nvPr/>
          </p:nvSpPr>
          <p:spPr>
            <a:xfrm>
              <a:off x="18869377" y="38343374"/>
              <a:ext cx="1080120" cy="450221"/>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grpSp>
      <p:sp>
        <p:nvSpPr>
          <p:cNvPr id="744" name="円/楕円 743"/>
          <p:cNvSpPr/>
          <p:nvPr/>
        </p:nvSpPr>
        <p:spPr>
          <a:xfrm>
            <a:off x="17797462" y="39356425"/>
            <a:ext cx="864096" cy="8017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745" name="円/楕円 744"/>
          <p:cNvSpPr/>
          <p:nvPr/>
        </p:nvSpPr>
        <p:spPr>
          <a:xfrm>
            <a:off x="20164724" y="39351486"/>
            <a:ext cx="144016" cy="14401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746" name="円/楕円 745"/>
          <p:cNvSpPr/>
          <p:nvPr/>
        </p:nvSpPr>
        <p:spPr>
          <a:xfrm>
            <a:off x="20409173" y="39616307"/>
            <a:ext cx="144016" cy="14401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747" name="円/楕円 746"/>
          <p:cNvSpPr/>
          <p:nvPr/>
        </p:nvSpPr>
        <p:spPr>
          <a:xfrm>
            <a:off x="20663074" y="39252899"/>
            <a:ext cx="144016" cy="14401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748" name="円/楕円 747"/>
          <p:cNvSpPr/>
          <p:nvPr/>
        </p:nvSpPr>
        <p:spPr>
          <a:xfrm>
            <a:off x="20804383" y="39778790"/>
            <a:ext cx="144016" cy="14401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749" name="円/楕円 748"/>
          <p:cNvSpPr/>
          <p:nvPr/>
        </p:nvSpPr>
        <p:spPr>
          <a:xfrm>
            <a:off x="20236732" y="39949914"/>
            <a:ext cx="144016" cy="14401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750" name="右矢印 749"/>
          <p:cNvSpPr/>
          <p:nvPr/>
        </p:nvSpPr>
        <p:spPr>
          <a:xfrm>
            <a:off x="18876071" y="39423494"/>
            <a:ext cx="1080120" cy="450221"/>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751" name="テキスト ボックス 750"/>
          <p:cNvSpPr txBox="1"/>
          <p:nvPr/>
        </p:nvSpPr>
        <p:spPr>
          <a:xfrm>
            <a:off x="17849797" y="37371652"/>
            <a:ext cx="1660229" cy="461665"/>
          </a:xfrm>
          <a:prstGeom prst="rect">
            <a:avLst/>
          </a:prstGeom>
          <a:noFill/>
        </p:spPr>
        <p:txBody>
          <a:bodyPr wrap="square" rtlCol="0">
            <a:spAutoFit/>
          </a:bodyPr>
          <a:lstStyle/>
          <a:p>
            <a:r>
              <a:rPr kumimoji="1" lang="ja-JP" altLang="en-US" sz="2400" dirty="0" smtClean="0">
                <a:solidFill>
                  <a:schemeClr val="bg1"/>
                </a:solidFill>
              </a:rPr>
              <a:t>小さな構造</a:t>
            </a:r>
            <a:endParaRPr kumimoji="1" lang="ja-JP" altLang="en-US" sz="2400" dirty="0">
              <a:solidFill>
                <a:schemeClr val="bg1"/>
              </a:solidFill>
            </a:endParaRPr>
          </a:p>
        </p:txBody>
      </p:sp>
      <p:sp>
        <p:nvSpPr>
          <p:cNvPr id="752" name="テキスト ボックス 751"/>
          <p:cNvSpPr txBox="1"/>
          <p:nvPr/>
        </p:nvSpPr>
        <p:spPr>
          <a:xfrm>
            <a:off x="20170721" y="37376251"/>
            <a:ext cx="1898508" cy="461665"/>
          </a:xfrm>
          <a:prstGeom prst="rect">
            <a:avLst/>
          </a:prstGeom>
          <a:noFill/>
        </p:spPr>
        <p:txBody>
          <a:bodyPr wrap="square" rtlCol="0">
            <a:spAutoFit/>
          </a:bodyPr>
          <a:lstStyle/>
          <a:p>
            <a:r>
              <a:rPr kumimoji="1" lang="ja-JP" altLang="en-US" sz="2400" dirty="0" smtClean="0">
                <a:solidFill>
                  <a:schemeClr val="bg1"/>
                </a:solidFill>
              </a:rPr>
              <a:t>大きな構造</a:t>
            </a:r>
            <a:endParaRPr kumimoji="1" lang="ja-JP" altLang="en-US" sz="2400" dirty="0">
              <a:solidFill>
                <a:schemeClr val="bg1"/>
              </a:solidFill>
            </a:endParaRPr>
          </a:p>
        </p:txBody>
      </p:sp>
      <p:sp>
        <p:nvSpPr>
          <p:cNvPr id="753" name="テキスト ボックス 752"/>
          <p:cNvSpPr txBox="1"/>
          <p:nvPr/>
        </p:nvSpPr>
        <p:spPr>
          <a:xfrm>
            <a:off x="21778766" y="37671284"/>
            <a:ext cx="2560758"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2800" dirty="0" smtClean="0"/>
              <a:t>階層的進化</a:t>
            </a:r>
            <a:endParaRPr kumimoji="1" lang="en-US" altLang="ja-JP" sz="2800" dirty="0" smtClean="0"/>
          </a:p>
          <a:p>
            <a:pPr algn="ctr"/>
            <a:r>
              <a:rPr kumimoji="1" lang="ja-JP" altLang="en-US" sz="2800" dirty="0" smtClean="0"/>
              <a:t>（ボトムアップ）</a:t>
            </a:r>
            <a:endParaRPr kumimoji="1" lang="ja-JP" altLang="en-US" sz="2800" dirty="0"/>
          </a:p>
        </p:txBody>
      </p:sp>
      <p:sp>
        <p:nvSpPr>
          <p:cNvPr id="754" name="テキスト ボックス 753"/>
          <p:cNvSpPr txBox="1"/>
          <p:nvPr/>
        </p:nvSpPr>
        <p:spPr>
          <a:xfrm>
            <a:off x="21123029" y="39139823"/>
            <a:ext cx="3201674"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sz="2800" dirty="0" smtClean="0"/>
              <a:t>反階層的進化</a:t>
            </a:r>
            <a:endParaRPr kumimoji="1" lang="en-US" altLang="ja-JP" sz="2800" dirty="0" smtClean="0"/>
          </a:p>
          <a:p>
            <a:pPr algn="ctr"/>
            <a:r>
              <a:rPr kumimoji="1" lang="ja-JP" altLang="en-US" sz="2800" dirty="0" smtClean="0"/>
              <a:t>（ダウンサイジング）</a:t>
            </a:r>
            <a:endParaRPr kumimoji="1" lang="ja-JP" altLang="en-US" sz="2800" dirty="0"/>
          </a:p>
        </p:txBody>
      </p:sp>
      <mc:AlternateContent xmlns:mc="http://schemas.openxmlformats.org/markup-compatibility/2006" xmlns:a14="http://schemas.microsoft.com/office/drawing/2010/main">
        <mc:Choice Requires="a14">
          <p:sp>
            <p:nvSpPr>
              <p:cNvPr id="755" name="正方形/長方形 754"/>
              <p:cNvSpPr/>
              <p:nvPr/>
            </p:nvSpPr>
            <p:spPr>
              <a:xfrm>
                <a:off x="22428726" y="36418482"/>
                <a:ext cx="3087218" cy="523220"/>
              </a:xfrm>
              <a:prstGeom prst="rect">
                <a:avLst/>
              </a:prstGeom>
            </p:spPr>
            <p:txBody>
              <a:bodyPr wrap="square">
                <a:spAutoFit/>
              </a:bodyPr>
              <a:lstStyle/>
              <a:p>
                <a:r>
                  <a:rPr lang="en-US" altLang="ja-JP" sz="2800" dirty="0" smtClean="0">
                    <a:solidFill>
                      <a:srgbClr val="000000"/>
                    </a:solidFill>
                    <a:ea typeface="ＭＳ 明朝"/>
                    <a:cs typeface="Times New Roman"/>
                  </a:rPr>
                  <a:t>※</a:t>
                </a:r>
                <a14:m>
                  <m:oMath xmlns:m="http://schemas.openxmlformats.org/officeDocument/2006/math">
                    <m:r>
                      <m:rPr>
                        <m:sty m:val="p"/>
                      </m:rPr>
                      <a:rPr lang="en-US" altLang="ja-JP" sz="2800" smtClean="0">
                        <a:solidFill>
                          <a:srgbClr val="000000"/>
                        </a:solidFill>
                        <a:latin typeface="Cambria Math"/>
                        <a:ea typeface="ＭＳ 明朝"/>
                        <a:cs typeface="Times New Roman"/>
                      </a:rPr>
                      <m:t>pc</m:t>
                    </m:r>
                    <m:r>
                      <a:rPr lang="en-US" altLang="ja-JP" sz="2800" i="1">
                        <a:solidFill>
                          <a:srgbClr val="000000"/>
                        </a:solidFill>
                        <a:latin typeface="Cambria Math"/>
                        <a:ea typeface="Cambria Math"/>
                        <a:cs typeface="Times New Roman"/>
                      </a:rPr>
                      <m:t>≈</m:t>
                    </m:r>
                    <m:r>
                      <a:rPr lang="en-US" altLang="ja-JP" sz="2800" b="0" i="1" smtClean="0">
                        <a:solidFill>
                          <a:srgbClr val="000000"/>
                        </a:solidFill>
                        <a:latin typeface="Cambria Math"/>
                        <a:ea typeface="Cambria Math"/>
                        <a:cs typeface="Times New Roman"/>
                      </a:rPr>
                      <m:t>3.26</m:t>
                    </m:r>
                  </m:oMath>
                </a14:m>
                <a:r>
                  <a:rPr lang="ja-JP" altLang="en-US" sz="2800" dirty="0" smtClean="0">
                    <a:solidFill>
                      <a:schemeClr val="bg1"/>
                    </a:solidFill>
                  </a:rPr>
                  <a:t>光年</a:t>
                </a:r>
                <a:endParaRPr lang="ja-JP" altLang="en-US" sz="2800" dirty="0">
                  <a:solidFill>
                    <a:schemeClr val="bg1"/>
                  </a:solidFill>
                </a:endParaRPr>
              </a:p>
            </p:txBody>
          </p:sp>
        </mc:Choice>
        <mc:Fallback xmlns="">
          <p:sp>
            <p:nvSpPr>
              <p:cNvPr id="425" name="正方形/長方形 424"/>
              <p:cNvSpPr>
                <a:spLocks noRot="1" noChangeAspect="1" noMove="1" noResize="1" noEditPoints="1" noAdjustHandles="1" noChangeArrowheads="1" noChangeShapeType="1" noTextEdit="1"/>
              </p:cNvSpPr>
              <p:nvPr/>
            </p:nvSpPr>
            <p:spPr>
              <a:xfrm>
                <a:off x="22428726" y="36418482"/>
                <a:ext cx="3087218" cy="523220"/>
              </a:xfrm>
              <a:prstGeom prst="rect">
                <a:avLst/>
              </a:prstGeom>
              <a:blipFill rotWithShape="0">
                <a:blip r:embed="rId35"/>
                <a:stretch>
                  <a:fillRect l="-3945" t="-16279" b="-26744"/>
                </a:stretch>
              </a:blipFill>
            </p:spPr>
            <p:txBody>
              <a:bodyPr/>
              <a:lstStyle/>
              <a:p>
                <a:r>
                  <a:rPr lang="ja-JP" altLang="en-US">
                    <a:noFill/>
                  </a:rPr>
                  <a:t> </a:t>
                </a:r>
              </a:p>
            </p:txBody>
          </p:sp>
        </mc:Fallback>
      </mc:AlternateContent>
      <p:cxnSp>
        <p:nvCxnSpPr>
          <p:cNvPr id="756" name="直線矢印コネクタ 755"/>
          <p:cNvCxnSpPr/>
          <p:nvPr/>
        </p:nvCxnSpPr>
        <p:spPr>
          <a:xfrm>
            <a:off x="25622585" y="40744925"/>
            <a:ext cx="3633606" cy="0"/>
          </a:xfrm>
          <a:prstGeom prst="straightConnector1">
            <a:avLst/>
          </a:prstGeom>
          <a:ln w="38100">
            <a:tailEnd type="arrow"/>
          </a:ln>
        </p:spPr>
        <p:style>
          <a:lnRef idx="1">
            <a:schemeClr val="accent4"/>
          </a:lnRef>
          <a:fillRef idx="0">
            <a:schemeClr val="accent4"/>
          </a:fillRef>
          <a:effectRef idx="0">
            <a:schemeClr val="accent4"/>
          </a:effectRef>
          <a:fontRef idx="minor">
            <a:schemeClr val="tx1"/>
          </a:fontRef>
        </p:style>
      </p:cxnSp>
      <p:sp>
        <p:nvSpPr>
          <p:cNvPr id="757" name="テキスト ボックス 756"/>
          <p:cNvSpPr txBox="1"/>
          <p:nvPr/>
        </p:nvSpPr>
        <p:spPr>
          <a:xfrm>
            <a:off x="26832186" y="36687190"/>
            <a:ext cx="2250384" cy="830997"/>
          </a:xfrm>
          <a:prstGeom prst="rect">
            <a:avLst/>
          </a:prstGeom>
          <a:solidFill>
            <a:schemeClr val="tx1"/>
          </a:solidFill>
          <a:ln>
            <a:solidFill>
              <a:srgbClr val="FFC000"/>
            </a:solidFill>
          </a:ln>
        </p:spPr>
        <p:txBody>
          <a:bodyPr wrap="square" rtlCol="0">
            <a:spAutoFit/>
          </a:bodyPr>
          <a:lstStyle/>
          <a:p>
            <a:r>
              <a:rPr kumimoji="1" lang="ja-JP" altLang="en-US" sz="2400" dirty="0" smtClean="0">
                <a:solidFill>
                  <a:schemeClr val="bg1"/>
                </a:solidFill>
              </a:rPr>
              <a:t>光度が小さい</a:t>
            </a:r>
            <a:endParaRPr kumimoji="1" lang="en-US" altLang="ja-JP" sz="2400" dirty="0" smtClean="0">
              <a:solidFill>
                <a:schemeClr val="bg1"/>
              </a:solidFill>
            </a:endParaRPr>
          </a:p>
          <a:p>
            <a:r>
              <a:rPr kumimoji="1" lang="ja-JP" altLang="en-US" sz="2400" dirty="0" smtClean="0">
                <a:solidFill>
                  <a:schemeClr val="bg1"/>
                </a:solidFill>
              </a:rPr>
              <a:t>＝質量が小さい</a:t>
            </a:r>
            <a:endParaRPr kumimoji="1" lang="ja-JP" altLang="en-US" sz="2400" dirty="0">
              <a:solidFill>
                <a:schemeClr val="bg1"/>
              </a:solidFill>
            </a:endParaRPr>
          </a:p>
        </p:txBody>
      </p:sp>
      <p:sp>
        <p:nvSpPr>
          <p:cNvPr id="758" name="上下矢印 757"/>
          <p:cNvSpPr/>
          <p:nvPr/>
        </p:nvSpPr>
        <p:spPr>
          <a:xfrm>
            <a:off x="27032416" y="37518187"/>
            <a:ext cx="603521" cy="1941244"/>
          </a:xfrm>
          <a:prstGeom prst="upDownArrow">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kumimoji="1" lang="ja-JP" alt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8" charset="0"/>
              <a:cs typeface="Times" pitchFamily="18" charset="0"/>
            </a:endParaRPr>
          </a:p>
        </p:txBody>
      </p:sp>
      <p:sp>
        <p:nvSpPr>
          <p:cNvPr id="759" name="正方形/長方形 758"/>
          <p:cNvSpPr/>
          <p:nvPr/>
        </p:nvSpPr>
        <p:spPr>
          <a:xfrm>
            <a:off x="24773790" y="40762029"/>
            <a:ext cx="848795" cy="461665"/>
          </a:xfrm>
          <a:prstGeom prst="rect">
            <a:avLst/>
          </a:prstGeom>
          <a:ln>
            <a:solidFill>
              <a:srgbClr val="981ACE"/>
            </a:solidFill>
          </a:ln>
        </p:spPr>
        <p:txBody>
          <a:bodyPr wrap="square">
            <a:spAutoFit/>
          </a:bodyPr>
          <a:lstStyle/>
          <a:p>
            <a:pPr algn="ctr"/>
            <a:r>
              <a:rPr lang="ja-JP" altLang="en-US" sz="2400" dirty="0" smtClean="0">
                <a:solidFill>
                  <a:schemeClr val="bg1"/>
                </a:solidFill>
              </a:rPr>
              <a:t>現在</a:t>
            </a:r>
            <a:endParaRPr lang="ja-JP" altLang="en-US" sz="2400" dirty="0">
              <a:solidFill>
                <a:schemeClr val="bg1"/>
              </a:solidFill>
            </a:endParaRPr>
          </a:p>
        </p:txBody>
      </p:sp>
      <p:sp>
        <p:nvSpPr>
          <p:cNvPr id="760" name="正方形/長方形 759"/>
          <p:cNvSpPr/>
          <p:nvPr/>
        </p:nvSpPr>
        <p:spPr>
          <a:xfrm>
            <a:off x="29067430" y="40804140"/>
            <a:ext cx="820576" cy="461665"/>
          </a:xfrm>
          <a:prstGeom prst="rect">
            <a:avLst/>
          </a:prstGeom>
          <a:ln>
            <a:solidFill>
              <a:srgbClr val="981ACE"/>
            </a:solidFill>
          </a:ln>
        </p:spPr>
        <p:txBody>
          <a:bodyPr wrap="square">
            <a:spAutoFit/>
          </a:bodyPr>
          <a:lstStyle/>
          <a:p>
            <a:pPr algn="ctr"/>
            <a:r>
              <a:rPr lang="ja-JP" altLang="en-US" sz="2400" dirty="0" smtClean="0">
                <a:solidFill>
                  <a:schemeClr val="bg1"/>
                </a:solidFill>
              </a:rPr>
              <a:t>過去</a:t>
            </a:r>
            <a:endParaRPr lang="ja-JP" altLang="en-US" sz="2400" dirty="0">
              <a:solidFill>
                <a:schemeClr val="bg1"/>
              </a:solidFill>
            </a:endParaRPr>
          </a:p>
        </p:txBody>
      </p:sp>
      <p:sp>
        <p:nvSpPr>
          <p:cNvPr id="761" name="テキスト ボックス 760"/>
          <p:cNvSpPr txBox="1"/>
          <p:nvPr/>
        </p:nvSpPr>
        <p:spPr>
          <a:xfrm>
            <a:off x="15287895" y="33503024"/>
            <a:ext cx="8276440" cy="2554545"/>
          </a:xfrm>
          <a:prstGeom prst="rect">
            <a:avLst/>
          </a:prstGeom>
          <a:noFill/>
        </p:spPr>
        <p:txBody>
          <a:bodyPr wrap="square" rtlCol="0">
            <a:spAutoFit/>
          </a:bodyPr>
          <a:lstStyle/>
          <a:p>
            <a:r>
              <a:rPr kumimoji="1" lang="ja-JP" altLang="en-US" sz="4000" dirty="0" smtClean="0">
                <a:solidFill>
                  <a:schemeClr val="bg1"/>
                </a:solidFill>
              </a:rPr>
              <a:t>・鉄の電離状態</a:t>
            </a:r>
            <a:endParaRPr kumimoji="1" lang="en-US" altLang="ja-JP" sz="4000" dirty="0" smtClean="0">
              <a:solidFill>
                <a:schemeClr val="bg1"/>
              </a:solidFill>
            </a:endParaRPr>
          </a:p>
          <a:p>
            <a:r>
              <a:rPr lang="ja-JP" altLang="en-US" sz="4000" dirty="0" smtClean="0">
                <a:solidFill>
                  <a:schemeClr val="bg1"/>
                </a:solidFill>
              </a:rPr>
              <a:t>  → 降着円盤の温度はどのくらい？</a:t>
            </a:r>
            <a:endParaRPr kumimoji="1" lang="en-US" altLang="ja-JP" sz="4000" dirty="0" smtClean="0">
              <a:solidFill>
                <a:schemeClr val="bg1"/>
              </a:solidFill>
            </a:endParaRPr>
          </a:p>
          <a:p>
            <a:r>
              <a:rPr lang="ja-JP" altLang="en-US" sz="4000" dirty="0" smtClean="0">
                <a:solidFill>
                  <a:schemeClr val="bg1"/>
                </a:solidFill>
              </a:rPr>
              <a:t>・鉄の分布</a:t>
            </a:r>
            <a:endParaRPr lang="en-US" altLang="ja-JP" sz="4000" dirty="0" smtClean="0">
              <a:solidFill>
                <a:schemeClr val="bg1"/>
              </a:solidFill>
            </a:endParaRPr>
          </a:p>
          <a:p>
            <a:r>
              <a:rPr kumimoji="1" lang="ja-JP" altLang="en-US" sz="4000" dirty="0" smtClean="0">
                <a:solidFill>
                  <a:schemeClr val="bg1"/>
                </a:solidFill>
              </a:rPr>
              <a:t>  → 降着円盤の内側</a:t>
            </a:r>
            <a:r>
              <a:rPr lang="en-US" altLang="ja-JP" sz="4000" dirty="0" smtClean="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or</a:t>
            </a:r>
            <a:r>
              <a:rPr lang="ja-JP" altLang="en-US" sz="4000" dirty="0" smtClean="0">
                <a:solidFill>
                  <a:schemeClr val="bg1"/>
                </a:solidFill>
                <a:latin typeface="+mn-ea"/>
                <a:cs typeface="Arial Unicode MS" panose="020B0604020202020204" pitchFamily="50" charset="-128"/>
              </a:rPr>
              <a:t>外側に</a:t>
            </a:r>
            <a:r>
              <a:rPr kumimoji="1" lang="ja-JP" altLang="en-US" sz="4000" dirty="0" smtClean="0">
                <a:solidFill>
                  <a:schemeClr val="bg1"/>
                </a:solidFill>
                <a:latin typeface="+mn-ea"/>
                <a:cs typeface="Arial Unicode MS" panose="020B0604020202020204" pitchFamily="50" charset="-128"/>
              </a:rPr>
              <a:t>分布</a:t>
            </a:r>
            <a:r>
              <a:rPr lang="ja-JP" altLang="en-US" sz="4000" dirty="0" smtClean="0">
                <a:solidFill>
                  <a:schemeClr val="bg1"/>
                </a:solidFill>
                <a:latin typeface="+mn-ea"/>
              </a:rPr>
              <a:t>？</a:t>
            </a:r>
            <a:endParaRPr kumimoji="1" lang="ja-JP" altLang="en-US" sz="4000" dirty="0">
              <a:solidFill>
                <a:schemeClr val="bg1"/>
              </a:solidFill>
              <a:latin typeface="+mn-ea"/>
            </a:endParaRPr>
          </a:p>
        </p:txBody>
      </p:sp>
      <p:sp>
        <p:nvSpPr>
          <p:cNvPr id="762" name="横巻き 761"/>
          <p:cNvSpPr/>
          <p:nvPr/>
        </p:nvSpPr>
        <p:spPr>
          <a:xfrm>
            <a:off x="15282439" y="25690756"/>
            <a:ext cx="7093615" cy="968505"/>
          </a:xfrm>
          <a:prstGeom prst="horizontalScroll">
            <a:avLst/>
          </a:prstGeom>
          <a:solidFill>
            <a:schemeClr val="tx1"/>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4400" dirty="0" smtClean="0">
                <a:solidFill>
                  <a:schemeClr val="bg1"/>
                </a:solidFill>
                <a:latin typeface="Times" pitchFamily="18" charset="0"/>
                <a:cs typeface="Times" pitchFamily="18" charset="0"/>
              </a:rPr>
              <a:t>ブラックホールの種類</a:t>
            </a:r>
            <a:endParaRPr kumimoji="1" lang="ja-JP" altLang="en-US" sz="4400" dirty="0">
              <a:solidFill>
                <a:schemeClr val="bg1"/>
              </a:solidFill>
              <a:latin typeface="Times" pitchFamily="18" charset="0"/>
              <a:cs typeface="Times" pitchFamily="18" charset="0"/>
            </a:endParaRPr>
          </a:p>
        </p:txBody>
      </p:sp>
      <p:sp>
        <p:nvSpPr>
          <p:cNvPr id="763" name="横巻き 762"/>
          <p:cNvSpPr/>
          <p:nvPr/>
        </p:nvSpPr>
        <p:spPr>
          <a:xfrm>
            <a:off x="420448" y="27126250"/>
            <a:ext cx="5220282" cy="809745"/>
          </a:xfrm>
          <a:prstGeom prst="horizontalScroll">
            <a:avLst/>
          </a:prstGeom>
          <a:solidFill>
            <a:schemeClr val="tx1"/>
          </a:solidFill>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4400" dirty="0" smtClean="0">
                <a:solidFill>
                  <a:schemeClr val="bg1"/>
                </a:solidFill>
                <a:latin typeface="Times" pitchFamily="18" charset="0"/>
                <a:cs typeface="Times" pitchFamily="18" charset="0"/>
              </a:rPr>
              <a:t>ブラックホールとは</a:t>
            </a:r>
            <a:endParaRPr kumimoji="1" lang="ja-JP" altLang="en-US" sz="4400" dirty="0">
              <a:solidFill>
                <a:schemeClr val="bg1"/>
              </a:solidFill>
              <a:latin typeface="Times" pitchFamily="18" charset="0"/>
              <a:cs typeface="Times" pitchFamily="18" charset="0"/>
            </a:endParaRPr>
          </a:p>
        </p:txBody>
      </p:sp>
      <p:sp>
        <p:nvSpPr>
          <p:cNvPr id="764" name="テキスト ボックス 763"/>
          <p:cNvSpPr txBox="1"/>
          <p:nvPr/>
        </p:nvSpPr>
        <p:spPr>
          <a:xfrm>
            <a:off x="19028419" y="41502943"/>
            <a:ext cx="5709645" cy="707886"/>
          </a:xfrm>
          <a:prstGeom prst="rect">
            <a:avLst/>
          </a:prstGeom>
          <a:noFill/>
        </p:spPr>
        <p:txBody>
          <a:bodyPr wrap="square" rtlCol="0">
            <a:spAutoFit/>
          </a:bodyPr>
          <a:lstStyle/>
          <a:p>
            <a:r>
              <a:rPr kumimoji="1" lang="ja-JP" altLang="en-US" sz="4000" dirty="0" smtClean="0">
                <a:solidFill>
                  <a:srgbClr val="FF0000"/>
                </a:solidFill>
              </a:rPr>
              <a:t>他の天体とは別の進化？</a:t>
            </a:r>
            <a:endParaRPr kumimoji="1" lang="ja-JP" altLang="en-US" sz="4000" dirty="0">
              <a:solidFill>
                <a:srgbClr val="FF0000"/>
              </a:solidFill>
            </a:endParaRPr>
          </a:p>
        </p:txBody>
      </p:sp>
      <p:sp>
        <p:nvSpPr>
          <p:cNvPr id="765" name="右矢印 764"/>
          <p:cNvSpPr/>
          <p:nvPr/>
        </p:nvSpPr>
        <p:spPr>
          <a:xfrm>
            <a:off x="18596371" y="41533788"/>
            <a:ext cx="561338" cy="522691"/>
          </a:xfrm>
          <a:prstGeom prst="rightArrow">
            <a:avLst/>
          </a:prstGeom>
          <a:solidFill>
            <a:srgbClr val="FF00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kumimoji="1" lang="ja-JP" alt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8" charset="0"/>
              <a:cs typeface="Times" pitchFamily="18" charset="0"/>
            </a:endParaRPr>
          </a:p>
        </p:txBody>
      </p:sp>
      <p:sp>
        <p:nvSpPr>
          <p:cNvPr id="766" name="テキスト ボックス 765"/>
          <p:cNvSpPr txBox="1"/>
          <p:nvPr/>
        </p:nvSpPr>
        <p:spPr>
          <a:xfrm>
            <a:off x="2547695" y="31126617"/>
            <a:ext cx="4058301" cy="769441"/>
          </a:xfrm>
          <a:prstGeom prst="rect">
            <a:avLst/>
          </a:prstGeom>
          <a:noFill/>
        </p:spPr>
        <p:txBody>
          <a:bodyPr wrap="square" rtlCol="0">
            <a:spAutoFit/>
          </a:bodyPr>
          <a:lstStyle/>
          <a:p>
            <a:r>
              <a:rPr lang="ja-JP" altLang="en-US"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8" charset="0"/>
                <a:cs typeface="Times" pitchFamily="18" charset="0"/>
              </a:rPr>
              <a:t>観測できるの</a:t>
            </a:r>
            <a:r>
              <a:rPr lang="ja-JP" alt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8" charset="0"/>
                <a:cs typeface="Times" pitchFamily="18" charset="0"/>
              </a:rPr>
              <a:t>？</a:t>
            </a:r>
            <a:endParaRPr lang="ja-JP" altLang="en-US"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8" charset="0"/>
              <a:cs typeface="Times" pitchFamily="18" charset="0"/>
            </a:endParaRPr>
          </a:p>
        </p:txBody>
      </p:sp>
      <p:cxnSp>
        <p:nvCxnSpPr>
          <p:cNvPr id="767" name="直線コネクタ 766"/>
          <p:cNvCxnSpPr/>
          <p:nvPr/>
        </p:nvCxnSpPr>
        <p:spPr>
          <a:xfrm flipV="1">
            <a:off x="15234802" y="38794845"/>
            <a:ext cx="8939205" cy="27161"/>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768" name="図 767"/>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4514309" y="35756626"/>
            <a:ext cx="10616051" cy="2800059"/>
          </a:xfrm>
          <a:prstGeom prst="rect">
            <a:avLst/>
          </a:prstGeom>
        </p:spPr>
      </p:pic>
      <p:sp>
        <p:nvSpPr>
          <p:cNvPr id="769" name="テキスト ボックス 768"/>
          <p:cNvSpPr txBox="1"/>
          <p:nvPr/>
        </p:nvSpPr>
        <p:spPr>
          <a:xfrm>
            <a:off x="250873" y="37005303"/>
            <a:ext cx="5586786" cy="1323439"/>
          </a:xfrm>
          <a:prstGeom prst="rect">
            <a:avLst/>
          </a:prstGeom>
          <a:solidFill>
            <a:schemeClr val="tx1"/>
          </a:solidFill>
        </p:spPr>
        <p:txBody>
          <a:bodyPr wrap="none" rtlCol="0">
            <a:spAutoFit/>
          </a:bodyPr>
          <a:lstStyle/>
          <a:p>
            <a:r>
              <a:rPr kumimoji="1" lang="ja-JP" altLang="en-US" sz="4000" dirty="0" smtClean="0">
                <a:solidFill>
                  <a:schemeClr val="bg1"/>
                </a:solidFill>
              </a:rPr>
              <a:t>角運動量保存則より</a:t>
            </a:r>
            <a:endParaRPr lang="en-US" altLang="ja-JP" sz="4000" dirty="0" smtClean="0">
              <a:solidFill>
                <a:schemeClr val="bg1"/>
              </a:solidFill>
            </a:endParaRPr>
          </a:p>
          <a:p>
            <a:r>
              <a:rPr kumimoji="1" lang="ja-JP" altLang="en-US" sz="4000" dirty="0" smtClean="0">
                <a:solidFill>
                  <a:schemeClr val="bg1"/>
                </a:solidFill>
              </a:rPr>
              <a:t>円盤内で速度差が生じる</a:t>
            </a:r>
            <a:endParaRPr kumimoji="1" lang="ja-JP" altLang="en-US" sz="4000" dirty="0">
              <a:solidFill>
                <a:schemeClr val="bg1"/>
              </a:solidFill>
            </a:endParaRPr>
          </a:p>
        </p:txBody>
      </p:sp>
      <p:cxnSp>
        <p:nvCxnSpPr>
          <p:cNvPr id="770" name="直線コネクタ 769"/>
          <p:cNvCxnSpPr/>
          <p:nvPr/>
        </p:nvCxnSpPr>
        <p:spPr>
          <a:xfrm>
            <a:off x="15132478" y="26050617"/>
            <a:ext cx="0" cy="15981934"/>
          </a:xfrm>
          <a:prstGeom prst="line">
            <a:avLst/>
          </a:prstGeom>
          <a:ln>
            <a:solidFill>
              <a:schemeClr val="bg1"/>
            </a:solidFill>
            <a:prstDash val="dashDot"/>
          </a:ln>
        </p:spPr>
        <p:style>
          <a:lnRef idx="1">
            <a:schemeClr val="accent1"/>
          </a:lnRef>
          <a:fillRef idx="0">
            <a:schemeClr val="accent1"/>
          </a:fillRef>
          <a:effectRef idx="0">
            <a:schemeClr val="accent1"/>
          </a:effectRef>
          <a:fontRef idx="minor">
            <a:schemeClr val="tx1"/>
          </a:fontRef>
        </p:style>
      </p:cxnSp>
      <p:cxnSp>
        <p:nvCxnSpPr>
          <p:cNvPr id="771" name="直線矢印コネクタ 770"/>
          <p:cNvCxnSpPr/>
          <p:nvPr/>
        </p:nvCxnSpPr>
        <p:spPr>
          <a:xfrm flipV="1">
            <a:off x="8885511" y="37459871"/>
            <a:ext cx="883089" cy="631841"/>
          </a:xfrm>
          <a:prstGeom prst="straightConnector1">
            <a:avLst/>
          </a:prstGeom>
          <a:ln>
            <a:solidFill>
              <a:schemeClr val="bg2"/>
            </a:solidFill>
            <a:tailEnd type="arrow" w="lg" len="lg"/>
          </a:ln>
        </p:spPr>
        <p:style>
          <a:lnRef idx="1">
            <a:schemeClr val="accent1"/>
          </a:lnRef>
          <a:fillRef idx="0">
            <a:schemeClr val="accent1"/>
          </a:fillRef>
          <a:effectRef idx="0">
            <a:schemeClr val="accent1"/>
          </a:effectRef>
          <a:fontRef idx="minor">
            <a:schemeClr val="tx1"/>
          </a:fontRef>
        </p:style>
      </p:cxnSp>
      <p:sp>
        <p:nvSpPr>
          <p:cNvPr id="772" name="テキスト ボックス 771"/>
          <p:cNvSpPr txBox="1"/>
          <p:nvPr/>
        </p:nvSpPr>
        <p:spPr>
          <a:xfrm>
            <a:off x="7569542" y="37986300"/>
            <a:ext cx="1401346" cy="523220"/>
          </a:xfrm>
          <a:prstGeom prst="rect">
            <a:avLst/>
          </a:prstGeom>
          <a:noFill/>
        </p:spPr>
        <p:txBody>
          <a:bodyPr wrap="none" rtlCol="0">
            <a:spAutoFit/>
          </a:bodyPr>
          <a:lstStyle/>
          <a:p>
            <a:r>
              <a:rPr kumimoji="1" lang="en-US" altLang="ja-JP" sz="2800" dirty="0" smtClean="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BH</a:t>
            </a:r>
            <a:r>
              <a:rPr kumimoji="1" lang="ja-JP" altLang="en-US" sz="2800" dirty="0" smtClean="0">
                <a:solidFill>
                  <a:schemeClr val="bg1"/>
                </a:solidFill>
              </a:rPr>
              <a:t>本体</a:t>
            </a:r>
            <a:endParaRPr kumimoji="1" lang="ja-JP" altLang="en-US" sz="2800" dirty="0">
              <a:solidFill>
                <a:schemeClr val="bg1"/>
              </a:solidFill>
            </a:endParaRPr>
          </a:p>
        </p:txBody>
      </p:sp>
      <p:sp>
        <p:nvSpPr>
          <p:cNvPr id="773" name="角丸四角形 772"/>
          <p:cNvSpPr/>
          <p:nvPr/>
        </p:nvSpPr>
        <p:spPr>
          <a:xfrm>
            <a:off x="22671620" y="26711870"/>
            <a:ext cx="7121802" cy="4169620"/>
          </a:xfrm>
          <a:prstGeom prst="roundRect">
            <a:avLst/>
          </a:prstGeom>
          <a:solidFill>
            <a:schemeClr val="tx1"/>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ja-JP" altLang="en-US" sz="4400" b="1" dirty="0" smtClean="0">
                <a:ln w="11430"/>
                <a:solidFill>
                  <a:srgbClr val="00B050"/>
                </a:solidFill>
                <a:effectLst>
                  <a:glow rad="63500">
                    <a:srgbClr val="00B050">
                      <a:alpha val="40000"/>
                    </a:srgbClr>
                  </a:glow>
                  <a:outerShdw blurRad="80000" dist="40000" dir="5040000" algn="tl">
                    <a:srgbClr val="000000">
                      <a:alpha val="30000"/>
                    </a:srgbClr>
                  </a:outerShdw>
                </a:effectLst>
                <a:latin typeface="Times" pitchFamily="18" charset="0"/>
                <a:cs typeface="Times" pitchFamily="18" charset="0"/>
              </a:rPr>
              <a:t>大質量ブラックホール</a:t>
            </a:r>
            <a:endParaRPr lang="en-US" altLang="ja-JP" sz="4400" b="1" dirty="0" smtClean="0">
              <a:ln w="11430"/>
              <a:solidFill>
                <a:srgbClr val="00B050"/>
              </a:solidFill>
              <a:effectLst>
                <a:glow rad="63500">
                  <a:srgbClr val="00B050">
                    <a:alpha val="40000"/>
                  </a:srgbClr>
                </a:glow>
                <a:outerShdw blurRad="80000" dist="40000" dir="5040000" algn="tl">
                  <a:srgbClr val="000000">
                    <a:alpha val="30000"/>
                  </a:srgbClr>
                </a:outerShdw>
              </a:effectLst>
              <a:latin typeface="Times" pitchFamily="18" charset="0"/>
              <a:cs typeface="Times" pitchFamily="18" charset="0"/>
            </a:endParaRPr>
          </a:p>
          <a:p>
            <a:pPr algn="ctr"/>
            <a:endParaRPr lang="en-US" altLang="ja-JP"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8" charset="0"/>
              <a:cs typeface="Times" pitchFamily="18" charset="0"/>
            </a:endParaRPr>
          </a:p>
          <a:p>
            <a:pPr algn="ctr"/>
            <a:endParaRPr lang="en-US" altLang="ja-JP"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8" charset="0"/>
              <a:cs typeface="Times" pitchFamily="18" charset="0"/>
            </a:endParaRPr>
          </a:p>
          <a:p>
            <a:pPr algn="ctr"/>
            <a:endParaRPr kumimoji="1" lang="en-US" altLang="ja-JP"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8" charset="0"/>
              <a:cs typeface="Times" pitchFamily="18" charset="0"/>
            </a:endParaRPr>
          </a:p>
          <a:p>
            <a:pPr algn="ctr"/>
            <a:endParaRPr lang="en-US" altLang="ja-JP"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8" charset="0"/>
              <a:cs typeface="Times" pitchFamily="18" charset="0"/>
            </a:endParaRPr>
          </a:p>
          <a:p>
            <a:pPr algn="ctr"/>
            <a:endParaRPr kumimoji="1" lang="ja-JP" altLang="en-US"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8" charset="0"/>
              <a:cs typeface="Times" pitchFamily="18" charset="0"/>
            </a:endParaRPr>
          </a:p>
        </p:txBody>
      </p:sp>
      <p:sp>
        <p:nvSpPr>
          <p:cNvPr id="774" name="テキスト ボックス 773"/>
          <p:cNvSpPr txBox="1"/>
          <p:nvPr/>
        </p:nvSpPr>
        <p:spPr>
          <a:xfrm>
            <a:off x="19611703" y="38821521"/>
            <a:ext cx="1660229" cy="461665"/>
          </a:xfrm>
          <a:prstGeom prst="rect">
            <a:avLst/>
          </a:prstGeom>
          <a:noFill/>
        </p:spPr>
        <p:txBody>
          <a:bodyPr wrap="square" rtlCol="0">
            <a:spAutoFit/>
          </a:bodyPr>
          <a:lstStyle/>
          <a:p>
            <a:r>
              <a:rPr kumimoji="1" lang="ja-JP" altLang="en-US" sz="2400" dirty="0" smtClean="0">
                <a:solidFill>
                  <a:schemeClr val="bg1"/>
                </a:solidFill>
              </a:rPr>
              <a:t>小さな構造</a:t>
            </a:r>
            <a:endParaRPr kumimoji="1" lang="ja-JP" altLang="en-US" sz="2400" dirty="0">
              <a:solidFill>
                <a:schemeClr val="bg1"/>
              </a:solidFill>
            </a:endParaRPr>
          </a:p>
        </p:txBody>
      </p:sp>
      <p:sp>
        <p:nvSpPr>
          <p:cNvPr id="775" name="テキスト ボックス 774"/>
          <p:cNvSpPr txBox="1"/>
          <p:nvPr/>
        </p:nvSpPr>
        <p:spPr>
          <a:xfrm>
            <a:off x="17461922" y="38825471"/>
            <a:ext cx="1898508" cy="461665"/>
          </a:xfrm>
          <a:prstGeom prst="rect">
            <a:avLst/>
          </a:prstGeom>
          <a:noFill/>
        </p:spPr>
        <p:txBody>
          <a:bodyPr wrap="square" rtlCol="0">
            <a:spAutoFit/>
          </a:bodyPr>
          <a:lstStyle/>
          <a:p>
            <a:r>
              <a:rPr kumimoji="1" lang="ja-JP" altLang="en-US" sz="2400" dirty="0" smtClean="0">
                <a:solidFill>
                  <a:schemeClr val="bg1"/>
                </a:solidFill>
              </a:rPr>
              <a:t>大きな構造</a:t>
            </a:r>
            <a:endParaRPr kumimoji="1" lang="ja-JP" altLang="en-US" sz="2400" dirty="0">
              <a:solidFill>
                <a:schemeClr val="bg1"/>
              </a:solidFill>
            </a:endParaRPr>
          </a:p>
        </p:txBody>
      </p:sp>
      <p:sp>
        <p:nvSpPr>
          <p:cNvPr id="776" name="正方形/長方形 775"/>
          <p:cNvSpPr/>
          <p:nvPr/>
        </p:nvSpPr>
        <p:spPr>
          <a:xfrm>
            <a:off x="13688327" y="36080104"/>
            <a:ext cx="701248" cy="36071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kumimoji="1" lang="ja-JP" alt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8" charset="0"/>
              <a:cs typeface="Times" pitchFamily="18" charset="0"/>
            </a:endParaRPr>
          </a:p>
        </p:txBody>
      </p:sp>
      <p:sp>
        <p:nvSpPr>
          <p:cNvPr id="777" name="テキスト ボックス 776"/>
          <p:cNvSpPr txBox="1"/>
          <p:nvPr/>
        </p:nvSpPr>
        <p:spPr>
          <a:xfrm>
            <a:off x="22685780" y="27594510"/>
            <a:ext cx="7355827" cy="3170099"/>
          </a:xfrm>
          <a:prstGeom prst="rect">
            <a:avLst/>
          </a:prstGeom>
          <a:noFill/>
        </p:spPr>
        <p:txBody>
          <a:bodyPr wrap="square" rtlCol="0">
            <a:spAutoFit/>
          </a:bodyPr>
          <a:lstStyle/>
          <a:p>
            <a:r>
              <a:rPr kumimoji="1" lang="ja-JP" altLang="en-US" sz="4000" dirty="0" smtClean="0">
                <a:solidFill>
                  <a:schemeClr val="bg1"/>
                </a:solidFill>
              </a:rPr>
              <a:t>・太陽の</a:t>
            </a:r>
            <a:r>
              <a:rPr lang="ja-JP" altLang="en-US" sz="4000" dirty="0">
                <a:solidFill>
                  <a:srgbClr val="FF0000"/>
                </a:solidFill>
              </a:rPr>
              <a:t>百</a:t>
            </a:r>
            <a:r>
              <a:rPr kumimoji="1" lang="ja-JP" altLang="en-US" sz="4000" dirty="0" smtClean="0">
                <a:solidFill>
                  <a:srgbClr val="FF0000"/>
                </a:solidFill>
              </a:rPr>
              <a:t>万</a:t>
            </a:r>
            <a:r>
              <a:rPr lang="ja-JP" altLang="en-US" sz="4000" dirty="0" smtClean="0">
                <a:solidFill>
                  <a:srgbClr val="FF0000"/>
                </a:solidFill>
              </a:rPr>
              <a:t>～</a:t>
            </a:r>
            <a:r>
              <a:rPr lang="ja-JP" altLang="en-US" sz="4000" dirty="0">
                <a:solidFill>
                  <a:srgbClr val="FF0000"/>
                </a:solidFill>
              </a:rPr>
              <a:t>十</a:t>
            </a:r>
            <a:r>
              <a:rPr lang="ja-JP" altLang="en-US" sz="4000" dirty="0" smtClean="0">
                <a:solidFill>
                  <a:srgbClr val="FF0000"/>
                </a:solidFill>
              </a:rPr>
              <a:t>億倍</a:t>
            </a:r>
            <a:r>
              <a:rPr lang="ja-JP" altLang="en-US" sz="4000" dirty="0" smtClean="0">
                <a:solidFill>
                  <a:schemeClr val="bg1"/>
                </a:solidFill>
              </a:rPr>
              <a:t>もの質量</a:t>
            </a:r>
            <a:endParaRPr lang="en-US" altLang="ja-JP" sz="4000" dirty="0" smtClean="0">
              <a:solidFill>
                <a:schemeClr val="bg1"/>
              </a:solidFill>
            </a:endParaRPr>
          </a:p>
          <a:p>
            <a:r>
              <a:rPr kumimoji="1" lang="ja-JP" altLang="en-US" sz="4000" dirty="0" smtClean="0">
                <a:solidFill>
                  <a:schemeClr val="bg1"/>
                </a:solidFill>
              </a:rPr>
              <a:t>・</a:t>
            </a:r>
            <a:r>
              <a:rPr kumimoji="1" lang="ja-JP" altLang="en-US" sz="4000" b="1" dirty="0" smtClean="0">
                <a:solidFill>
                  <a:srgbClr val="FF0000"/>
                </a:solidFill>
              </a:rPr>
              <a:t>銀河</a:t>
            </a:r>
            <a:r>
              <a:rPr kumimoji="1" lang="ja-JP" altLang="en-US" sz="4000" b="1" dirty="0">
                <a:solidFill>
                  <a:srgbClr val="FF0000"/>
                </a:solidFill>
              </a:rPr>
              <a:t>中心</a:t>
            </a:r>
            <a:r>
              <a:rPr kumimoji="1" lang="ja-JP" altLang="en-US" sz="4000" dirty="0" smtClean="0">
                <a:solidFill>
                  <a:schemeClr val="bg1"/>
                </a:solidFill>
              </a:rPr>
              <a:t>にのみ存在</a:t>
            </a:r>
            <a:endParaRPr kumimoji="1" lang="en-US" altLang="ja-JP" sz="4000" dirty="0" smtClean="0">
              <a:solidFill>
                <a:schemeClr val="bg1"/>
              </a:solidFill>
            </a:endParaRPr>
          </a:p>
          <a:p>
            <a:r>
              <a:rPr lang="ja-JP" altLang="en-US" sz="4000" dirty="0">
                <a:solidFill>
                  <a:schemeClr val="bg1"/>
                </a:solidFill>
              </a:rPr>
              <a:t>・</a:t>
            </a:r>
            <a:r>
              <a:rPr kumimoji="1" lang="ja-JP" altLang="en-US" sz="4000" dirty="0" smtClean="0">
                <a:solidFill>
                  <a:schemeClr val="bg1"/>
                </a:solidFill>
              </a:rPr>
              <a:t>銀河全体を凌駕するエネルギー</a:t>
            </a:r>
            <a:endParaRPr kumimoji="1" lang="en-US" altLang="ja-JP" sz="4000" dirty="0" smtClean="0">
              <a:solidFill>
                <a:schemeClr val="bg1"/>
              </a:solidFill>
            </a:endParaRPr>
          </a:p>
          <a:p>
            <a:r>
              <a:rPr lang="ja-JP" altLang="en-US" sz="4000" dirty="0">
                <a:solidFill>
                  <a:schemeClr val="bg1"/>
                </a:solidFill>
              </a:rPr>
              <a:t> </a:t>
            </a:r>
            <a:r>
              <a:rPr lang="ja-JP" altLang="en-US" sz="4000" dirty="0" smtClean="0">
                <a:solidFill>
                  <a:schemeClr val="bg1"/>
                </a:solidFill>
              </a:rPr>
              <a:t>  </a:t>
            </a:r>
            <a:r>
              <a:rPr kumimoji="1" lang="ja-JP" altLang="en-US" sz="4000" dirty="0" smtClean="0">
                <a:solidFill>
                  <a:schemeClr val="bg1"/>
                </a:solidFill>
              </a:rPr>
              <a:t>を放射</a:t>
            </a:r>
            <a:r>
              <a:rPr lang="ja-JP" altLang="en-US" sz="4000" dirty="0">
                <a:solidFill>
                  <a:schemeClr val="bg1"/>
                </a:solidFill>
              </a:rPr>
              <a:t>する</a:t>
            </a:r>
            <a:r>
              <a:rPr lang="ja-JP" altLang="en-US" sz="4000" dirty="0" smtClean="0">
                <a:solidFill>
                  <a:schemeClr val="bg1"/>
                </a:solidFill>
              </a:rPr>
              <a:t>ものもある</a:t>
            </a:r>
            <a:endParaRPr kumimoji="1" lang="en-US" altLang="ja-JP" sz="4000" dirty="0" smtClean="0">
              <a:solidFill>
                <a:schemeClr val="bg1"/>
              </a:solidFill>
            </a:endParaRPr>
          </a:p>
          <a:p>
            <a:r>
              <a:rPr kumimoji="1" lang="ja-JP" altLang="en-US" sz="4000" dirty="0" smtClean="0">
                <a:solidFill>
                  <a:schemeClr val="bg1"/>
                </a:solidFill>
              </a:rPr>
              <a:t>・形成過程は未だ不明</a:t>
            </a:r>
            <a:endParaRPr kumimoji="1" lang="en-US" altLang="ja-JP" sz="4000" dirty="0" smtClean="0">
              <a:solidFill>
                <a:schemeClr val="bg1"/>
              </a:solidFill>
            </a:endParaRPr>
          </a:p>
        </p:txBody>
      </p:sp>
      <p:sp>
        <p:nvSpPr>
          <p:cNvPr id="778" name="角丸四角形 777"/>
          <p:cNvSpPr/>
          <p:nvPr/>
        </p:nvSpPr>
        <p:spPr>
          <a:xfrm>
            <a:off x="15385740" y="26739425"/>
            <a:ext cx="7121802" cy="4169620"/>
          </a:xfrm>
          <a:prstGeom prst="round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ja-JP" altLang="en-US"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8" charset="0"/>
                <a:cs typeface="Times" pitchFamily="18" charset="0"/>
              </a:rPr>
              <a:t>恒星質量</a:t>
            </a:r>
            <a:r>
              <a:rPr lang="ja-JP" alt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8" charset="0"/>
                <a:cs typeface="Times" pitchFamily="18" charset="0"/>
              </a:rPr>
              <a:t>ブラックホール</a:t>
            </a:r>
            <a:endParaRPr lang="en-US" altLang="ja-JP"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8" charset="0"/>
              <a:cs typeface="Times" pitchFamily="18" charset="0"/>
            </a:endParaRPr>
          </a:p>
          <a:p>
            <a:pPr algn="ctr"/>
            <a:endParaRPr lang="en-US" altLang="ja-JP"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8" charset="0"/>
              <a:cs typeface="Times" pitchFamily="18" charset="0"/>
            </a:endParaRPr>
          </a:p>
          <a:p>
            <a:pPr algn="ctr"/>
            <a:endParaRPr lang="en-US" altLang="ja-JP"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8" charset="0"/>
              <a:cs typeface="Times" pitchFamily="18" charset="0"/>
            </a:endParaRPr>
          </a:p>
          <a:p>
            <a:pPr algn="ctr"/>
            <a:endParaRPr kumimoji="1" lang="en-US" altLang="ja-JP"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8" charset="0"/>
              <a:cs typeface="Times" pitchFamily="18" charset="0"/>
            </a:endParaRPr>
          </a:p>
          <a:p>
            <a:pPr algn="ctr"/>
            <a:endParaRPr lang="en-US" altLang="ja-JP"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8" charset="0"/>
              <a:cs typeface="Times" pitchFamily="18" charset="0"/>
            </a:endParaRPr>
          </a:p>
          <a:p>
            <a:pPr algn="ctr"/>
            <a:endParaRPr kumimoji="1" lang="ja-JP" altLang="en-US"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8" charset="0"/>
              <a:cs typeface="Times" pitchFamily="18" charset="0"/>
            </a:endParaRPr>
          </a:p>
        </p:txBody>
      </p:sp>
      <p:sp>
        <p:nvSpPr>
          <p:cNvPr id="779" name="テキスト ボックス 778"/>
          <p:cNvSpPr txBox="1"/>
          <p:nvPr/>
        </p:nvSpPr>
        <p:spPr>
          <a:xfrm>
            <a:off x="15417120" y="27784701"/>
            <a:ext cx="6978192" cy="2554545"/>
          </a:xfrm>
          <a:prstGeom prst="rect">
            <a:avLst/>
          </a:prstGeom>
          <a:noFill/>
        </p:spPr>
        <p:txBody>
          <a:bodyPr wrap="none" rtlCol="0">
            <a:spAutoFit/>
          </a:bodyPr>
          <a:lstStyle/>
          <a:p>
            <a:r>
              <a:rPr kumimoji="1" lang="ja-JP" altLang="en-US" sz="4000" dirty="0" smtClean="0">
                <a:solidFill>
                  <a:schemeClr val="bg1"/>
                </a:solidFill>
              </a:rPr>
              <a:t>・質量は</a:t>
            </a:r>
            <a:r>
              <a:rPr kumimoji="1" lang="ja-JP" altLang="en-US" sz="4000" dirty="0" smtClean="0">
                <a:solidFill>
                  <a:srgbClr val="FF0000"/>
                </a:solidFill>
              </a:rPr>
              <a:t>太陽の数十倍</a:t>
            </a:r>
            <a:endParaRPr kumimoji="1" lang="en-US" altLang="ja-JP" sz="4000" dirty="0" smtClean="0">
              <a:solidFill>
                <a:srgbClr val="FF0000"/>
              </a:solidFill>
            </a:endParaRPr>
          </a:p>
          <a:p>
            <a:r>
              <a:rPr lang="ja-JP" altLang="en-US" sz="4000" dirty="0" smtClean="0">
                <a:solidFill>
                  <a:schemeClr val="bg1"/>
                </a:solidFill>
              </a:rPr>
              <a:t>・銀河内に無数に点在</a:t>
            </a:r>
            <a:endParaRPr lang="en-US" altLang="ja-JP" sz="4000" dirty="0" smtClean="0">
              <a:solidFill>
                <a:schemeClr val="bg1"/>
              </a:solidFill>
            </a:endParaRPr>
          </a:p>
          <a:p>
            <a:r>
              <a:rPr kumimoji="1" lang="ja-JP" altLang="en-US" sz="4000" dirty="0" smtClean="0">
                <a:solidFill>
                  <a:schemeClr val="bg1"/>
                </a:solidFill>
              </a:rPr>
              <a:t>・恒星</a:t>
            </a:r>
            <a:r>
              <a:rPr kumimoji="1" lang="ja-JP" altLang="en-US" sz="4000" dirty="0">
                <a:solidFill>
                  <a:schemeClr val="bg1"/>
                </a:solidFill>
              </a:rPr>
              <a:t>進化</a:t>
            </a:r>
            <a:r>
              <a:rPr kumimoji="1" lang="ja-JP" altLang="en-US" sz="4000" dirty="0" smtClean="0">
                <a:solidFill>
                  <a:schemeClr val="bg1"/>
                </a:solidFill>
              </a:rPr>
              <a:t>の最終段階で</a:t>
            </a:r>
            <a:endParaRPr kumimoji="1" lang="en-US" altLang="ja-JP" sz="4000" dirty="0" smtClean="0">
              <a:solidFill>
                <a:schemeClr val="bg1"/>
              </a:solidFill>
            </a:endParaRPr>
          </a:p>
          <a:p>
            <a:r>
              <a:rPr lang="ja-JP" altLang="en-US" sz="4000" dirty="0">
                <a:solidFill>
                  <a:schemeClr val="bg1"/>
                </a:solidFill>
              </a:rPr>
              <a:t> </a:t>
            </a:r>
            <a:r>
              <a:rPr lang="ja-JP" altLang="en-US" sz="4000" dirty="0" smtClean="0">
                <a:solidFill>
                  <a:schemeClr val="bg1"/>
                </a:solidFill>
              </a:rPr>
              <a:t> </a:t>
            </a:r>
            <a:r>
              <a:rPr kumimoji="1" lang="ja-JP" altLang="en-US" sz="4000" dirty="0" smtClean="0">
                <a:solidFill>
                  <a:schemeClr val="bg1"/>
                </a:solidFill>
              </a:rPr>
              <a:t>超新星爆発が起きた後に残る</a:t>
            </a:r>
            <a:endParaRPr kumimoji="1" lang="ja-JP" altLang="en-US" sz="4000" dirty="0">
              <a:solidFill>
                <a:schemeClr val="bg1"/>
              </a:solidFill>
            </a:endParaRPr>
          </a:p>
        </p:txBody>
      </p:sp>
      <p:sp>
        <p:nvSpPr>
          <p:cNvPr id="780" name="テキスト ボックス 779"/>
          <p:cNvSpPr txBox="1"/>
          <p:nvPr/>
        </p:nvSpPr>
        <p:spPr>
          <a:xfrm>
            <a:off x="262227" y="35007721"/>
            <a:ext cx="12932623" cy="1323439"/>
          </a:xfrm>
          <a:prstGeom prst="rect">
            <a:avLst/>
          </a:prstGeom>
          <a:noFill/>
        </p:spPr>
        <p:txBody>
          <a:bodyPr wrap="square" rtlCol="0">
            <a:spAutoFit/>
          </a:bodyPr>
          <a:lstStyle/>
          <a:p>
            <a:r>
              <a:rPr kumimoji="1" lang="ja-JP" altLang="en-US" sz="4000" dirty="0" smtClean="0">
                <a:solidFill>
                  <a:schemeClr val="bg1"/>
                </a:solidFill>
              </a:rPr>
              <a:t>ブラックホールの重力によって引き剥がされた恒星のガスが</a:t>
            </a:r>
            <a:r>
              <a:rPr lang="ja-JP" altLang="en-US" sz="4000" b="1" dirty="0" smtClean="0">
                <a:solidFill>
                  <a:schemeClr val="bg1"/>
                </a:solidFill>
              </a:rPr>
              <a:t>円盤状</a:t>
            </a:r>
            <a:r>
              <a:rPr lang="ja-JP" altLang="en-US" sz="4000" dirty="0" smtClean="0">
                <a:solidFill>
                  <a:schemeClr val="bg1"/>
                </a:solidFill>
              </a:rPr>
              <a:t>になったもの</a:t>
            </a:r>
            <a:endParaRPr kumimoji="1" lang="ja-JP" altLang="en-US" sz="4000" dirty="0">
              <a:solidFill>
                <a:schemeClr val="bg1"/>
              </a:solidFill>
            </a:endParaRPr>
          </a:p>
        </p:txBody>
      </p:sp>
      <p:pic>
        <p:nvPicPr>
          <p:cNvPr id="781" name="図 780"/>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11550412" y="38808425"/>
            <a:ext cx="3437115" cy="3375185"/>
          </a:xfrm>
          <a:prstGeom prst="rect">
            <a:avLst/>
          </a:prstGeom>
        </p:spPr>
      </p:pic>
      <p:cxnSp>
        <p:nvCxnSpPr>
          <p:cNvPr id="782" name="直線矢印コネクタ 781"/>
          <p:cNvCxnSpPr/>
          <p:nvPr/>
        </p:nvCxnSpPr>
        <p:spPr>
          <a:xfrm>
            <a:off x="10628848" y="40290428"/>
            <a:ext cx="2425609" cy="316382"/>
          </a:xfrm>
          <a:prstGeom prst="straightConnector1">
            <a:avLst/>
          </a:pr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783" name="テキスト ボックス 782"/>
          <p:cNvSpPr txBox="1"/>
          <p:nvPr/>
        </p:nvSpPr>
        <p:spPr>
          <a:xfrm>
            <a:off x="11661148" y="41511170"/>
            <a:ext cx="441146" cy="400110"/>
          </a:xfrm>
          <a:prstGeom prst="rect">
            <a:avLst/>
          </a:prstGeom>
          <a:noFill/>
        </p:spPr>
        <p:txBody>
          <a:bodyPr wrap="none" rtlCol="0">
            <a:spAutoFit/>
          </a:bodyPr>
          <a:lstStyle/>
          <a:p>
            <a:r>
              <a:rPr lang="ja-JP" altLang="en-US" sz="2000" dirty="0" smtClean="0"/>
              <a:t>暗</a:t>
            </a:r>
            <a:endParaRPr kumimoji="1" lang="ja-JP" altLang="en-US" sz="2000" dirty="0"/>
          </a:p>
        </p:txBody>
      </p:sp>
      <p:sp>
        <p:nvSpPr>
          <p:cNvPr id="784" name="テキスト ボックス 783"/>
          <p:cNvSpPr txBox="1"/>
          <p:nvPr/>
        </p:nvSpPr>
        <p:spPr>
          <a:xfrm>
            <a:off x="14512988" y="41533788"/>
            <a:ext cx="441146" cy="400110"/>
          </a:xfrm>
          <a:prstGeom prst="rect">
            <a:avLst/>
          </a:prstGeom>
          <a:noFill/>
        </p:spPr>
        <p:txBody>
          <a:bodyPr wrap="none" rtlCol="0">
            <a:spAutoFit/>
          </a:bodyPr>
          <a:lstStyle/>
          <a:p>
            <a:r>
              <a:rPr kumimoji="1" lang="ja-JP" altLang="en-US" sz="2000" dirty="0" smtClean="0"/>
              <a:t>明</a:t>
            </a:r>
            <a:endParaRPr kumimoji="1" lang="ja-JP" altLang="en-US" sz="2000" dirty="0"/>
          </a:p>
        </p:txBody>
      </p:sp>
      <p:sp>
        <p:nvSpPr>
          <p:cNvPr id="785" name="下リボン 784"/>
          <p:cNvSpPr/>
          <p:nvPr/>
        </p:nvSpPr>
        <p:spPr>
          <a:xfrm>
            <a:off x="987302" y="25296716"/>
            <a:ext cx="10358995" cy="1170285"/>
          </a:xfrm>
          <a:prstGeom prst="ribbon">
            <a:avLst>
              <a:gd name="adj1" fmla="val 16667"/>
              <a:gd name="adj2" fmla="val 75000"/>
            </a:avLst>
          </a:prstGeom>
          <a:solidFill>
            <a:schemeClr val="tx1"/>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6600" dirty="0" smtClean="0">
                <a:ln w="0"/>
                <a:solidFill>
                  <a:schemeClr val="accent1"/>
                </a:solidFill>
                <a:effectLst>
                  <a:outerShdw blurRad="38100" dist="25400" dir="5400000" algn="ctr" rotWithShape="0">
                    <a:srgbClr val="6E747A">
                      <a:alpha val="43000"/>
                    </a:srgbClr>
                  </a:outerShdw>
                </a:effectLst>
                <a:latin typeface="Times" pitchFamily="18" charset="0"/>
                <a:cs typeface="Times" pitchFamily="18" charset="0"/>
              </a:rPr>
              <a:t>ブラックホール（</a:t>
            </a:r>
            <a:r>
              <a:rPr lang="en-US" altLang="ja-JP" sz="6600"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BH</a:t>
            </a:r>
            <a:r>
              <a:rPr lang="ja-JP" altLang="en-US" sz="6600" dirty="0" smtClean="0">
                <a:ln w="0"/>
                <a:solidFill>
                  <a:schemeClr val="accent1"/>
                </a:solidFill>
                <a:effectLst>
                  <a:outerShdw blurRad="38100" dist="25400" dir="5400000" algn="ctr" rotWithShape="0">
                    <a:srgbClr val="6E747A">
                      <a:alpha val="43000"/>
                    </a:srgbClr>
                  </a:outerShdw>
                </a:effectLst>
                <a:latin typeface="Times" pitchFamily="18" charset="0"/>
                <a:cs typeface="Times" pitchFamily="18" charset="0"/>
              </a:rPr>
              <a:t>）</a:t>
            </a:r>
          </a:p>
        </p:txBody>
      </p:sp>
      <p:sp>
        <p:nvSpPr>
          <p:cNvPr id="435" name="右矢印 434"/>
          <p:cNvSpPr/>
          <p:nvPr/>
        </p:nvSpPr>
        <p:spPr>
          <a:xfrm rot="18700651">
            <a:off x="21208871" y="25385185"/>
            <a:ext cx="4732026" cy="669164"/>
          </a:xfrm>
          <a:prstGeom prst="rightArrow">
            <a:avLst>
              <a:gd name="adj1" fmla="val 50000"/>
              <a:gd name="adj2" fmla="val 135948"/>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kumimoji="1" lang="ja-JP" alt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8" charset="0"/>
              <a:cs typeface="Times" pitchFamily="18" charset="0"/>
            </a:endParaRPr>
          </a:p>
        </p:txBody>
      </p:sp>
      <p:sp>
        <p:nvSpPr>
          <p:cNvPr id="437" name="右矢印 436"/>
          <p:cNvSpPr/>
          <p:nvPr/>
        </p:nvSpPr>
        <p:spPr>
          <a:xfrm rot="17493336">
            <a:off x="24915864" y="22263028"/>
            <a:ext cx="7911850" cy="1014866"/>
          </a:xfrm>
          <a:prstGeom prst="rightArrow">
            <a:avLst>
              <a:gd name="adj1" fmla="val 50000"/>
              <a:gd name="adj2" fmla="val 135948"/>
            </a:avLst>
          </a:prstGeom>
          <a:solidFill>
            <a:srgbClr val="6DE05E"/>
          </a:solidFill>
          <a:ln>
            <a:noFill/>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kumimoji="1" lang="ja-JP" alt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8" charset="0"/>
              <a:cs typeface="Times" pitchFamily="18" charset="0"/>
            </a:endParaRPr>
          </a:p>
        </p:txBody>
      </p:sp>
      <p:sp>
        <p:nvSpPr>
          <p:cNvPr id="439" name="正方形/長方形 438"/>
          <p:cNvSpPr/>
          <p:nvPr/>
        </p:nvSpPr>
        <p:spPr>
          <a:xfrm>
            <a:off x="12753369" y="13157091"/>
            <a:ext cx="8238846" cy="12061379"/>
          </a:xfrm>
          <a:prstGeom prst="rect">
            <a:avLst/>
          </a:prstGeom>
          <a:solidFill>
            <a:schemeClr val="bg2">
              <a:lumMod val="40000"/>
              <a:lumOff val="60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Times"/>
            </a:endParaRPr>
          </a:p>
        </p:txBody>
      </p:sp>
      <p:sp>
        <p:nvSpPr>
          <p:cNvPr id="440" name="Rectangle 36"/>
          <p:cNvSpPr>
            <a:spLocks/>
          </p:cNvSpPr>
          <p:nvPr/>
        </p:nvSpPr>
        <p:spPr bwMode="auto">
          <a:xfrm>
            <a:off x="13529073" y="24283813"/>
            <a:ext cx="2051844" cy="615553"/>
          </a:xfrm>
          <a:prstGeom prst="rect">
            <a:avLst/>
          </a:prstGeom>
          <a:noFill/>
          <a:ln w="12700">
            <a:noFill/>
            <a:miter lim="800000"/>
            <a:headEnd type="none" w="med" len="med"/>
            <a:tailEnd type="none" w="med" len="med"/>
          </a:ln>
        </p:spPr>
        <p:txBody>
          <a:bodyPr wrap="none" lIns="0" tIns="0" rIns="0" bIns="0" anchor="ctr">
            <a:spAutoFit/>
          </a:bodyPr>
          <a:lstStyle/>
          <a:p>
            <a:r>
              <a:rPr lang="ja-JP" altLang="en-US" sz="4000" b="1" dirty="0">
                <a:solidFill>
                  <a:srgbClr val="FFFF00"/>
                </a:solidFill>
                <a:latin typeface="+mn-ea"/>
              </a:rPr>
              <a:t>中性子星</a:t>
            </a:r>
          </a:p>
        </p:txBody>
      </p:sp>
      <p:pic>
        <p:nvPicPr>
          <p:cNvPr id="442" name="Picture 43"/>
          <p:cNvPicPr>
            <a:picLocks noChangeAspect="1" noChangeArrowheads="1"/>
          </p:cNvPicPr>
          <p:nvPr/>
        </p:nvPicPr>
        <p:blipFill>
          <a:blip r:embed="rId38" cstate="print"/>
          <a:srcRect/>
          <a:stretch>
            <a:fillRect/>
          </a:stretch>
        </p:blipFill>
        <p:spPr bwMode="auto">
          <a:xfrm>
            <a:off x="13008311" y="21496875"/>
            <a:ext cx="3242922" cy="2558809"/>
          </a:xfrm>
          <a:prstGeom prst="rect">
            <a:avLst/>
          </a:prstGeom>
          <a:noFill/>
          <a:ln w="12700">
            <a:noFill/>
            <a:miter lim="800000"/>
            <a:headEnd/>
            <a:tailEnd/>
          </a:ln>
        </p:spPr>
      </p:pic>
      <p:pic>
        <p:nvPicPr>
          <p:cNvPr id="443" name="Picture 44"/>
          <p:cNvPicPr>
            <a:picLocks noChangeAspect="1" noChangeArrowheads="1"/>
          </p:cNvPicPr>
          <p:nvPr/>
        </p:nvPicPr>
        <p:blipFill>
          <a:blip r:embed="rId39" cstate="print"/>
          <a:srcRect/>
          <a:stretch>
            <a:fillRect/>
          </a:stretch>
        </p:blipFill>
        <p:spPr bwMode="auto">
          <a:xfrm>
            <a:off x="17235300" y="21591547"/>
            <a:ext cx="3161197" cy="2495804"/>
          </a:xfrm>
          <a:prstGeom prst="rect">
            <a:avLst/>
          </a:prstGeom>
          <a:noFill/>
          <a:ln w="12700">
            <a:noFill/>
            <a:miter lim="800000"/>
            <a:headEnd/>
            <a:tailEnd/>
          </a:ln>
        </p:spPr>
      </p:pic>
      <p:grpSp>
        <p:nvGrpSpPr>
          <p:cNvPr id="27" name="グループ化 26"/>
          <p:cNvGrpSpPr/>
          <p:nvPr/>
        </p:nvGrpSpPr>
        <p:grpSpPr>
          <a:xfrm>
            <a:off x="16894795" y="18848474"/>
            <a:ext cx="3842205" cy="2264639"/>
            <a:chOff x="16999693" y="19933028"/>
            <a:chExt cx="3842205" cy="1267273"/>
          </a:xfrm>
        </p:grpSpPr>
        <p:sp>
          <p:nvSpPr>
            <p:cNvPr id="446" name="爆発 2 445"/>
            <p:cNvSpPr/>
            <p:nvPr/>
          </p:nvSpPr>
          <p:spPr>
            <a:xfrm rot="397768">
              <a:off x="16999693" y="19933028"/>
              <a:ext cx="3842205" cy="1267273"/>
            </a:xfrm>
            <a:prstGeom prst="irregularSeal2">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800" dirty="0">
                <a:latin typeface="Times"/>
              </a:endParaRPr>
            </a:p>
          </p:txBody>
        </p:sp>
        <p:sp>
          <p:nvSpPr>
            <p:cNvPr id="447" name="Rectangle 31"/>
            <p:cNvSpPr>
              <a:spLocks/>
            </p:cNvSpPr>
            <p:nvPr/>
          </p:nvSpPr>
          <p:spPr bwMode="auto">
            <a:xfrm>
              <a:off x="17784544" y="20265689"/>
              <a:ext cx="2487556" cy="551133"/>
            </a:xfrm>
            <a:prstGeom prst="rect">
              <a:avLst/>
            </a:prstGeom>
            <a:noFill/>
            <a:ln w="12700">
              <a:noFill/>
              <a:miter lim="800000"/>
              <a:headEnd type="none" w="med" len="med"/>
              <a:tailEnd type="none" w="med" len="med"/>
            </a:ln>
          </p:spPr>
          <p:txBody>
            <a:bodyPr wrap="square" lIns="0" tIns="0" rIns="0" bIns="0" anchor="ctr">
              <a:spAutoFit/>
            </a:bodyPr>
            <a:lstStyle/>
            <a:p>
              <a:r>
                <a:rPr lang="ja-JP" altLang="en-US" sz="3200" b="1" dirty="0" smtClean="0">
                  <a:solidFill>
                    <a:srgbClr val="FF0000"/>
                  </a:solidFill>
                  <a:latin typeface="+mn-ea"/>
                </a:rPr>
                <a:t>大質量星の</a:t>
              </a:r>
              <a:endParaRPr lang="en-US" altLang="ja-JP" sz="3200" b="1" dirty="0" smtClean="0">
                <a:solidFill>
                  <a:srgbClr val="FF0000"/>
                </a:solidFill>
                <a:latin typeface="+mn-ea"/>
              </a:endParaRPr>
            </a:p>
            <a:p>
              <a:r>
                <a:rPr lang="ja-JP" altLang="en-US" sz="3200" b="1" dirty="0" smtClean="0">
                  <a:solidFill>
                    <a:srgbClr val="FF0000"/>
                  </a:solidFill>
                  <a:latin typeface="+mn-ea"/>
                </a:rPr>
                <a:t>超新星爆発</a:t>
              </a:r>
              <a:endParaRPr lang="ja-JP" altLang="en-US" sz="3200" b="1" dirty="0">
                <a:solidFill>
                  <a:srgbClr val="FF0000"/>
                </a:solidFill>
                <a:latin typeface="+mn-ea"/>
              </a:endParaRPr>
            </a:p>
          </p:txBody>
        </p:sp>
      </p:grpSp>
      <p:pic>
        <p:nvPicPr>
          <p:cNvPr id="450" name="Picture 3"/>
          <p:cNvPicPr>
            <a:picLocks noChangeAspect="1" noChangeArrowheads="1"/>
          </p:cNvPicPr>
          <p:nvPr/>
        </p:nvPicPr>
        <p:blipFill rotWithShape="1">
          <a:blip r:embed="rId40" cstate="print">
            <a:extLst>
              <a:ext uri="{28A0092B-C50C-407E-A947-70E740481C1C}">
                <a14:useLocalDpi xmlns:a14="http://schemas.microsoft.com/office/drawing/2010/main" val="0"/>
              </a:ext>
            </a:extLst>
          </a:blip>
          <a:srcRect l="54709" t="1542" r="5570" b="64421"/>
          <a:stretch/>
        </p:blipFill>
        <p:spPr bwMode="auto">
          <a:xfrm>
            <a:off x="17836403" y="13139415"/>
            <a:ext cx="2558063" cy="255806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1" name="テキスト ボックス 450"/>
          <p:cNvSpPr txBox="1"/>
          <p:nvPr/>
        </p:nvSpPr>
        <p:spPr>
          <a:xfrm>
            <a:off x="20037747" y="15307880"/>
            <a:ext cx="1152128" cy="307777"/>
          </a:xfrm>
          <a:prstGeom prst="rect">
            <a:avLst/>
          </a:prstGeom>
          <a:noFill/>
        </p:spPr>
        <p:txBody>
          <a:bodyPr wrap="square" rtlCol="0">
            <a:spAutoFit/>
          </a:bodyPr>
          <a:lstStyle/>
          <a:p>
            <a:r>
              <a:rPr kumimoji="1" lang="en-US" altLang="ja-JP" sz="1400" dirty="0" smtClean="0">
                <a:latin typeface="Times"/>
              </a:rPr>
              <a:t>©JAXA</a:t>
            </a:r>
            <a:endParaRPr kumimoji="1" lang="ja-JP" altLang="en-US" sz="1400" dirty="0">
              <a:latin typeface="Times"/>
            </a:endParaRPr>
          </a:p>
        </p:txBody>
      </p:sp>
      <p:sp>
        <p:nvSpPr>
          <p:cNvPr id="452" name="テキスト ボックス 451"/>
          <p:cNvSpPr txBox="1"/>
          <p:nvPr/>
        </p:nvSpPr>
        <p:spPr>
          <a:xfrm>
            <a:off x="13033997" y="14050832"/>
            <a:ext cx="4169731" cy="1569660"/>
          </a:xfrm>
          <a:prstGeom prst="rect">
            <a:avLst/>
          </a:prstGeom>
          <a:noFill/>
        </p:spPr>
        <p:txBody>
          <a:bodyPr wrap="none" rtlCol="0">
            <a:spAutoFit/>
          </a:bodyPr>
          <a:lstStyle/>
          <a:p>
            <a:r>
              <a:rPr lang="ja-JP" altLang="en-US" sz="3200" dirty="0" smtClean="0"/>
              <a:t>太陽など</a:t>
            </a:r>
            <a:endParaRPr lang="en-US" altLang="ja-JP" sz="3200" dirty="0" smtClean="0"/>
          </a:p>
          <a:p>
            <a:r>
              <a:rPr kumimoji="1" lang="ja-JP" altLang="en-US" sz="3200" dirty="0" smtClean="0"/>
              <a:t>自分で輝ける星</a:t>
            </a:r>
            <a:endParaRPr kumimoji="1" lang="en-US" altLang="ja-JP" sz="3200" dirty="0" smtClean="0"/>
          </a:p>
          <a:p>
            <a:r>
              <a:rPr lang="ja-JP" altLang="en-US" sz="3200" dirty="0" smtClean="0"/>
              <a:t>核融合が行われている</a:t>
            </a:r>
            <a:endParaRPr lang="en-US" altLang="ja-JP" sz="3200" dirty="0" smtClean="0"/>
          </a:p>
        </p:txBody>
      </p:sp>
      <p:sp>
        <p:nvSpPr>
          <p:cNvPr id="2" name="テキスト ボックス 1"/>
          <p:cNvSpPr txBox="1"/>
          <p:nvPr/>
        </p:nvSpPr>
        <p:spPr>
          <a:xfrm>
            <a:off x="18016488" y="16509545"/>
            <a:ext cx="1548822" cy="1015663"/>
          </a:xfrm>
          <a:prstGeom prst="rect">
            <a:avLst/>
          </a:prstGeom>
          <a:noFill/>
        </p:spPr>
        <p:txBody>
          <a:bodyPr wrap="none" rtlCol="0">
            <a:spAutoFit/>
          </a:bodyPr>
          <a:lstStyle/>
          <a:p>
            <a:pPr algn="ctr"/>
            <a:r>
              <a:rPr kumimoji="1" lang="ja-JP" altLang="en-US" sz="3600" b="1" dirty="0" smtClean="0">
                <a:effectLst>
                  <a:glow rad="101600">
                    <a:schemeClr val="accent2">
                      <a:satMod val="175000"/>
                      <a:alpha val="40000"/>
                    </a:schemeClr>
                  </a:glow>
                  <a:outerShdw blurRad="38100" dist="38100" dir="2700000" algn="tl">
                    <a:srgbClr val="000000">
                      <a:alpha val="43137"/>
                    </a:srgbClr>
                  </a:outerShdw>
                </a:effectLst>
              </a:rPr>
              <a:t>重い星</a:t>
            </a:r>
            <a:endParaRPr kumimoji="1" lang="en-US" altLang="ja-JP" sz="3600" b="1" dirty="0" smtClean="0">
              <a:effectLst>
                <a:glow rad="101600">
                  <a:schemeClr val="accent2">
                    <a:satMod val="175000"/>
                    <a:alpha val="40000"/>
                  </a:schemeClr>
                </a:glow>
                <a:outerShdw blurRad="38100" dist="38100" dir="2700000" algn="tl">
                  <a:srgbClr val="000000">
                    <a:alpha val="43137"/>
                  </a:srgbClr>
                </a:outerShdw>
              </a:effectLst>
            </a:endParaRPr>
          </a:p>
          <a:p>
            <a:pPr algn="ctr"/>
            <a:r>
              <a:rPr lang="en-US" altLang="ja-JP" sz="2400" b="1" dirty="0" smtClean="0">
                <a:effectLst>
                  <a:glow rad="101600">
                    <a:schemeClr val="accent2">
                      <a:satMod val="175000"/>
                      <a:alpha val="40000"/>
                    </a:schemeClr>
                  </a:glow>
                  <a:outerShdw blurRad="38100" dist="38100" dir="2700000" algn="tl">
                    <a:srgbClr val="000000">
                      <a:alpha val="43137"/>
                    </a:srgbClr>
                  </a:outerShdw>
                </a:effectLst>
              </a:rPr>
              <a:t>8</a:t>
            </a:r>
            <a:r>
              <a:rPr lang="ja-JP" altLang="en-US" sz="2400" b="1" dirty="0" smtClean="0">
                <a:effectLst>
                  <a:glow rad="101600">
                    <a:schemeClr val="accent2">
                      <a:satMod val="175000"/>
                      <a:alpha val="40000"/>
                    </a:schemeClr>
                  </a:glow>
                  <a:outerShdw blurRad="38100" dist="38100" dir="2700000" algn="tl">
                    <a:srgbClr val="000000">
                      <a:alpha val="43137"/>
                    </a:srgbClr>
                  </a:outerShdw>
                </a:effectLst>
              </a:rPr>
              <a:t>倍以上</a:t>
            </a:r>
            <a:endParaRPr lang="en-US" altLang="ja-JP" sz="2400" b="1" dirty="0">
              <a:effectLst>
                <a:glow rad="101600">
                  <a:schemeClr val="accent2">
                    <a:satMod val="175000"/>
                    <a:alpha val="40000"/>
                  </a:schemeClr>
                </a:glow>
                <a:outerShdw blurRad="38100" dist="38100" dir="2700000" algn="tl">
                  <a:srgbClr val="000000">
                    <a:alpha val="43137"/>
                  </a:srgbClr>
                </a:outerShdw>
              </a:effectLst>
            </a:endParaRPr>
          </a:p>
        </p:txBody>
      </p:sp>
      <p:sp>
        <p:nvSpPr>
          <p:cNvPr id="5" name="テキスト ボックス 4"/>
          <p:cNvSpPr txBox="1"/>
          <p:nvPr/>
        </p:nvSpPr>
        <p:spPr>
          <a:xfrm>
            <a:off x="13164146" y="16509804"/>
            <a:ext cx="2815194" cy="1015663"/>
          </a:xfrm>
          <a:prstGeom prst="rect">
            <a:avLst/>
          </a:prstGeom>
          <a:noFill/>
        </p:spPr>
        <p:txBody>
          <a:bodyPr wrap="none" rtlCol="0">
            <a:spAutoFit/>
          </a:bodyPr>
          <a:lstStyle/>
          <a:p>
            <a:pPr algn="ctr"/>
            <a:r>
              <a:rPr kumimoji="1" lang="ja-JP" altLang="en-US" sz="3600" b="1" dirty="0" smtClean="0">
                <a:effectLst>
                  <a:glow rad="101600">
                    <a:schemeClr val="accent1">
                      <a:satMod val="175000"/>
                      <a:alpha val="40000"/>
                    </a:schemeClr>
                  </a:glow>
                  <a:outerShdw blurRad="38100" dist="38100" dir="2700000" algn="tl">
                    <a:srgbClr val="000000">
                      <a:alpha val="43137"/>
                    </a:srgbClr>
                  </a:outerShdw>
                </a:effectLst>
              </a:rPr>
              <a:t>軽い星</a:t>
            </a:r>
            <a:endParaRPr kumimoji="1" lang="en-US" altLang="ja-JP" sz="3600" b="1" dirty="0" smtClean="0">
              <a:effectLst>
                <a:glow rad="101600">
                  <a:schemeClr val="accent1">
                    <a:satMod val="175000"/>
                    <a:alpha val="40000"/>
                  </a:schemeClr>
                </a:glow>
                <a:outerShdw blurRad="38100" dist="38100" dir="2700000" algn="tl">
                  <a:srgbClr val="000000">
                    <a:alpha val="43137"/>
                  </a:srgbClr>
                </a:outerShdw>
              </a:effectLst>
            </a:endParaRPr>
          </a:p>
          <a:p>
            <a:pPr algn="ctr"/>
            <a:r>
              <a:rPr kumimoji="1" lang="ja-JP" altLang="en-US" sz="2400" b="1" dirty="0" smtClean="0">
                <a:effectLst>
                  <a:glow rad="101600">
                    <a:schemeClr val="accent1">
                      <a:satMod val="175000"/>
                      <a:alpha val="40000"/>
                    </a:schemeClr>
                  </a:glow>
                  <a:outerShdw blurRad="38100" dist="38100" dir="2700000" algn="tl">
                    <a:srgbClr val="000000">
                      <a:alpha val="43137"/>
                    </a:srgbClr>
                  </a:outerShdw>
                </a:effectLst>
              </a:rPr>
              <a:t>太陽質量の</a:t>
            </a:r>
            <a:r>
              <a:rPr kumimoji="1" lang="en-US" altLang="ja-JP" sz="2400" b="1" dirty="0" smtClean="0">
                <a:effectLst>
                  <a:glow rad="101600">
                    <a:schemeClr val="accent1">
                      <a:satMod val="175000"/>
                      <a:alpha val="40000"/>
                    </a:schemeClr>
                  </a:glow>
                  <a:outerShdw blurRad="38100" dist="38100" dir="2700000" algn="tl">
                    <a:srgbClr val="000000">
                      <a:alpha val="43137"/>
                    </a:srgbClr>
                  </a:outerShdw>
                </a:effectLst>
              </a:rPr>
              <a:t>8</a:t>
            </a:r>
            <a:r>
              <a:rPr kumimoji="1" lang="ja-JP" altLang="en-US" sz="2400" b="1" dirty="0" smtClean="0">
                <a:effectLst>
                  <a:glow rad="101600">
                    <a:schemeClr val="accent1">
                      <a:satMod val="175000"/>
                      <a:alpha val="40000"/>
                    </a:schemeClr>
                  </a:glow>
                  <a:outerShdw blurRad="38100" dist="38100" dir="2700000" algn="tl">
                    <a:srgbClr val="000000">
                      <a:alpha val="43137"/>
                    </a:srgbClr>
                  </a:outerShdw>
                </a:effectLst>
              </a:rPr>
              <a:t>倍以下</a:t>
            </a:r>
            <a:endParaRPr kumimoji="1" lang="ja-JP" altLang="en-US" sz="2400" b="1" dirty="0">
              <a:effectLst>
                <a:glow rad="101600">
                  <a:schemeClr val="accent1">
                    <a:satMod val="175000"/>
                    <a:alpha val="40000"/>
                  </a:schemeClr>
                </a:glow>
                <a:outerShdw blurRad="38100" dist="38100" dir="2700000" algn="tl">
                  <a:srgbClr val="000000">
                    <a:alpha val="43137"/>
                  </a:srgbClr>
                </a:outerShdw>
              </a:effectLst>
            </a:endParaRPr>
          </a:p>
        </p:txBody>
      </p:sp>
      <p:sp>
        <p:nvSpPr>
          <p:cNvPr id="8" name="テキスト ボックス 7"/>
          <p:cNvSpPr txBox="1"/>
          <p:nvPr/>
        </p:nvSpPr>
        <p:spPr>
          <a:xfrm>
            <a:off x="14389575" y="15642128"/>
            <a:ext cx="3708066" cy="646331"/>
          </a:xfrm>
          <a:prstGeom prst="rect">
            <a:avLst/>
          </a:prstGeom>
          <a:noFill/>
        </p:spPr>
        <p:txBody>
          <a:bodyPr wrap="none" rtlCol="0">
            <a:spAutoFit/>
          </a:bodyPr>
          <a:lstStyle/>
          <a:p>
            <a:r>
              <a:rPr kumimoji="1" lang="ja-JP" altLang="en-US" sz="3600" dirty="0" smtClean="0"/>
              <a:t>核融合が終わると</a:t>
            </a:r>
            <a:endParaRPr kumimoji="1" lang="ja-JP" altLang="en-US" sz="3600" dirty="0"/>
          </a:p>
        </p:txBody>
      </p:sp>
      <p:sp>
        <p:nvSpPr>
          <p:cNvPr id="9" name="下矢印 8"/>
          <p:cNvSpPr/>
          <p:nvPr/>
        </p:nvSpPr>
        <p:spPr>
          <a:xfrm>
            <a:off x="13708313" y="15642128"/>
            <a:ext cx="5070590" cy="926259"/>
          </a:xfrm>
          <a:prstGeom prst="downArrow">
            <a:avLst>
              <a:gd name="adj1" fmla="val 76739"/>
              <a:gd name="adj2" fmla="val 61002"/>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kumimoji="1" lang="ja-JP" alt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8" charset="0"/>
              <a:cs typeface="Times" pitchFamily="18" charset="0"/>
            </a:endParaRPr>
          </a:p>
        </p:txBody>
      </p:sp>
      <p:grpSp>
        <p:nvGrpSpPr>
          <p:cNvPr id="230" name="グループ化 229"/>
          <p:cNvGrpSpPr/>
          <p:nvPr/>
        </p:nvGrpSpPr>
        <p:grpSpPr>
          <a:xfrm>
            <a:off x="12852049" y="18998689"/>
            <a:ext cx="3611348" cy="2187778"/>
            <a:chOff x="12882966" y="18469378"/>
            <a:chExt cx="3611348" cy="2187778"/>
          </a:xfrm>
        </p:grpSpPr>
        <p:sp>
          <p:nvSpPr>
            <p:cNvPr id="240" name="爆発 2 239"/>
            <p:cNvSpPr/>
            <p:nvPr/>
          </p:nvSpPr>
          <p:spPr>
            <a:xfrm rot="397768">
              <a:off x="12882966" y="18469378"/>
              <a:ext cx="3611348" cy="2187778"/>
            </a:xfrm>
            <a:prstGeom prst="irregularSeal2">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800" dirty="0">
                <a:latin typeface="Times"/>
              </a:endParaRPr>
            </a:p>
          </p:txBody>
        </p:sp>
        <p:sp>
          <p:nvSpPr>
            <p:cNvPr id="241" name="Rectangle 31"/>
            <p:cNvSpPr>
              <a:spLocks/>
            </p:cNvSpPr>
            <p:nvPr/>
          </p:nvSpPr>
          <p:spPr bwMode="auto">
            <a:xfrm>
              <a:off x="13522296" y="19018745"/>
              <a:ext cx="2183304" cy="984885"/>
            </a:xfrm>
            <a:prstGeom prst="rect">
              <a:avLst/>
            </a:prstGeom>
            <a:noFill/>
            <a:ln w="12700">
              <a:noFill/>
              <a:miter lim="800000"/>
              <a:headEnd type="none" w="med" len="med"/>
              <a:tailEnd type="none" w="med" len="med"/>
            </a:ln>
          </p:spPr>
          <p:txBody>
            <a:bodyPr wrap="square" lIns="0" tIns="0" rIns="0" bIns="0" anchor="ctr">
              <a:spAutoFit/>
            </a:bodyPr>
            <a:lstStyle/>
            <a:p>
              <a:r>
                <a:rPr lang="ja-JP" altLang="en-US" sz="3200" b="1" dirty="0" smtClean="0">
                  <a:solidFill>
                    <a:schemeClr val="bg2"/>
                  </a:solidFill>
                  <a:latin typeface="+mn-ea"/>
                </a:rPr>
                <a:t>白色矮星の超新星爆発</a:t>
              </a:r>
              <a:endParaRPr lang="ja-JP" altLang="en-US" sz="3200" b="1" dirty="0">
                <a:solidFill>
                  <a:schemeClr val="bg2"/>
                </a:solidFill>
                <a:latin typeface="+mn-ea"/>
              </a:endParaRPr>
            </a:p>
          </p:txBody>
        </p:sp>
      </p:grpSp>
      <p:sp>
        <p:nvSpPr>
          <p:cNvPr id="231" name="下矢印 230"/>
          <p:cNvSpPr/>
          <p:nvPr/>
        </p:nvSpPr>
        <p:spPr>
          <a:xfrm>
            <a:off x="14383259" y="17513267"/>
            <a:ext cx="593859" cy="521727"/>
          </a:xfrm>
          <a:prstGeom prst="downArrow">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kumimoji="1" lang="ja-JP" alt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8" charset="0"/>
              <a:cs typeface="Times" pitchFamily="18" charset="0"/>
            </a:endParaRPr>
          </a:p>
        </p:txBody>
      </p:sp>
      <p:sp>
        <p:nvSpPr>
          <p:cNvPr id="276" name="下矢印 275"/>
          <p:cNvSpPr/>
          <p:nvPr/>
        </p:nvSpPr>
        <p:spPr>
          <a:xfrm>
            <a:off x="18461296" y="17831240"/>
            <a:ext cx="554181" cy="496538"/>
          </a:xfrm>
          <a:prstGeom prst="downArrow">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kumimoji="1" lang="ja-JP" alt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8" charset="0"/>
              <a:cs typeface="Times" pitchFamily="18" charset="0"/>
            </a:endParaRPr>
          </a:p>
        </p:txBody>
      </p:sp>
      <p:sp>
        <p:nvSpPr>
          <p:cNvPr id="281" name="下矢印 280"/>
          <p:cNvSpPr/>
          <p:nvPr/>
        </p:nvSpPr>
        <p:spPr>
          <a:xfrm rot="3056622">
            <a:off x="16544321" y="20784404"/>
            <a:ext cx="495739" cy="649050"/>
          </a:xfrm>
          <a:prstGeom prst="downArrow">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kumimoji="1" lang="ja-JP" alt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8" charset="0"/>
              <a:cs typeface="Times" pitchFamily="18" charset="0"/>
            </a:endParaRPr>
          </a:p>
        </p:txBody>
      </p:sp>
      <p:sp>
        <p:nvSpPr>
          <p:cNvPr id="282" name="下矢印 281"/>
          <p:cNvSpPr/>
          <p:nvPr/>
        </p:nvSpPr>
        <p:spPr>
          <a:xfrm>
            <a:off x="14299541" y="20877687"/>
            <a:ext cx="583687" cy="543574"/>
          </a:xfrm>
          <a:prstGeom prst="downArrow">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kumimoji="1" lang="ja-JP" alt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8" charset="0"/>
              <a:cs typeface="Times" pitchFamily="18" charset="0"/>
            </a:endParaRPr>
          </a:p>
        </p:txBody>
      </p:sp>
      <p:sp>
        <p:nvSpPr>
          <p:cNvPr id="294" name="テキスト ボックス 293"/>
          <p:cNvSpPr txBox="1"/>
          <p:nvPr/>
        </p:nvSpPr>
        <p:spPr>
          <a:xfrm>
            <a:off x="13162832" y="18700837"/>
            <a:ext cx="3267241" cy="584775"/>
          </a:xfrm>
          <a:prstGeom prst="rect">
            <a:avLst/>
          </a:prstGeom>
          <a:noFill/>
        </p:spPr>
        <p:txBody>
          <a:bodyPr wrap="none" rtlCol="0">
            <a:spAutoFit/>
          </a:bodyPr>
          <a:lstStyle/>
          <a:p>
            <a:r>
              <a:rPr lang="ja-JP" altLang="en-US" sz="3200" dirty="0" smtClean="0"/>
              <a:t>質量降着によって</a:t>
            </a:r>
            <a:endParaRPr kumimoji="1" lang="ja-JP" altLang="en-US" sz="3200" dirty="0"/>
          </a:p>
        </p:txBody>
      </p:sp>
      <p:sp>
        <p:nvSpPr>
          <p:cNvPr id="551" name="テキスト ボックス 550"/>
          <p:cNvSpPr txBox="1"/>
          <p:nvPr/>
        </p:nvSpPr>
        <p:spPr>
          <a:xfrm>
            <a:off x="17235514" y="18570484"/>
            <a:ext cx="3267241" cy="584775"/>
          </a:xfrm>
          <a:prstGeom prst="rect">
            <a:avLst/>
          </a:prstGeom>
          <a:noFill/>
        </p:spPr>
        <p:txBody>
          <a:bodyPr wrap="none" rtlCol="0">
            <a:spAutoFit/>
          </a:bodyPr>
          <a:lstStyle/>
          <a:p>
            <a:r>
              <a:rPr lang="ja-JP" altLang="en-US" sz="3200" dirty="0" smtClean="0"/>
              <a:t>重力崩壊によって</a:t>
            </a:r>
            <a:endParaRPr kumimoji="1" lang="ja-JP" altLang="en-US" sz="3200" dirty="0"/>
          </a:p>
        </p:txBody>
      </p:sp>
      <p:sp>
        <p:nvSpPr>
          <p:cNvPr id="552" name="下矢印 551"/>
          <p:cNvSpPr/>
          <p:nvPr/>
        </p:nvSpPr>
        <p:spPr>
          <a:xfrm>
            <a:off x="18515467" y="20898774"/>
            <a:ext cx="536517" cy="596097"/>
          </a:xfrm>
          <a:prstGeom prst="downArrow">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kumimoji="1" lang="ja-JP" alt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8" charset="0"/>
              <a:cs typeface="Times" pitchFamily="18" charset="0"/>
            </a:endParaRPr>
          </a:p>
        </p:txBody>
      </p:sp>
      <p:sp>
        <p:nvSpPr>
          <p:cNvPr id="218" name="下リボン 217"/>
          <p:cNvSpPr/>
          <p:nvPr/>
        </p:nvSpPr>
        <p:spPr>
          <a:xfrm>
            <a:off x="11907535" y="12940913"/>
            <a:ext cx="5640008" cy="1170285"/>
          </a:xfrm>
          <a:prstGeom prst="ribbon">
            <a:avLst>
              <a:gd name="adj1" fmla="val 16667"/>
              <a:gd name="adj2" fmla="val 72375"/>
            </a:avLst>
          </a:prstGeom>
          <a:solidFill>
            <a:schemeClr val="tx1"/>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6000" dirty="0" smtClean="0">
                <a:ln w="0"/>
                <a:solidFill>
                  <a:schemeClr val="accent1"/>
                </a:solidFill>
                <a:effectLst>
                  <a:outerShdw blurRad="38100" dist="25400" dir="5400000" algn="ctr" rotWithShape="0">
                    <a:srgbClr val="6E747A">
                      <a:alpha val="43000"/>
                    </a:srgbClr>
                  </a:outerShdw>
                </a:effectLst>
                <a:latin typeface="Times" pitchFamily="18" charset="0"/>
                <a:cs typeface="Times" pitchFamily="18" charset="0"/>
              </a:rPr>
              <a:t>恒星の一生</a:t>
            </a:r>
          </a:p>
        </p:txBody>
      </p:sp>
      <p:sp>
        <p:nvSpPr>
          <p:cNvPr id="441" name="Rectangle 38"/>
          <p:cNvSpPr>
            <a:spLocks/>
          </p:cNvSpPr>
          <p:nvPr/>
        </p:nvSpPr>
        <p:spPr bwMode="auto">
          <a:xfrm>
            <a:off x="17386062" y="23967126"/>
            <a:ext cx="3138680" cy="1231106"/>
          </a:xfrm>
          <a:prstGeom prst="rect">
            <a:avLst/>
          </a:prstGeom>
          <a:noFill/>
          <a:ln w="12700">
            <a:noFill/>
            <a:miter lim="800000"/>
            <a:headEnd type="none" w="med" len="med"/>
            <a:tailEnd type="none" w="med" len="med"/>
          </a:ln>
        </p:spPr>
        <p:txBody>
          <a:bodyPr wrap="none" lIns="0" tIns="0" rIns="0" bIns="0" anchor="ctr">
            <a:spAutoFit/>
          </a:bodyPr>
          <a:lstStyle/>
          <a:p>
            <a:r>
              <a:rPr lang="ja-JP" altLang="en-US" sz="4000" b="1" dirty="0" smtClean="0">
                <a:solidFill>
                  <a:srgbClr val="FFFF00"/>
                </a:solidFill>
                <a:latin typeface="+mn-ea"/>
              </a:rPr>
              <a:t>恒星質量</a:t>
            </a:r>
            <a:endParaRPr lang="en-US" altLang="ja-JP" sz="4000" b="1" dirty="0" smtClean="0">
              <a:solidFill>
                <a:srgbClr val="FFFF00"/>
              </a:solidFill>
              <a:latin typeface="+mn-ea"/>
            </a:endParaRPr>
          </a:p>
          <a:p>
            <a:r>
              <a:rPr lang="ja-JP" altLang="en-US" sz="4000" b="1" dirty="0" smtClean="0">
                <a:solidFill>
                  <a:srgbClr val="FFFF00"/>
                </a:solidFill>
                <a:latin typeface="+mn-ea"/>
              </a:rPr>
              <a:t>ブラックホール</a:t>
            </a:r>
            <a:endParaRPr lang="ja-JP" altLang="en-US" sz="4000" b="1" dirty="0">
              <a:solidFill>
                <a:srgbClr val="FFFF00"/>
              </a:solidFill>
              <a:latin typeface="+mn-ea"/>
            </a:endParaRPr>
          </a:p>
        </p:txBody>
      </p:sp>
      <p:sp>
        <p:nvSpPr>
          <p:cNvPr id="787" name="テキスト ボックス 786"/>
          <p:cNvSpPr txBox="1"/>
          <p:nvPr/>
        </p:nvSpPr>
        <p:spPr>
          <a:xfrm>
            <a:off x="13650286" y="18049498"/>
            <a:ext cx="2037737" cy="646331"/>
          </a:xfrm>
          <a:prstGeom prst="rect">
            <a:avLst/>
          </a:prstGeom>
          <a:noFill/>
          <a:ln>
            <a:solidFill>
              <a:schemeClr val="tx1"/>
            </a:solidFill>
          </a:ln>
        </p:spPr>
        <p:txBody>
          <a:bodyPr wrap="none" rtlCol="0">
            <a:spAutoFit/>
          </a:bodyPr>
          <a:lstStyle/>
          <a:p>
            <a:pPr algn="ctr"/>
            <a:r>
              <a:rPr kumimoji="1" lang="ja-JP" altLang="en-US" sz="3600" b="1" dirty="0" smtClean="0">
                <a:effectLst>
                  <a:glow rad="101600">
                    <a:schemeClr val="accent1">
                      <a:satMod val="175000"/>
                      <a:alpha val="40000"/>
                    </a:schemeClr>
                  </a:glow>
                  <a:outerShdw blurRad="38100" dist="38100" dir="2700000" algn="tl">
                    <a:srgbClr val="000000">
                      <a:alpha val="43137"/>
                    </a:srgbClr>
                  </a:outerShdw>
                </a:effectLst>
              </a:rPr>
              <a:t>白色矮星</a:t>
            </a:r>
            <a:endParaRPr kumimoji="1" lang="en-US" altLang="ja-JP" sz="3600" b="1" dirty="0" smtClean="0">
              <a:effectLst>
                <a:glow rad="101600">
                  <a:schemeClr val="accent1">
                    <a:satMod val="175000"/>
                    <a:alpha val="40000"/>
                  </a:schemeClr>
                </a:glow>
                <a:outerShdw blurRad="38100" dist="38100" dir="2700000" algn="tl">
                  <a:srgbClr val="000000">
                    <a:alpha val="43137"/>
                  </a:srgbClr>
                </a:outerShdw>
              </a:effectLst>
            </a:endParaRPr>
          </a:p>
        </p:txBody>
      </p:sp>
      <p:sp>
        <p:nvSpPr>
          <p:cNvPr id="4" name="テキスト ボックス 3"/>
          <p:cNvSpPr txBox="1"/>
          <p:nvPr/>
        </p:nvSpPr>
        <p:spPr>
          <a:xfrm>
            <a:off x="20539991" y="4135469"/>
            <a:ext cx="1138070" cy="646331"/>
          </a:xfrm>
          <a:prstGeom prst="rect">
            <a:avLst/>
          </a:prstGeom>
          <a:noFill/>
        </p:spPr>
        <p:txBody>
          <a:bodyPr wrap="square" rtlCol="0">
            <a:spAutoFit/>
          </a:bodyPr>
          <a:lstStyle/>
          <a:p>
            <a:pPr algn="ctr"/>
            <a:r>
              <a:rPr kumimoji="1" lang="ja-JP" altLang="en-US" sz="1800" b="1" dirty="0" smtClean="0">
                <a:solidFill>
                  <a:srgbClr val="FFFF00"/>
                </a:solidFill>
              </a:rPr>
              <a:t>調べたい</a:t>
            </a:r>
            <a:endParaRPr kumimoji="1" lang="en-US" altLang="ja-JP" sz="1800" b="1" dirty="0" smtClean="0">
              <a:solidFill>
                <a:srgbClr val="FFFF00"/>
              </a:solidFill>
            </a:endParaRPr>
          </a:p>
          <a:p>
            <a:pPr algn="ctr"/>
            <a:r>
              <a:rPr kumimoji="1" lang="ja-JP" altLang="en-US" sz="1800" b="1" dirty="0" smtClean="0">
                <a:solidFill>
                  <a:srgbClr val="FFFF00"/>
                </a:solidFill>
              </a:rPr>
              <a:t>天体</a:t>
            </a:r>
            <a:endParaRPr kumimoji="1" lang="ja-JP" altLang="en-US" sz="1800" b="1" dirty="0">
              <a:solidFill>
                <a:srgbClr val="FFFF00"/>
              </a:solidFill>
            </a:endParaRPr>
          </a:p>
        </p:txBody>
      </p:sp>
      <p:sp>
        <p:nvSpPr>
          <p:cNvPr id="6" name="正方形/長方形 5"/>
          <p:cNvSpPr/>
          <p:nvPr/>
        </p:nvSpPr>
        <p:spPr>
          <a:xfrm>
            <a:off x="8155211" y="7722581"/>
            <a:ext cx="713685" cy="447028"/>
          </a:xfrm>
          <a:prstGeom prst="rect">
            <a:avLst/>
          </a:prstGeom>
          <a:solidFill>
            <a:srgbClr val="FFFFFF"/>
          </a:solidFill>
          <a:ln>
            <a:noFill/>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kumimoji="1" lang="ja-JP" alt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8" charset="0"/>
              <a:cs typeface="Times" pitchFamily="18" charset="0"/>
            </a:endParaRPr>
          </a:p>
        </p:txBody>
      </p:sp>
      <p:grpSp>
        <p:nvGrpSpPr>
          <p:cNvPr id="208" name="グループ化 207"/>
          <p:cNvGrpSpPr/>
          <p:nvPr/>
        </p:nvGrpSpPr>
        <p:grpSpPr>
          <a:xfrm>
            <a:off x="8082056" y="6919064"/>
            <a:ext cx="4940878" cy="1585917"/>
            <a:chOff x="7964927" y="6675465"/>
            <a:chExt cx="4940878" cy="1756580"/>
          </a:xfrm>
        </p:grpSpPr>
        <p:sp>
          <p:nvSpPr>
            <p:cNvPr id="202" name="雲形吹き出し 201"/>
            <p:cNvSpPr/>
            <p:nvPr/>
          </p:nvSpPr>
          <p:spPr>
            <a:xfrm>
              <a:off x="7964927" y="6675465"/>
              <a:ext cx="4940878" cy="1756580"/>
            </a:xfrm>
            <a:prstGeom prst="cloudCallout">
              <a:avLst>
                <a:gd name="adj1" fmla="val -61966"/>
                <a:gd name="adj2" fmla="val 23780"/>
              </a:avLst>
            </a:prstGeom>
            <a:no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kumimoji="1" lang="ja-JP" alt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8" charset="0"/>
                <a:cs typeface="Times" pitchFamily="18" charset="0"/>
              </a:endParaRPr>
            </a:p>
          </p:txBody>
        </p:sp>
        <p:sp>
          <p:nvSpPr>
            <p:cNvPr id="643" name="テキスト ボックス 642"/>
            <p:cNvSpPr txBox="1"/>
            <p:nvPr/>
          </p:nvSpPr>
          <p:spPr>
            <a:xfrm>
              <a:off x="8384687" y="6984242"/>
              <a:ext cx="4315528" cy="1004912"/>
            </a:xfrm>
            <a:prstGeom prst="rect">
              <a:avLst/>
            </a:prstGeom>
            <a:noFill/>
          </p:spPr>
          <p:txBody>
            <a:bodyPr wrap="square" rtlCol="0">
              <a:spAutoFit/>
            </a:bodyPr>
            <a:lstStyle/>
            <a:p>
              <a:r>
                <a:rPr kumimoji="1" lang="ja-JP" altLang="en-US" sz="2800" dirty="0" smtClean="0">
                  <a:solidFill>
                    <a:schemeClr val="bg1"/>
                  </a:solidFill>
                </a:rPr>
                <a:t>大気圏外からの電磁波が到達できる高度を示した図</a:t>
              </a:r>
              <a:endParaRPr kumimoji="1" lang="ja-JP" altLang="en-US" sz="2800" dirty="0">
                <a:solidFill>
                  <a:schemeClr val="bg1"/>
                </a:solidFill>
              </a:endParaRPr>
            </a:p>
          </p:txBody>
        </p:sp>
      </p:grpSp>
      <p:pic>
        <p:nvPicPr>
          <p:cNvPr id="1028" name="Picture 4" descr="http://10.33.24.6/%7Ehasegawa/pics/NGC6946_xi0_0.2-2.0.jpeg"/>
          <p:cNvPicPr>
            <a:picLocks noChangeAspect="1" noChangeArrowheads="1"/>
          </p:cNvPicPr>
          <p:nvPr/>
        </p:nvPicPr>
        <p:blipFill rotWithShape="1">
          <a:blip r:embed="rId41">
            <a:extLst>
              <a:ext uri="{28A0092B-C50C-407E-A947-70E740481C1C}">
                <a14:useLocalDpi xmlns:a14="http://schemas.microsoft.com/office/drawing/2010/main" val="0"/>
              </a:ext>
            </a:extLst>
          </a:blip>
          <a:srcRect l="23910" t="20330" r="31621" b="24250"/>
          <a:stretch/>
        </p:blipFill>
        <p:spPr bwMode="auto">
          <a:xfrm>
            <a:off x="20180547" y="8946878"/>
            <a:ext cx="3024336" cy="2634124"/>
          </a:xfrm>
          <a:prstGeom prst="rect">
            <a:avLst/>
          </a:prstGeom>
          <a:noFill/>
          <a:extLst>
            <a:ext uri="{909E8E84-426E-40DD-AFC4-6F175D3DCCD1}">
              <a14:hiddenFill xmlns:a14="http://schemas.microsoft.com/office/drawing/2010/main">
                <a:solidFill>
                  <a:srgbClr val="FFFFFF"/>
                </a:solidFill>
              </a14:hiddenFill>
            </a:ext>
          </a:extLst>
        </p:spPr>
      </p:pic>
      <p:pic>
        <p:nvPicPr>
          <p:cNvPr id="392" name="Picture 4" descr="http://10.33.24.6/%7Ehasegawa/pics/NGC6946_xi0_0.2-2.0.jpeg"/>
          <p:cNvPicPr>
            <a:picLocks noChangeAspect="1" noChangeArrowheads="1"/>
          </p:cNvPicPr>
          <p:nvPr/>
        </p:nvPicPr>
        <p:blipFill rotWithShape="1">
          <a:blip r:embed="rId41">
            <a:extLst>
              <a:ext uri="{28A0092B-C50C-407E-A947-70E740481C1C}">
                <a14:useLocalDpi xmlns:a14="http://schemas.microsoft.com/office/drawing/2010/main" val="0"/>
              </a:ext>
            </a:extLst>
          </a:blip>
          <a:srcRect t="90481"/>
          <a:stretch/>
        </p:blipFill>
        <p:spPr bwMode="auto">
          <a:xfrm>
            <a:off x="19563794" y="11678522"/>
            <a:ext cx="4399662" cy="292692"/>
          </a:xfrm>
          <a:prstGeom prst="rect">
            <a:avLst/>
          </a:prstGeom>
          <a:noFill/>
          <a:extLst>
            <a:ext uri="{909E8E84-426E-40DD-AFC4-6F175D3DCCD1}">
              <a14:hiddenFill xmlns:a14="http://schemas.microsoft.com/office/drawing/2010/main">
                <a:solidFill>
                  <a:srgbClr val="FFFFFF"/>
                </a:solidFill>
              </a14:hiddenFill>
            </a:ext>
          </a:extLst>
        </p:spPr>
      </p:pic>
      <p:pic>
        <p:nvPicPr>
          <p:cNvPr id="630" name="図 629"/>
          <p:cNvPicPr>
            <a:picLocks noChangeAspect="1"/>
          </p:cNvPicPr>
          <p:nvPr/>
        </p:nvPicPr>
        <p:blipFill rotWithShape="1">
          <a:blip r:embed="rId13">
            <a:extLst>
              <a:ext uri="{28A0092B-C50C-407E-A947-70E740481C1C}">
                <a14:useLocalDpi xmlns:a14="http://schemas.microsoft.com/office/drawing/2010/main" val="0"/>
              </a:ext>
            </a:extLst>
          </a:blip>
          <a:srcRect l="52650" t="93145" r="-1443" b="3706"/>
          <a:stretch/>
        </p:blipFill>
        <p:spPr>
          <a:xfrm>
            <a:off x="24789059" y="11888295"/>
            <a:ext cx="4843010" cy="154927"/>
          </a:xfrm>
          <a:prstGeom prst="rect">
            <a:avLst/>
          </a:prstGeom>
        </p:spPr>
      </p:pic>
      <p:sp>
        <p:nvSpPr>
          <p:cNvPr id="395" name="テキスト ボックス 394"/>
          <p:cNvSpPr txBox="1"/>
          <p:nvPr/>
        </p:nvSpPr>
        <p:spPr>
          <a:xfrm>
            <a:off x="19333004" y="11815200"/>
            <a:ext cx="475169" cy="470760"/>
          </a:xfrm>
          <a:prstGeom prst="rect">
            <a:avLst/>
          </a:prstGeom>
          <a:noFill/>
        </p:spPr>
        <p:txBody>
          <a:bodyPr wrap="square" rtlCol="0">
            <a:spAutoFit/>
          </a:bodyPr>
          <a:lstStyle/>
          <a:p>
            <a:r>
              <a:rPr kumimoji="1" lang="ja-JP" altLang="en-US" sz="2400" dirty="0" smtClean="0">
                <a:solidFill>
                  <a:schemeClr val="bg1"/>
                </a:solidFill>
              </a:rPr>
              <a:t>暗</a:t>
            </a:r>
            <a:endParaRPr kumimoji="1" lang="ja-JP" altLang="en-US" sz="2400" dirty="0">
              <a:solidFill>
                <a:schemeClr val="bg1"/>
              </a:solidFill>
            </a:endParaRPr>
          </a:p>
        </p:txBody>
      </p:sp>
      <p:cxnSp>
        <p:nvCxnSpPr>
          <p:cNvPr id="396" name="直線矢印コネクタ 395"/>
          <p:cNvCxnSpPr>
            <a:endCxn id="398" idx="1"/>
          </p:cNvCxnSpPr>
          <p:nvPr/>
        </p:nvCxnSpPr>
        <p:spPr>
          <a:xfrm flipV="1">
            <a:off x="19799339" y="12049535"/>
            <a:ext cx="4054710" cy="2963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398" name="テキスト ボックス 397"/>
          <p:cNvSpPr txBox="1"/>
          <p:nvPr/>
        </p:nvSpPr>
        <p:spPr>
          <a:xfrm>
            <a:off x="23854049" y="11814155"/>
            <a:ext cx="583207" cy="470760"/>
          </a:xfrm>
          <a:prstGeom prst="rect">
            <a:avLst/>
          </a:prstGeom>
          <a:noFill/>
        </p:spPr>
        <p:txBody>
          <a:bodyPr wrap="square" rtlCol="0">
            <a:spAutoFit/>
          </a:bodyPr>
          <a:lstStyle/>
          <a:p>
            <a:r>
              <a:rPr kumimoji="1" lang="ja-JP" altLang="en-US" sz="2400" dirty="0" smtClean="0">
                <a:solidFill>
                  <a:schemeClr val="bg1"/>
                </a:solidFill>
              </a:rPr>
              <a:t>明</a:t>
            </a:r>
            <a:endParaRPr kumimoji="1" lang="ja-JP" altLang="en-US" sz="2400" dirty="0">
              <a:solidFill>
                <a:schemeClr val="bg1"/>
              </a:solidFill>
            </a:endParaRPr>
          </a:p>
        </p:txBody>
      </p:sp>
      <p:sp>
        <p:nvSpPr>
          <p:cNvPr id="400" name="テキスト ボックス 399"/>
          <p:cNvSpPr txBox="1"/>
          <p:nvPr/>
        </p:nvSpPr>
        <p:spPr>
          <a:xfrm>
            <a:off x="20440164" y="11149509"/>
            <a:ext cx="2908735"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400" kern="0" dirty="0" smtClean="0"/>
              <a:t>渦巻銀河</a:t>
            </a:r>
            <a:r>
              <a:rPr kumimoji="0" lang="en-US" altLang="ja-JP" sz="2400" kern="0" dirty="0" smtClean="0"/>
              <a:t>NGC6946</a:t>
            </a:r>
            <a:endParaRPr kumimoji="0" lang="ja-JP" altLang="en-US" sz="2400" b="0" i="0" u="none" strike="noStrike" kern="0" cap="none" spc="0" normalizeH="0" baseline="0" noProof="0" dirty="0">
              <a:ln>
                <a:noFill/>
              </a:ln>
              <a:effectLst/>
              <a:uLnTx/>
              <a:uFillTx/>
            </a:endParaRPr>
          </a:p>
        </p:txBody>
      </p:sp>
      <p:sp>
        <p:nvSpPr>
          <p:cNvPr id="401" name="テキスト ボックス 400"/>
          <p:cNvSpPr txBox="1"/>
          <p:nvPr/>
        </p:nvSpPr>
        <p:spPr>
          <a:xfrm>
            <a:off x="20259519" y="9028585"/>
            <a:ext cx="2778748"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smtClean="0">
                <a:ln>
                  <a:noFill/>
                </a:ln>
                <a:solidFill>
                  <a:prstClr val="white"/>
                </a:solidFill>
                <a:effectLst/>
                <a:uLnTx/>
                <a:uFillTx/>
                <a:latin typeface="Arial Unicode MS" panose="020B0604020202020204" pitchFamily="50" charset="-128"/>
                <a:ea typeface="Arial Unicode MS" panose="020B0604020202020204" pitchFamily="50" charset="-128"/>
                <a:cs typeface="Arial Unicode MS" panose="020B0604020202020204" pitchFamily="50" charset="-128"/>
              </a:rPr>
              <a:t>X</a:t>
            </a:r>
            <a:r>
              <a:rPr kumimoji="0" lang="ja-JP" altLang="en-US" sz="2000" b="0" i="0" u="none" strike="noStrike" kern="0" cap="none" spc="0" normalizeH="0" baseline="0" noProof="0" dirty="0" smtClean="0">
                <a:ln>
                  <a:noFill/>
                </a:ln>
                <a:solidFill>
                  <a:prstClr val="white"/>
                </a:solidFill>
                <a:effectLst/>
                <a:uLnTx/>
                <a:uFillTx/>
              </a:rPr>
              <a:t>線</a:t>
            </a:r>
            <a:r>
              <a:rPr kumimoji="0" lang="en-US" altLang="ja-JP" sz="2000" b="0" i="0" u="none" strike="noStrike" kern="0" cap="none" spc="0" normalizeH="0" baseline="0" noProof="0" dirty="0" smtClean="0">
                <a:ln>
                  <a:noFill/>
                </a:ln>
                <a:solidFill>
                  <a:prstClr val="white"/>
                </a:solidFill>
                <a:effectLst/>
                <a:uLnTx/>
                <a:uFillTx/>
              </a:rPr>
              <a:t>(</a:t>
            </a:r>
            <a:r>
              <a:rPr kumimoji="0" lang="ja-JP" altLang="en-US" sz="2000" b="0" i="0" u="none" strike="noStrike" kern="0" cap="none" spc="0" normalizeH="0" baseline="0" noProof="0" dirty="0" smtClean="0">
                <a:ln>
                  <a:noFill/>
                </a:ln>
                <a:solidFill>
                  <a:prstClr val="white"/>
                </a:solidFill>
                <a:effectLst/>
                <a:uLnTx/>
                <a:uFillTx/>
              </a:rPr>
              <a:t>高温ガス</a:t>
            </a:r>
            <a:r>
              <a:rPr kumimoji="0" lang="en-US" altLang="ja-JP" sz="2000" b="0" i="0" u="none" strike="noStrike" kern="0" cap="none" spc="0" normalizeH="0" baseline="0" noProof="0" dirty="0" smtClean="0">
                <a:ln>
                  <a:noFill/>
                </a:ln>
                <a:solidFill>
                  <a:prstClr val="white"/>
                </a:solidFill>
                <a:effectLst/>
                <a:uLnTx/>
                <a:uFillTx/>
              </a:rPr>
              <a:t>)</a:t>
            </a:r>
            <a:endParaRPr kumimoji="0" lang="ja-JP" altLang="en-US" sz="2000" b="0" i="0" u="none" strike="noStrike" kern="0" cap="none" spc="0" normalizeH="0" baseline="0" noProof="0" dirty="0">
              <a:ln>
                <a:noFill/>
              </a:ln>
              <a:solidFill>
                <a:prstClr val="white"/>
              </a:solidFill>
              <a:effectLst/>
              <a:uLnTx/>
              <a:uFillTx/>
            </a:endParaRPr>
          </a:p>
        </p:txBody>
      </p:sp>
      <p:sp>
        <p:nvSpPr>
          <p:cNvPr id="12" name="テキスト ボックス 11"/>
          <p:cNvSpPr txBox="1"/>
          <p:nvPr/>
        </p:nvSpPr>
        <p:spPr>
          <a:xfrm>
            <a:off x="4666728" y="9947123"/>
            <a:ext cx="1076678" cy="461665"/>
          </a:xfrm>
          <a:prstGeom prst="rect">
            <a:avLst/>
          </a:prstGeom>
          <a:noFill/>
        </p:spPr>
        <p:txBody>
          <a:bodyPr wrap="square" rtlCol="0">
            <a:spAutoFit/>
          </a:bodyPr>
          <a:lstStyle/>
          <a:p>
            <a:r>
              <a:rPr kumimoji="1" lang="ja-JP" altLang="en-US" sz="1200" dirty="0" smtClean="0">
                <a:solidFill>
                  <a:schemeClr val="bg1"/>
                </a:solidFill>
              </a:rPr>
              <a:t>大気の吸収</a:t>
            </a:r>
            <a:endParaRPr kumimoji="1" lang="en-US" altLang="ja-JP" sz="1200" dirty="0" smtClean="0">
              <a:solidFill>
                <a:schemeClr val="bg1"/>
              </a:solidFill>
            </a:endParaRPr>
          </a:p>
          <a:p>
            <a:r>
              <a:rPr kumimoji="1" lang="ja-JP" altLang="en-US" sz="1200" dirty="0" smtClean="0">
                <a:solidFill>
                  <a:schemeClr val="bg1"/>
                </a:solidFill>
              </a:rPr>
              <a:t>　　　　・散乱</a:t>
            </a:r>
            <a:endParaRPr kumimoji="1" lang="ja-JP" altLang="en-US" sz="1200" dirty="0">
              <a:solidFill>
                <a:schemeClr val="bg1"/>
              </a:solidFill>
            </a:endParaRPr>
          </a:p>
        </p:txBody>
      </p:sp>
      <p:grpSp>
        <p:nvGrpSpPr>
          <p:cNvPr id="22" name="グループ化 21"/>
          <p:cNvGrpSpPr/>
          <p:nvPr/>
        </p:nvGrpSpPr>
        <p:grpSpPr>
          <a:xfrm>
            <a:off x="8982646" y="4038680"/>
            <a:ext cx="4003063" cy="2243902"/>
            <a:chOff x="8982646" y="3929494"/>
            <a:chExt cx="4003063" cy="2243902"/>
          </a:xfrm>
        </p:grpSpPr>
        <p:sp>
          <p:nvSpPr>
            <p:cNvPr id="532" name="正方形/長方形 531"/>
            <p:cNvSpPr/>
            <p:nvPr/>
          </p:nvSpPr>
          <p:spPr>
            <a:xfrm>
              <a:off x="8982646" y="3929494"/>
              <a:ext cx="2016924" cy="2243902"/>
            </a:xfrm>
            <a:prstGeom prst="rect">
              <a:avLst/>
            </a:prstGeom>
            <a:gradFill flip="none" rotWithShape="1">
              <a:gsLst>
                <a:gs pos="0">
                  <a:srgbClr val="FF0000"/>
                </a:gs>
                <a:gs pos="25000">
                  <a:srgbClr val="FFFF00"/>
                </a:gs>
                <a:gs pos="50000">
                  <a:srgbClr val="00B050"/>
                </a:gs>
                <a:gs pos="75000">
                  <a:srgbClr val="00B0F0"/>
                </a:gs>
                <a:gs pos="100000">
                  <a:srgbClr val="002060"/>
                </a:gs>
              </a:gsLst>
              <a:lin ang="5400000" scaled="1"/>
              <a:tileRect/>
            </a:gradFill>
            <a:ln w="12700">
              <a:solidFill>
                <a:schemeClr val="bg1"/>
              </a:solidFill>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kumimoji="1" lang="ja-JP" alt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8" charset="0"/>
                <a:cs typeface="Times" pitchFamily="18" charset="0"/>
              </a:endParaRPr>
            </a:p>
          </p:txBody>
        </p:sp>
        <p:sp>
          <p:nvSpPr>
            <p:cNvPr id="533" name="テキスト ボックス 532"/>
            <p:cNvSpPr txBox="1"/>
            <p:nvPr/>
          </p:nvSpPr>
          <p:spPr>
            <a:xfrm>
              <a:off x="9938696" y="4023851"/>
              <a:ext cx="902811" cy="523220"/>
            </a:xfrm>
            <a:prstGeom prst="rect">
              <a:avLst/>
            </a:prstGeom>
            <a:noFill/>
          </p:spPr>
          <p:txBody>
            <a:bodyPr vert="horz" wrap="none" rtlCol="0">
              <a:spAutoFit/>
            </a:bodyPr>
            <a:lstStyle/>
            <a:p>
              <a:r>
                <a:rPr lang="ja-JP" altLang="en-US" sz="2800" dirty="0">
                  <a:solidFill>
                    <a:srgbClr val="FF0000"/>
                  </a:solidFill>
                  <a:effectLst>
                    <a:glow rad="101600">
                      <a:schemeClr val="tx1"/>
                    </a:glow>
                  </a:effectLst>
                </a:rPr>
                <a:t>高温</a:t>
              </a:r>
              <a:endParaRPr kumimoji="1" lang="ja-JP" altLang="en-US" sz="2800" dirty="0">
                <a:solidFill>
                  <a:srgbClr val="FF0000"/>
                </a:solidFill>
                <a:effectLst>
                  <a:glow rad="101600">
                    <a:schemeClr val="tx1"/>
                  </a:glow>
                </a:effectLst>
              </a:endParaRPr>
            </a:p>
          </p:txBody>
        </p:sp>
        <p:grpSp>
          <p:nvGrpSpPr>
            <p:cNvPr id="21" name="グループ化 20"/>
            <p:cNvGrpSpPr/>
            <p:nvPr/>
          </p:nvGrpSpPr>
          <p:grpSpPr>
            <a:xfrm>
              <a:off x="11162154" y="4097321"/>
              <a:ext cx="985081" cy="1802719"/>
              <a:chOff x="8923972" y="4261181"/>
              <a:chExt cx="985081" cy="1802719"/>
            </a:xfrm>
          </p:grpSpPr>
          <p:sp>
            <p:nvSpPr>
              <p:cNvPr id="513" name="AutoShape 13"/>
              <p:cNvSpPr>
                <a:spLocks/>
              </p:cNvSpPr>
              <p:nvPr/>
            </p:nvSpPr>
            <p:spPr bwMode="auto">
              <a:xfrm rot="19887669">
                <a:off x="8939514" y="4261181"/>
                <a:ext cx="959874" cy="474409"/>
              </a:xfrm>
              <a:custGeom>
                <a:avLst/>
                <a:gdLst>
                  <a:gd name="T0" fmla="*/ 0 w 21600"/>
                  <a:gd name="T1" fmla="*/ 0 h 21600"/>
                  <a:gd name="T2" fmla="*/ 21600 w 21600"/>
                  <a:gd name="T3" fmla="*/ 21600 h 21600"/>
                </a:gdLst>
                <a:ahLst/>
                <a:cxnLst>
                  <a:cxn ang="0">
                    <a:pos x="0" y="0"/>
                  </a:cxn>
                  <a:cxn ang="0">
                    <a:pos x="10800" y="10800"/>
                  </a:cxn>
                  <a:cxn ang="0">
                    <a:pos x="21600" y="21600"/>
                  </a:cxn>
                </a:cxnLst>
                <a:rect l="T0" t="T1" r="T2" b="T3"/>
                <a:pathLst>
                  <a:path w="21600" h="21600">
                    <a:moveTo>
                      <a:pt x="0" y="0"/>
                    </a:moveTo>
                    <a:cubicBezTo>
                      <a:pt x="5400" y="0"/>
                      <a:pt x="10800" y="5400"/>
                      <a:pt x="10800" y="10800"/>
                    </a:cubicBezTo>
                    <a:cubicBezTo>
                      <a:pt x="10800" y="16200"/>
                      <a:pt x="16200" y="21600"/>
                      <a:pt x="21600" y="21600"/>
                    </a:cubicBezTo>
                  </a:path>
                </a:pathLst>
              </a:custGeom>
              <a:noFill/>
              <a:ln w="41275">
                <a:solidFill>
                  <a:srgbClr val="FF0000"/>
                </a:solidFill>
                <a:prstDash val="solid"/>
                <a:miter lim="800000"/>
                <a:headEnd type="none" w="med" len="med"/>
                <a:tailEnd type="arrow" w="lg" len="lg"/>
              </a:ln>
            </p:spPr>
            <p:txBody>
              <a:bodyPr lIns="0" tIns="0" rIns="0" bIns="0"/>
              <a:lstStyle/>
              <a:p>
                <a:endParaRPr lang="ja-JP" altLang="en-US" sz="8800" dirty="0">
                  <a:latin typeface="Times" pitchFamily="18" charset="0"/>
                  <a:cs typeface="Times" pitchFamily="18" charset="0"/>
                </a:endParaRPr>
              </a:p>
            </p:txBody>
          </p:sp>
          <p:sp>
            <p:nvSpPr>
              <p:cNvPr id="527" name="AutoShape 13"/>
              <p:cNvSpPr>
                <a:spLocks/>
              </p:cNvSpPr>
              <p:nvPr/>
            </p:nvSpPr>
            <p:spPr bwMode="auto">
              <a:xfrm rot="19887669">
                <a:off x="8939867" y="4573864"/>
                <a:ext cx="959874" cy="474409"/>
              </a:xfrm>
              <a:custGeom>
                <a:avLst/>
                <a:gdLst>
                  <a:gd name="T0" fmla="*/ 0 w 21600"/>
                  <a:gd name="T1" fmla="*/ 0 h 21600"/>
                  <a:gd name="T2" fmla="*/ 21600 w 21600"/>
                  <a:gd name="T3" fmla="*/ 21600 h 21600"/>
                </a:gdLst>
                <a:ahLst/>
                <a:cxnLst>
                  <a:cxn ang="0">
                    <a:pos x="0" y="0"/>
                  </a:cxn>
                  <a:cxn ang="0">
                    <a:pos x="10800" y="10800"/>
                  </a:cxn>
                  <a:cxn ang="0">
                    <a:pos x="21600" y="21600"/>
                  </a:cxn>
                </a:cxnLst>
                <a:rect l="T0" t="T1" r="T2" b="T3"/>
                <a:pathLst>
                  <a:path w="21600" h="21600">
                    <a:moveTo>
                      <a:pt x="0" y="0"/>
                    </a:moveTo>
                    <a:cubicBezTo>
                      <a:pt x="5400" y="0"/>
                      <a:pt x="10800" y="5400"/>
                      <a:pt x="10800" y="10800"/>
                    </a:cubicBezTo>
                    <a:cubicBezTo>
                      <a:pt x="10800" y="16200"/>
                      <a:pt x="16200" y="21600"/>
                      <a:pt x="21600" y="21600"/>
                    </a:cubicBezTo>
                  </a:path>
                </a:pathLst>
              </a:custGeom>
              <a:noFill/>
              <a:ln w="41275">
                <a:solidFill>
                  <a:srgbClr val="FFC000"/>
                </a:solidFill>
                <a:prstDash val="solid"/>
                <a:miter lim="800000"/>
                <a:headEnd type="none" w="med" len="med"/>
                <a:tailEnd type="arrow" w="lg" len="lg"/>
              </a:ln>
            </p:spPr>
            <p:txBody>
              <a:bodyPr lIns="0" tIns="0" rIns="0" bIns="0"/>
              <a:lstStyle/>
              <a:p>
                <a:endParaRPr lang="ja-JP" altLang="en-US" sz="8800" dirty="0">
                  <a:latin typeface="Times" pitchFamily="18" charset="0"/>
                  <a:cs typeface="Times" pitchFamily="18" charset="0"/>
                </a:endParaRPr>
              </a:p>
            </p:txBody>
          </p:sp>
          <p:sp>
            <p:nvSpPr>
              <p:cNvPr id="528" name="AutoShape 13"/>
              <p:cNvSpPr>
                <a:spLocks/>
              </p:cNvSpPr>
              <p:nvPr/>
            </p:nvSpPr>
            <p:spPr bwMode="auto">
              <a:xfrm rot="19887669">
                <a:off x="8949179" y="4891855"/>
                <a:ext cx="959874" cy="474409"/>
              </a:xfrm>
              <a:custGeom>
                <a:avLst/>
                <a:gdLst>
                  <a:gd name="T0" fmla="*/ 0 w 21600"/>
                  <a:gd name="T1" fmla="*/ 0 h 21600"/>
                  <a:gd name="T2" fmla="*/ 21600 w 21600"/>
                  <a:gd name="T3" fmla="*/ 21600 h 21600"/>
                </a:gdLst>
                <a:ahLst/>
                <a:cxnLst>
                  <a:cxn ang="0">
                    <a:pos x="0" y="0"/>
                  </a:cxn>
                  <a:cxn ang="0">
                    <a:pos x="10800" y="10800"/>
                  </a:cxn>
                  <a:cxn ang="0">
                    <a:pos x="21600" y="21600"/>
                  </a:cxn>
                </a:cxnLst>
                <a:rect l="T0" t="T1" r="T2" b="T3"/>
                <a:pathLst>
                  <a:path w="21600" h="21600">
                    <a:moveTo>
                      <a:pt x="0" y="0"/>
                    </a:moveTo>
                    <a:cubicBezTo>
                      <a:pt x="5400" y="0"/>
                      <a:pt x="10800" y="5400"/>
                      <a:pt x="10800" y="10800"/>
                    </a:cubicBezTo>
                    <a:cubicBezTo>
                      <a:pt x="10800" y="16200"/>
                      <a:pt x="16200" y="21600"/>
                      <a:pt x="21600" y="21600"/>
                    </a:cubicBezTo>
                  </a:path>
                </a:pathLst>
              </a:custGeom>
              <a:noFill/>
              <a:ln w="41275">
                <a:solidFill>
                  <a:srgbClr val="92D050"/>
                </a:solidFill>
                <a:prstDash val="solid"/>
                <a:miter lim="800000"/>
                <a:headEnd type="none" w="med" len="med"/>
                <a:tailEnd type="arrow" w="lg" len="lg"/>
              </a:ln>
            </p:spPr>
            <p:txBody>
              <a:bodyPr lIns="0" tIns="0" rIns="0" bIns="0"/>
              <a:lstStyle/>
              <a:p>
                <a:endParaRPr lang="ja-JP" altLang="en-US" sz="8800" dirty="0">
                  <a:latin typeface="Times" pitchFamily="18" charset="0"/>
                  <a:cs typeface="Times" pitchFamily="18" charset="0"/>
                </a:endParaRPr>
              </a:p>
            </p:txBody>
          </p:sp>
          <p:sp>
            <p:nvSpPr>
              <p:cNvPr id="529" name="AutoShape 13"/>
              <p:cNvSpPr>
                <a:spLocks/>
              </p:cNvSpPr>
              <p:nvPr/>
            </p:nvSpPr>
            <p:spPr bwMode="auto">
              <a:xfrm rot="19887669">
                <a:off x="8923972" y="5228910"/>
                <a:ext cx="959874" cy="474409"/>
              </a:xfrm>
              <a:custGeom>
                <a:avLst/>
                <a:gdLst>
                  <a:gd name="T0" fmla="*/ 0 w 21600"/>
                  <a:gd name="T1" fmla="*/ 0 h 21600"/>
                  <a:gd name="T2" fmla="*/ 21600 w 21600"/>
                  <a:gd name="T3" fmla="*/ 21600 h 21600"/>
                </a:gdLst>
                <a:ahLst/>
                <a:cxnLst>
                  <a:cxn ang="0">
                    <a:pos x="0" y="0"/>
                  </a:cxn>
                  <a:cxn ang="0">
                    <a:pos x="10800" y="10800"/>
                  </a:cxn>
                  <a:cxn ang="0">
                    <a:pos x="21600" y="21600"/>
                  </a:cxn>
                </a:cxnLst>
                <a:rect l="T0" t="T1" r="T2" b="T3"/>
                <a:pathLst>
                  <a:path w="21600" h="21600">
                    <a:moveTo>
                      <a:pt x="0" y="0"/>
                    </a:moveTo>
                    <a:cubicBezTo>
                      <a:pt x="5400" y="0"/>
                      <a:pt x="10800" y="5400"/>
                      <a:pt x="10800" y="10800"/>
                    </a:cubicBezTo>
                    <a:cubicBezTo>
                      <a:pt x="10800" y="16200"/>
                      <a:pt x="16200" y="21600"/>
                      <a:pt x="21600" y="21600"/>
                    </a:cubicBezTo>
                  </a:path>
                </a:pathLst>
              </a:custGeom>
              <a:noFill/>
              <a:ln w="41275">
                <a:solidFill>
                  <a:srgbClr val="00B0F0"/>
                </a:solidFill>
                <a:prstDash val="solid"/>
                <a:miter lim="800000"/>
                <a:headEnd type="none" w="med" len="med"/>
                <a:tailEnd type="arrow" w="lg" len="lg"/>
              </a:ln>
            </p:spPr>
            <p:txBody>
              <a:bodyPr lIns="0" tIns="0" rIns="0" bIns="0"/>
              <a:lstStyle/>
              <a:p>
                <a:endParaRPr lang="ja-JP" altLang="en-US" sz="8800" dirty="0">
                  <a:latin typeface="Times" pitchFamily="18" charset="0"/>
                  <a:cs typeface="Times" pitchFamily="18" charset="0"/>
                </a:endParaRPr>
              </a:p>
            </p:txBody>
          </p:sp>
          <p:sp>
            <p:nvSpPr>
              <p:cNvPr id="530" name="AutoShape 13"/>
              <p:cNvSpPr>
                <a:spLocks/>
              </p:cNvSpPr>
              <p:nvPr/>
            </p:nvSpPr>
            <p:spPr bwMode="auto">
              <a:xfrm rot="19887669">
                <a:off x="8928080" y="5589491"/>
                <a:ext cx="959874" cy="474409"/>
              </a:xfrm>
              <a:custGeom>
                <a:avLst/>
                <a:gdLst>
                  <a:gd name="T0" fmla="*/ 0 w 21600"/>
                  <a:gd name="T1" fmla="*/ 0 h 21600"/>
                  <a:gd name="T2" fmla="*/ 21600 w 21600"/>
                  <a:gd name="T3" fmla="*/ 21600 h 21600"/>
                </a:gdLst>
                <a:ahLst/>
                <a:cxnLst>
                  <a:cxn ang="0">
                    <a:pos x="0" y="0"/>
                  </a:cxn>
                  <a:cxn ang="0">
                    <a:pos x="10800" y="10800"/>
                  </a:cxn>
                  <a:cxn ang="0">
                    <a:pos x="21600" y="21600"/>
                  </a:cxn>
                </a:cxnLst>
                <a:rect l="T0" t="T1" r="T2" b="T3"/>
                <a:pathLst>
                  <a:path w="21600" h="21600">
                    <a:moveTo>
                      <a:pt x="0" y="0"/>
                    </a:moveTo>
                    <a:cubicBezTo>
                      <a:pt x="5400" y="0"/>
                      <a:pt x="10800" y="5400"/>
                      <a:pt x="10800" y="10800"/>
                    </a:cubicBezTo>
                    <a:cubicBezTo>
                      <a:pt x="10800" y="16200"/>
                      <a:pt x="16200" y="21600"/>
                      <a:pt x="21600" y="21600"/>
                    </a:cubicBezTo>
                  </a:path>
                </a:pathLst>
              </a:custGeom>
              <a:noFill/>
              <a:ln w="41275">
                <a:solidFill>
                  <a:srgbClr val="002060"/>
                </a:solidFill>
                <a:prstDash val="solid"/>
                <a:miter lim="800000"/>
                <a:headEnd type="none" w="med" len="med"/>
                <a:tailEnd type="arrow" w="lg" len="lg"/>
              </a:ln>
            </p:spPr>
            <p:txBody>
              <a:bodyPr lIns="0" tIns="0" rIns="0" bIns="0"/>
              <a:lstStyle/>
              <a:p>
                <a:endParaRPr lang="ja-JP" altLang="en-US" sz="8800" dirty="0">
                  <a:latin typeface="Times" pitchFamily="18" charset="0"/>
                  <a:cs typeface="Times" pitchFamily="18" charset="0"/>
                </a:endParaRPr>
              </a:p>
            </p:txBody>
          </p:sp>
        </p:grpSp>
        <p:sp>
          <p:nvSpPr>
            <p:cNvPr id="536" name="テキスト ボックス 535"/>
            <p:cNvSpPr txBox="1"/>
            <p:nvPr/>
          </p:nvSpPr>
          <p:spPr>
            <a:xfrm>
              <a:off x="12308601" y="4343472"/>
              <a:ext cx="677108" cy="1323439"/>
            </a:xfrm>
            <a:prstGeom prst="rect">
              <a:avLst/>
            </a:prstGeom>
            <a:noFill/>
          </p:spPr>
          <p:txBody>
            <a:bodyPr vert="eaVert" wrap="none" rtlCol="0">
              <a:spAutoFit/>
            </a:bodyPr>
            <a:lstStyle/>
            <a:p>
              <a:r>
                <a:rPr kumimoji="1" lang="ja-JP" altLang="en-US" sz="3200" dirty="0" smtClean="0">
                  <a:solidFill>
                    <a:schemeClr val="bg1"/>
                  </a:solidFill>
                </a:rPr>
                <a:t>熱放射</a:t>
              </a:r>
              <a:endParaRPr kumimoji="1" lang="ja-JP" altLang="en-US" sz="3200" dirty="0">
                <a:solidFill>
                  <a:schemeClr val="bg1"/>
                </a:solidFill>
              </a:endParaRPr>
            </a:p>
          </p:txBody>
        </p:sp>
        <p:sp>
          <p:nvSpPr>
            <p:cNvPr id="412" name="テキスト ボックス 411"/>
            <p:cNvSpPr txBox="1"/>
            <p:nvPr/>
          </p:nvSpPr>
          <p:spPr>
            <a:xfrm>
              <a:off x="9941718" y="5519778"/>
              <a:ext cx="902811" cy="523220"/>
            </a:xfrm>
            <a:prstGeom prst="rect">
              <a:avLst/>
            </a:prstGeom>
            <a:noFill/>
          </p:spPr>
          <p:txBody>
            <a:bodyPr vert="horz" wrap="none" rtlCol="0">
              <a:spAutoFit/>
            </a:bodyPr>
            <a:lstStyle/>
            <a:p>
              <a:r>
                <a:rPr lang="ja-JP" altLang="en-US" sz="2800" dirty="0" smtClean="0">
                  <a:solidFill>
                    <a:srgbClr val="00B0F0"/>
                  </a:solidFill>
                  <a:effectLst>
                    <a:glow rad="101600">
                      <a:schemeClr val="tx1"/>
                    </a:glow>
                  </a:effectLst>
                </a:rPr>
                <a:t>低温</a:t>
              </a:r>
              <a:endParaRPr kumimoji="1" lang="ja-JP" altLang="en-US" sz="2800" dirty="0">
                <a:solidFill>
                  <a:srgbClr val="00B0F0"/>
                </a:solidFill>
                <a:effectLst>
                  <a:glow rad="101600">
                    <a:schemeClr val="tx1"/>
                  </a:glow>
                </a:effectLst>
              </a:endParaRPr>
            </a:p>
          </p:txBody>
        </p:sp>
      </p:grpSp>
      <p:cxnSp>
        <p:nvCxnSpPr>
          <p:cNvPr id="415" name="直線矢印コネクタ 414"/>
          <p:cNvCxnSpPr/>
          <p:nvPr/>
        </p:nvCxnSpPr>
        <p:spPr>
          <a:xfrm>
            <a:off x="21059040" y="11179197"/>
            <a:ext cx="1231318" cy="0"/>
          </a:xfrm>
          <a:prstGeom prst="straightConnector1">
            <a:avLst/>
          </a:prstGeom>
          <a:noFill/>
          <a:ln w="19050" cap="flat" cmpd="sng" algn="ctr">
            <a:solidFill>
              <a:sysClr val="window" lastClr="FFFFFF"/>
            </a:solidFill>
            <a:prstDash val="solid"/>
            <a:headEnd type="arrow"/>
            <a:tailEnd type="arrow"/>
          </a:ln>
          <a:effectLst/>
        </p:spPr>
      </p:cxnSp>
      <p:sp>
        <p:nvSpPr>
          <p:cNvPr id="416" name="テキスト ボックス 415"/>
          <p:cNvSpPr txBox="1"/>
          <p:nvPr/>
        </p:nvSpPr>
        <p:spPr>
          <a:xfrm>
            <a:off x="21138716" y="10863168"/>
            <a:ext cx="1226035" cy="34522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smtClean="0">
                <a:ln>
                  <a:noFill/>
                </a:ln>
                <a:solidFill>
                  <a:prstClr val="white"/>
                </a:solidFill>
                <a:effectLst/>
                <a:uLnTx/>
                <a:uFillTx/>
              </a:rPr>
              <a:t>10</a:t>
            </a:r>
            <a:r>
              <a:rPr kumimoji="0" lang="ja-JP" altLang="en-US" sz="1600" b="0" i="0" u="none" strike="noStrike" kern="0" cap="none" spc="0" normalizeH="0" baseline="0" noProof="0" dirty="0" smtClean="0">
                <a:ln>
                  <a:noFill/>
                </a:ln>
                <a:solidFill>
                  <a:prstClr val="white"/>
                </a:solidFill>
                <a:effectLst/>
                <a:uLnTx/>
                <a:uFillTx/>
              </a:rPr>
              <a:t>万光年</a:t>
            </a:r>
            <a:endParaRPr kumimoji="0" lang="ja-JP" altLang="en-US" sz="16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1836620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正方形/長方形 448"/>
          <p:cNvSpPr/>
          <p:nvPr/>
        </p:nvSpPr>
        <p:spPr>
          <a:xfrm>
            <a:off x="97094" y="37373850"/>
            <a:ext cx="29742777" cy="4998609"/>
          </a:xfrm>
          <a:prstGeom prst="rect">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8000" dirty="0">
              <a:latin typeface="+mn-ea"/>
            </a:endParaRPr>
          </a:p>
        </p:txBody>
      </p:sp>
      <p:grpSp>
        <p:nvGrpSpPr>
          <p:cNvPr id="5" name="図形グループ 2061"/>
          <p:cNvGrpSpPr/>
          <p:nvPr/>
        </p:nvGrpSpPr>
        <p:grpSpPr>
          <a:xfrm>
            <a:off x="-8522488" y="1382968"/>
            <a:ext cx="40971876" cy="38974216"/>
            <a:chOff x="-7579418" y="23526672"/>
            <a:chExt cx="40971876" cy="38974216"/>
          </a:xfrm>
        </p:grpSpPr>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75671" y="35228130"/>
              <a:ext cx="20016787" cy="13292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1" name="二等辺三角形 200"/>
            <p:cNvSpPr/>
            <p:nvPr/>
          </p:nvSpPr>
          <p:spPr>
            <a:xfrm rot="5168183">
              <a:off x="-15018051" y="30965305"/>
              <a:ext cx="38974216" cy="24096949"/>
            </a:xfrm>
            <a:prstGeom prst="triangle">
              <a:avLst>
                <a:gd name="adj" fmla="val 44001"/>
              </a:avLst>
            </a:prstGeom>
            <a:gradFill flip="none" rotWithShape="1">
              <a:gsLst>
                <a:gs pos="0">
                  <a:srgbClr val="9AB5E4">
                    <a:alpha val="63000"/>
                  </a:srgbClr>
                </a:gs>
                <a:gs pos="40000">
                  <a:schemeClr val="bg1"/>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Times"/>
              </a:endParaRPr>
            </a:p>
          </p:txBody>
        </p:sp>
        <p:pic>
          <p:nvPicPr>
            <p:cNvPr id="3"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259933" y="34828484"/>
              <a:ext cx="17797394" cy="13348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テキスト ボックス 14"/>
          <p:cNvSpPr txBox="1"/>
          <p:nvPr/>
        </p:nvSpPr>
        <p:spPr>
          <a:xfrm>
            <a:off x="15137058" y="13243222"/>
            <a:ext cx="12215852" cy="1354217"/>
          </a:xfrm>
          <a:prstGeom prst="rect">
            <a:avLst/>
          </a:prstGeom>
          <a:noFill/>
        </p:spPr>
        <p:txBody>
          <a:bodyPr wrap="square" rtlCol="0">
            <a:spAutoFit/>
          </a:bodyPr>
          <a:lstStyle/>
          <a:p>
            <a:pPr algn="ctr"/>
            <a:r>
              <a:rPr lang="ja-JP" altLang="en-US" dirty="0" smtClean="0">
                <a:latin typeface="+mn-ea"/>
              </a:rPr>
              <a:t>銀河団～銀河の集まり～</a:t>
            </a:r>
            <a:endParaRPr kumimoji="1" lang="ja-JP" altLang="en-US" dirty="0">
              <a:latin typeface="+mn-ea"/>
            </a:endParaRPr>
          </a:p>
        </p:txBody>
      </p:sp>
      <p:sp>
        <p:nvSpPr>
          <p:cNvPr id="26" name="テキスト ボックス 25"/>
          <p:cNvSpPr txBox="1"/>
          <p:nvPr/>
        </p:nvSpPr>
        <p:spPr>
          <a:xfrm>
            <a:off x="308706" y="13051653"/>
            <a:ext cx="4400292" cy="1354217"/>
          </a:xfrm>
          <a:prstGeom prst="rect">
            <a:avLst/>
          </a:prstGeom>
          <a:noFill/>
        </p:spPr>
        <p:txBody>
          <a:bodyPr wrap="square" rtlCol="0">
            <a:spAutoFit/>
          </a:bodyPr>
          <a:lstStyle/>
          <a:p>
            <a:r>
              <a:rPr lang="ja-JP" altLang="en-US" dirty="0" smtClean="0">
                <a:latin typeface="+mn-ea"/>
              </a:rPr>
              <a:t>集まり～</a:t>
            </a:r>
            <a:endParaRPr kumimoji="1" lang="ja-JP" altLang="en-US" dirty="0">
              <a:latin typeface="+mn-ea"/>
            </a:endParaRPr>
          </a:p>
        </p:txBody>
      </p:sp>
      <p:sp>
        <p:nvSpPr>
          <p:cNvPr id="216" name="テキスト ボックス 215"/>
          <p:cNvSpPr txBox="1"/>
          <p:nvPr/>
        </p:nvSpPr>
        <p:spPr>
          <a:xfrm>
            <a:off x="14519627" y="14610927"/>
            <a:ext cx="8324378" cy="1323439"/>
          </a:xfrm>
          <a:prstGeom prst="rect">
            <a:avLst/>
          </a:prstGeom>
          <a:noFill/>
        </p:spPr>
        <p:txBody>
          <a:bodyPr wrap="square" rtlCol="0">
            <a:spAutoFit/>
          </a:bodyPr>
          <a:lstStyle/>
          <a:p>
            <a:r>
              <a:rPr kumimoji="1" lang="en-US" altLang="ja-JP" sz="8000" dirty="0" smtClean="0">
                <a:latin typeface="Times"/>
                <a:cs typeface="Times"/>
              </a:rPr>
              <a:t>~10</a:t>
            </a:r>
            <a:r>
              <a:rPr lang="en-US" altLang="ja-JP" sz="8000" baseline="30000" dirty="0" smtClean="0">
                <a:latin typeface="Times"/>
                <a:cs typeface="Times"/>
              </a:rPr>
              <a:t>23</a:t>
            </a:r>
            <a:r>
              <a:rPr kumimoji="1" lang="en-US" altLang="ja-JP" sz="8000" dirty="0" smtClean="0">
                <a:latin typeface="Times"/>
                <a:cs typeface="Times"/>
              </a:rPr>
              <a:t>m(</a:t>
            </a:r>
            <a:r>
              <a:rPr lang="en-US" altLang="ja-JP" sz="7200" dirty="0" smtClean="0">
                <a:latin typeface="Times"/>
                <a:cs typeface="Times"/>
              </a:rPr>
              <a:t>~10</a:t>
            </a:r>
            <a:r>
              <a:rPr lang="en-US" altLang="ja-JP" sz="7200" baseline="30000" dirty="0" smtClean="0">
                <a:latin typeface="Times"/>
                <a:cs typeface="Times"/>
              </a:rPr>
              <a:t>8</a:t>
            </a:r>
            <a:r>
              <a:rPr lang="ja-JP" altLang="en-US" sz="7200" dirty="0" smtClean="0">
                <a:latin typeface="Times"/>
                <a:cs typeface="Times"/>
              </a:rPr>
              <a:t>光年</a:t>
            </a:r>
            <a:r>
              <a:rPr kumimoji="1" lang="en-US" altLang="ja-JP" sz="8000" dirty="0" smtClean="0">
                <a:latin typeface="Times"/>
                <a:cs typeface="Times"/>
              </a:rPr>
              <a:t>)</a:t>
            </a:r>
            <a:endParaRPr kumimoji="1" lang="en-US" altLang="ja-JP" sz="5400" dirty="0" smtClean="0">
              <a:latin typeface="Times"/>
              <a:cs typeface="Times"/>
            </a:endParaRPr>
          </a:p>
        </p:txBody>
      </p:sp>
      <p:cxnSp>
        <p:nvCxnSpPr>
          <p:cNvPr id="390" name="直線コネクタ 389"/>
          <p:cNvCxnSpPr/>
          <p:nvPr/>
        </p:nvCxnSpPr>
        <p:spPr>
          <a:xfrm flipH="1" flipV="1">
            <a:off x="30233769" y="13085905"/>
            <a:ext cx="18308" cy="12385376"/>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345" name="図形グループ 2053"/>
          <p:cNvGrpSpPr/>
          <p:nvPr/>
        </p:nvGrpSpPr>
        <p:grpSpPr>
          <a:xfrm>
            <a:off x="8163854" y="29527960"/>
            <a:ext cx="6230220" cy="4027425"/>
            <a:chOff x="8064671" y="36813974"/>
            <a:chExt cx="6229527" cy="6012378"/>
          </a:xfrm>
        </p:grpSpPr>
        <p:sp>
          <p:nvSpPr>
            <p:cNvPr id="346" name="テキスト ボックス 345"/>
            <p:cNvSpPr txBox="1"/>
            <p:nvPr/>
          </p:nvSpPr>
          <p:spPr>
            <a:xfrm>
              <a:off x="10709227" y="36865516"/>
              <a:ext cx="2160240" cy="557738"/>
            </a:xfrm>
            <a:prstGeom prst="rect">
              <a:avLst/>
            </a:prstGeom>
            <a:noFill/>
            <a:ln>
              <a:noFill/>
            </a:ln>
          </p:spPr>
          <p:txBody>
            <a:bodyPr vert="horz" wrap="square" lIns="90010" tIns="45005" rIns="90010" bIns="45005"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defRPr sz="2200"/>
              </a:pPr>
              <a:r>
                <a:rPr lang="ja-JP" altLang="en-US" sz="2800" dirty="0">
                  <a:solidFill>
                    <a:schemeClr val="bg1"/>
                  </a:solidFill>
                  <a:latin typeface="+mn-ea"/>
                  <a:cs typeface="VL ゴシック" pitchFamily="2"/>
                </a:rPr>
                <a:t>スペクトル</a:t>
              </a:r>
            </a:p>
          </p:txBody>
        </p:sp>
        <p:sp>
          <p:nvSpPr>
            <p:cNvPr id="348" name="正方形/長方形 347"/>
            <p:cNvSpPr/>
            <p:nvPr/>
          </p:nvSpPr>
          <p:spPr>
            <a:xfrm>
              <a:off x="13070062" y="37606062"/>
              <a:ext cx="1224136" cy="7200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8222" dirty="0">
                <a:latin typeface="+mn-ea"/>
              </a:endParaRPr>
            </a:p>
          </p:txBody>
        </p:sp>
        <p:sp>
          <p:nvSpPr>
            <p:cNvPr id="350" name="テキスト ボックス 349"/>
            <p:cNvSpPr txBox="1"/>
            <p:nvPr/>
          </p:nvSpPr>
          <p:spPr>
            <a:xfrm>
              <a:off x="8677574" y="42268614"/>
              <a:ext cx="5400600" cy="557738"/>
            </a:xfrm>
            <a:prstGeom prst="rect">
              <a:avLst/>
            </a:prstGeom>
            <a:noFill/>
            <a:ln>
              <a:noFill/>
            </a:ln>
          </p:spPr>
          <p:txBody>
            <a:bodyPr vert="horz" wrap="square" lIns="90010" tIns="45005" rIns="90010" bIns="45005"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defRPr sz="2800"/>
              </a:pPr>
              <a:r>
                <a:rPr lang="en-US" altLang="ja-JP" sz="2800" dirty="0">
                  <a:solidFill>
                    <a:schemeClr val="bg1"/>
                  </a:solidFill>
                  <a:latin typeface="+mn-ea"/>
                  <a:cs typeface="VL ゴシック" pitchFamily="2"/>
                </a:rPr>
                <a:t>X</a:t>
              </a:r>
              <a:r>
                <a:rPr lang="ja-JP" altLang="en-US" sz="2800" dirty="0">
                  <a:solidFill>
                    <a:schemeClr val="bg1"/>
                  </a:solidFill>
                  <a:latin typeface="+mn-ea"/>
                  <a:cs typeface="VL ゴシック" pitchFamily="2"/>
                </a:rPr>
                <a:t>線のエネルギー</a:t>
              </a:r>
              <a:r>
                <a:rPr lang="en-US" altLang="ja-JP" sz="2400" dirty="0">
                  <a:solidFill>
                    <a:schemeClr val="bg1"/>
                  </a:solidFill>
                  <a:latin typeface="+mn-ea"/>
                  <a:cs typeface="VL ゴシック" pitchFamily="2"/>
                </a:rPr>
                <a:t>(</a:t>
              </a:r>
              <a:r>
                <a:rPr lang="ja-JP" altLang="en-US" sz="2400" dirty="0">
                  <a:solidFill>
                    <a:schemeClr val="bg1"/>
                  </a:solidFill>
                  <a:latin typeface="+mn-ea"/>
                  <a:cs typeface="VL ゴシック" pitchFamily="2"/>
                </a:rPr>
                <a:t>キロ電子ボルト</a:t>
              </a:r>
              <a:r>
                <a:rPr lang="en-US" altLang="ja-JP" sz="2400" dirty="0">
                  <a:solidFill>
                    <a:schemeClr val="bg1"/>
                  </a:solidFill>
                  <a:latin typeface="+mn-ea"/>
                  <a:cs typeface="VL ゴシック" pitchFamily="2"/>
                </a:rPr>
                <a:t>)</a:t>
              </a:r>
              <a:endParaRPr lang="en-US" sz="2800" dirty="0">
                <a:solidFill>
                  <a:schemeClr val="bg1"/>
                </a:solidFill>
                <a:latin typeface="+mn-ea"/>
                <a:cs typeface="VL ゴシック" pitchFamily="2"/>
              </a:endParaRPr>
            </a:p>
          </p:txBody>
        </p:sp>
        <p:sp>
          <p:nvSpPr>
            <p:cNvPr id="352" name="テキスト ボックス 351"/>
            <p:cNvSpPr txBox="1"/>
            <p:nvPr/>
          </p:nvSpPr>
          <p:spPr>
            <a:xfrm>
              <a:off x="8064671" y="36813974"/>
              <a:ext cx="648565" cy="5544616"/>
            </a:xfrm>
            <a:prstGeom prst="rect">
              <a:avLst/>
            </a:prstGeom>
            <a:noFill/>
            <a:ln>
              <a:noFill/>
            </a:ln>
          </p:spPr>
          <p:txBody>
            <a:bodyPr vert="vert270" wrap="square" lIns="90010" tIns="45005" rIns="90010" bIns="45005" anchor="t"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defRPr sz="2800"/>
              </a:pPr>
              <a:r>
                <a:rPr lang="ja-JP" altLang="en-US" sz="2800" dirty="0">
                  <a:solidFill>
                    <a:schemeClr val="bg1"/>
                  </a:solidFill>
                  <a:latin typeface="+mn-ea"/>
                  <a:cs typeface="VL ゴシック" pitchFamily="2"/>
                </a:rPr>
                <a:t>Ｘ線強度</a:t>
              </a:r>
              <a:r>
                <a:rPr lang="en-US" altLang="ja-JP" sz="2400" dirty="0">
                  <a:solidFill>
                    <a:schemeClr val="bg1"/>
                  </a:solidFill>
                  <a:latin typeface="+mn-ea"/>
                  <a:cs typeface="VL ゴシック" pitchFamily="2"/>
                </a:rPr>
                <a:t>(</a:t>
              </a:r>
              <a:r>
                <a:rPr lang="ja-JP" altLang="en-US" sz="2400" dirty="0">
                  <a:solidFill>
                    <a:schemeClr val="bg1"/>
                  </a:solidFill>
                  <a:latin typeface="+mn-ea"/>
                  <a:cs typeface="VL ゴシック" pitchFamily="2"/>
                </a:rPr>
                <a:t>光子数</a:t>
              </a:r>
              <a:r>
                <a:rPr lang="en-US" altLang="ja-JP" sz="2400" dirty="0">
                  <a:solidFill>
                    <a:schemeClr val="bg1"/>
                  </a:solidFill>
                  <a:latin typeface="+mn-ea"/>
                  <a:cs typeface="VL ゴシック" pitchFamily="2"/>
                </a:rPr>
                <a:t>/</a:t>
              </a:r>
              <a:r>
                <a:rPr lang="ja-JP" altLang="en-US" sz="2400" dirty="0">
                  <a:solidFill>
                    <a:schemeClr val="bg1"/>
                  </a:solidFill>
                  <a:latin typeface="+mn-ea"/>
                  <a:cs typeface="VL ゴシック" pitchFamily="2"/>
                </a:rPr>
                <a:t>秒</a:t>
              </a:r>
              <a:r>
                <a:rPr lang="en-US" altLang="ja-JP" sz="2400" dirty="0">
                  <a:solidFill>
                    <a:schemeClr val="bg1"/>
                  </a:solidFill>
                  <a:latin typeface="+mn-ea"/>
                  <a:cs typeface="VL ゴシック" pitchFamily="2"/>
                </a:rPr>
                <a:t>/</a:t>
              </a:r>
              <a:r>
                <a:rPr lang="ja-JP" altLang="en-US" sz="2400" dirty="0">
                  <a:solidFill>
                    <a:schemeClr val="bg1"/>
                  </a:solidFill>
                  <a:latin typeface="+mn-ea"/>
                  <a:cs typeface="VL ゴシック" pitchFamily="2"/>
                </a:rPr>
                <a:t>キロ電子ボルト</a:t>
              </a:r>
              <a:r>
                <a:rPr lang="en-US" altLang="ja-JP" sz="2400" dirty="0">
                  <a:solidFill>
                    <a:schemeClr val="bg1"/>
                  </a:solidFill>
                  <a:latin typeface="+mn-ea"/>
                  <a:cs typeface="VL ゴシック" pitchFamily="2"/>
                </a:rPr>
                <a:t>)</a:t>
              </a:r>
              <a:endParaRPr lang="ja-JP" altLang="en-US" sz="2800" dirty="0">
                <a:solidFill>
                  <a:schemeClr val="bg1"/>
                </a:solidFill>
                <a:latin typeface="+mn-ea"/>
                <a:cs typeface="VL ゴシック" pitchFamily="2"/>
              </a:endParaRPr>
            </a:p>
          </p:txBody>
        </p:sp>
      </p:grpSp>
      <p:sp>
        <p:nvSpPr>
          <p:cNvPr id="353" name="テキスト ボックス 352"/>
          <p:cNvSpPr txBox="1"/>
          <p:nvPr/>
        </p:nvSpPr>
        <p:spPr>
          <a:xfrm>
            <a:off x="855064" y="35538167"/>
            <a:ext cx="3780420" cy="238694"/>
          </a:xfrm>
          <a:prstGeom prst="rect">
            <a:avLst/>
          </a:prstGeom>
          <a:noFill/>
          <a:ln>
            <a:noFill/>
          </a:ln>
        </p:spPr>
        <p:txBody>
          <a:bodyPr vert="horz" lIns="90010" tIns="45005" rIns="90010" bIns="45005"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800">
              <a:latin typeface="+mn-ea"/>
              <a:cs typeface="VL ゴシック" pitchFamily="2"/>
            </a:endParaRPr>
          </a:p>
        </p:txBody>
      </p:sp>
      <p:sp>
        <p:nvSpPr>
          <p:cNvPr id="354" name="テキスト ボックス 353"/>
          <p:cNvSpPr txBox="1"/>
          <p:nvPr/>
        </p:nvSpPr>
        <p:spPr>
          <a:xfrm>
            <a:off x="1672034" y="33932660"/>
            <a:ext cx="1518659" cy="432948"/>
          </a:xfrm>
          <a:prstGeom prst="rect">
            <a:avLst/>
          </a:prstGeom>
          <a:noFill/>
        </p:spPr>
        <p:txBody>
          <a:bodyPr wrap="none" rtlCol="0">
            <a:spAutoFit/>
          </a:bodyPr>
          <a:lstStyle/>
          <a:p>
            <a:r>
              <a:rPr lang="ja-JP" altLang="en-US" sz="3600" dirty="0">
                <a:solidFill>
                  <a:schemeClr val="bg1"/>
                </a:solidFill>
                <a:latin typeface="+mn-ea"/>
              </a:rPr>
              <a:t>質量</a:t>
            </a:r>
            <a:r>
              <a:rPr lang="en-US" altLang="ja-JP" sz="3600" dirty="0">
                <a:solidFill>
                  <a:schemeClr val="bg1"/>
                </a:solidFill>
                <a:latin typeface="Times"/>
                <a:cs typeface="Times"/>
              </a:rPr>
              <a:t>M</a:t>
            </a:r>
            <a:endParaRPr lang="ja-JP" altLang="en-US" sz="3600" dirty="0">
              <a:solidFill>
                <a:schemeClr val="bg1"/>
              </a:solidFill>
              <a:latin typeface="Times"/>
              <a:cs typeface="Times"/>
            </a:endParaRPr>
          </a:p>
        </p:txBody>
      </p:sp>
      <p:sp>
        <p:nvSpPr>
          <p:cNvPr id="355" name="テキスト ボックス 354"/>
          <p:cNvSpPr txBox="1"/>
          <p:nvPr/>
        </p:nvSpPr>
        <p:spPr>
          <a:xfrm>
            <a:off x="4856506" y="34837333"/>
            <a:ext cx="184731" cy="646331"/>
          </a:xfrm>
          <a:prstGeom prst="rect">
            <a:avLst/>
          </a:prstGeom>
          <a:noFill/>
        </p:spPr>
        <p:txBody>
          <a:bodyPr wrap="none" rtlCol="0">
            <a:spAutoFit/>
          </a:bodyPr>
          <a:lstStyle/>
          <a:p>
            <a:endParaRPr lang="ja-JP" altLang="en-US" sz="3600" dirty="0">
              <a:solidFill>
                <a:srgbClr val="000000"/>
              </a:solidFill>
              <a:latin typeface="+mn-ea"/>
            </a:endParaRPr>
          </a:p>
        </p:txBody>
      </p:sp>
      <p:sp>
        <p:nvSpPr>
          <p:cNvPr id="356" name="テキスト ボックス 355"/>
          <p:cNvSpPr txBox="1"/>
          <p:nvPr/>
        </p:nvSpPr>
        <p:spPr>
          <a:xfrm>
            <a:off x="9897627" y="36139678"/>
            <a:ext cx="184687" cy="432948"/>
          </a:xfrm>
          <a:prstGeom prst="rect">
            <a:avLst/>
          </a:prstGeom>
          <a:noFill/>
        </p:spPr>
        <p:txBody>
          <a:bodyPr wrap="none" rtlCol="0">
            <a:spAutoFit/>
          </a:bodyPr>
          <a:lstStyle/>
          <a:p>
            <a:endParaRPr lang="ja-JP" altLang="en-US" sz="3600" dirty="0">
              <a:solidFill>
                <a:srgbClr val="000000"/>
              </a:solidFill>
              <a:latin typeface="+mn-ea"/>
            </a:endParaRPr>
          </a:p>
        </p:txBody>
      </p:sp>
      <p:sp>
        <p:nvSpPr>
          <p:cNvPr id="360" name="テキスト ボックス 359"/>
          <p:cNvSpPr txBox="1"/>
          <p:nvPr/>
        </p:nvSpPr>
        <p:spPr>
          <a:xfrm>
            <a:off x="4856506" y="35464389"/>
            <a:ext cx="184731" cy="646331"/>
          </a:xfrm>
          <a:prstGeom prst="rect">
            <a:avLst/>
          </a:prstGeom>
          <a:noFill/>
        </p:spPr>
        <p:txBody>
          <a:bodyPr wrap="none" rtlCol="0">
            <a:spAutoFit/>
          </a:bodyPr>
          <a:lstStyle/>
          <a:p>
            <a:endParaRPr lang="ja-JP" altLang="en-US" sz="3600" dirty="0">
              <a:solidFill>
                <a:srgbClr val="000000"/>
              </a:solidFill>
              <a:latin typeface="+mn-ea"/>
            </a:endParaRPr>
          </a:p>
        </p:txBody>
      </p:sp>
      <p:sp>
        <p:nvSpPr>
          <p:cNvPr id="361" name="正方形/長方形 360"/>
          <p:cNvSpPr/>
          <p:nvPr/>
        </p:nvSpPr>
        <p:spPr>
          <a:xfrm>
            <a:off x="144016" y="25706517"/>
            <a:ext cx="16075140" cy="10927390"/>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8801" dirty="0">
              <a:solidFill>
                <a:schemeClr val="bg1"/>
              </a:solidFill>
              <a:latin typeface="Times" pitchFamily="18" charset="0"/>
              <a:cs typeface="Times" pitchFamily="18" charset="0"/>
            </a:endParaRPr>
          </a:p>
        </p:txBody>
      </p:sp>
      <p:sp>
        <p:nvSpPr>
          <p:cNvPr id="370" name="正方形/長方形 369"/>
          <p:cNvSpPr/>
          <p:nvPr/>
        </p:nvSpPr>
        <p:spPr>
          <a:xfrm>
            <a:off x="16414080" y="25718326"/>
            <a:ext cx="13432726" cy="10916211"/>
          </a:xfrm>
          <a:prstGeom prst="rect">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8000" dirty="0">
              <a:latin typeface="Times" pitchFamily="18" charset="0"/>
              <a:cs typeface="Times" pitchFamily="18" charset="0"/>
            </a:endParaRPr>
          </a:p>
        </p:txBody>
      </p:sp>
      <p:sp>
        <p:nvSpPr>
          <p:cNvPr id="392" name="テキスト ボックス 391"/>
          <p:cNvSpPr txBox="1"/>
          <p:nvPr/>
        </p:nvSpPr>
        <p:spPr>
          <a:xfrm>
            <a:off x="18611822" y="30834606"/>
            <a:ext cx="2441694" cy="769441"/>
          </a:xfrm>
          <a:prstGeom prst="rect">
            <a:avLst/>
          </a:prstGeom>
          <a:noFill/>
        </p:spPr>
        <p:txBody>
          <a:bodyPr wrap="none" rtlCol="0">
            <a:spAutoFit/>
          </a:bodyPr>
          <a:lstStyle/>
          <a:p>
            <a:r>
              <a:rPr kumimoji="1" lang="ja-JP" altLang="en-US" sz="4400" dirty="0" smtClean="0">
                <a:solidFill>
                  <a:schemeClr val="bg1"/>
                </a:solidFill>
                <a:latin typeface="Times" pitchFamily="18" charset="0"/>
                <a:cs typeface="Times" pitchFamily="18" charset="0"/>
              </a:rPr>
              <a:t>解析画面</a:t>
            </a:r>
            <a:endParaRPr kumimoji="1" lang="ja-JP" altLang="en-US" sz="4400" dirty="0">
              <a:solidFill>
                <a:schemeClr val="bg1"/>
              </a:solidFill>
              <a:latin typeface="Times" pitchFamily="18" charset="0"/>
              <a:cs typeface="Times" pitchFamily="18" charset="0"/>
            </a:endParaRPr>
          </a:p>
        </p:txBody>
      </p:sp>
      <p:sp>
        <p:nvSpPr>
          <p:cNvPr id="393" name="テキスト ボックス 392"/>
          <p:cNvSpPr txBox="1"/>
          <p:nvPr/>
        </p:nvSpPr>
        <p:spPr>
          <a:xfrm>
            <a:off x="28285193" y="35818332"/>
            <a:ext cx="3087190" cy="584775"/>
          </a:xfrm>
          <a:prstGeom prst="rect">
            <a:avLst/>
          </a:prstGeom>
          <a:noFill/>
        </p:spPr>
        <p:txBody>
          <a:bodyPr wrap="square" rtlCol="0">
            <a:spAutoFit/>
          </a:bodyPr>
          <a:lstStyle/>
          <a:p>
            <a:r>
              <a:rPr kumimoji="1" lang="en-US" altLang="ja-JP" sz="3200" dirty="0" smtClean="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etc…</a:t>
            </a:r>
            <a:endParaRPr kumimoji="1" lang="ja-JP" altLang="en-US" sz="32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406" name="テキスト ボックス 405"/>
          <p:cNvSpPr txBox="1"/>
          <p:nvPr/>
        </p:nvSpPr>
        <p:spPr>
          <a:xfrm>
            <a:off x="16788643" y="31668922"/>
            <a:ext cx="13022127" cy="4832092"/>
          </a:xfrm>
          <a:prstGeom prst="rect">
            <a:avLst/>
          </a:prstGeom>
          <a:noFill/>
        </p:spPr>
        <p:txBody>
          <a:bodyPr wrap="square" rtlCol="0">
            <a:spAutoFit/>
          </a:bodyPr>
          <a:lstStyle/>
          <a:p>
            <a:r>
              <a:rPr kumimoji="1" lang="ja-JP" altLang="en-US" sz="4400" dirty="0" smtClean="0">
                <a:solidFill>
                  <a:schemeClr val="bg1"/>
                </a:solidFill>
              </a:rPr>
              <a:t>・木星周囲の</a:t>
            </a:r>
            <a:r>
              <a:rPr kumimoji="1" lang="en-US" altLang="ja-JP" sz="4400" dirty="0" smtClean="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X</a:t>
            </a:r>
            <a:r>
              <a:rPr kumimoji="1" lang="ja-JP" altLang="en-US" sz="4400" dirty="0" smtClean="0">
                <a:solidFill>
                  <a:schemeClr val="bg1"/>
                </a:solidFill>
              </a:rPr>
              <a:t>線源の正体を探る</a:t>
            </a:r>
            <a:endParaRPr kumimoji="1" lang="en-US" altLang="ja-JP" sz="4400" dirty="0" smtClean="0">
              <a:solidFill>
                <a:schemeClr val="bg1"/>
              </a:solidFill>
            </a:endParaRPr>
          </a:p>
          <a:p>
            <a:r>
              <a:rPr kumimoji="1" lang="ja-JP" altLang="en-US" sz="4400" dirty="0" smtClean="0">
                <a:solidFill>
                  <a:schemeClr val="bg1"/>
                </a:solidFill>
              </a:rPr>
              <a:t>・中性子星連星系における準周期的振動の</a:t>
            </a:r>
            <a:endParaRPr kumimoji="1" lang="en-US" altLang="ja-JP" sz="4400" dirty="0" smtClean="0">
              <a:solidFill>
                <a:schemeClr val="bg1"/>
              </a:solidFill>
            </a:endParaRPr>
          </a:p>
          <a:p>
            <a:r>
              <a:rPr kumimoji="1" lang="ja-JP" altLang="en-US" sz="4400" dirty="0" smtClean="0">
                <a:solidFill>
                  <a:schemeClr val="bg1"/>
                </a:solidFill>
              </a:rPr>
              <a:t>　エネルギー依存性</a:t>
            </a:r>
            <a:endParaRPr kumimoji="1" lang="en-US" altLang="ja-JP" sz="4400" dirty="0" smtClean="0">
              <a:solidFill>
                <a:schemeClr val="bg1"/>
              </a:solidFill>
            </a:endParaRPr>
          </a:p>
          <a:p>
            <a:r>
              <a:rPr kumimoji="1" lang="ja-JP" altLang="en-US" sz="4400" dirty="0" smtClean="0">
                <a:solidFill>
                  <a:schemeClr val="bg1"/>
                </a:solidFill>
              </a:rPr>
              <a:t>・ブラックホールの自転を探る</a:t>
            </a:r>
            <a:endParaRPr kumimoji="1" lang="en-US" altLang="ja-JP" sz="4400" dirty="0" smtClean="0">
              <a:solidFill>
                <a:schemeClr val="bg1"/>
              </a:solidFill>
            </a:endParaRPr>
          </a:p>
          <a:p>
            <a:r>
              <a:rPr kumimoji="1" lang="ja-JP" altLang="en-US" sz="4400" dirty="0" smtClean="0">
                <a:solidFill>
                  <a:schemeClr val="bg1"/>
                </a:solidFill>
              </a:rPr>
              <a:t>・銀河団外縁部の高温ガスの重元素分布と星形成史</a:t>
            </a:r>
            <a:endParaRPr kumimoji="1" lang="en-US" altLang="ja-JP" sz="4400" dirty="0" smtClean="0">
              <a:solidFill>
                <a:schemeClr val="bg1"/>
              </a:solidFill>
            </a:endParaRPr>
          </a:p>
          <a:p>
            <a:r>
              <a:rPr kumimoji="1" lang="ja-JP" altLang="en-US" sz="4400" dirty="0" smtClean="0">
                <a:solidFill>
                  <a:schemeClr val="bg1"/>
                </a:solidFill>
              </a:rPr>
              <a:t>・楕円銀河における暗黒物質</a:t>
            </a:r>
            <a:endParaRPr kumimoji="1" lang="en-US" altLang="ja-JP" sz="4400" dirty="0" smtClean="0">
              <a:solidFill>
                <a:schemeClr val="bg1"/>
              </a:solidFill>
            </a:endParaRPr>
          </a:p>
          <a:p>
            <a:r>
              <a:rPr kumimoji="1" lang="ja-JP" altLang="en-US" sz="4400" dirty="0" smtClean="0">
                <a:solidFill>
                  <a:schemeClr val="bg1"/>
                </a:solidFill>
              </a:rPr>
              <a:t>・</a:t>
            </a:r>
            <a:r>
              <a:rPr lang="ja-JP" altLang="en-US" sz="4400" dirty="0">
                <a:solidFill>
                  <a:schemeClr val="bg1"/>
                </a:solidFill>
              </a:rPr>
              <a:t>宇宙の大規模構造</a:t>
            </a:r>
            <a:r>
              <a:rPr lang="ja-JP" altLang="en-US" sz="4400" dirty="0" smtClean="0">
                <a:solidFill>
                  <a:schemeClr val="bg1"/>
                </a:solidFill>
              </a:rPr>
              <a:t>の形成</a:t>
            </a:r>
            <a:r>
              <a:rPr lang="ja-JP" altLang="en-US" sz="4400" dirty="0">
                <a:solidFill>
                  <a:schemeClr val="bg1"/>
                </a:solidFill>
              </a:rPr>
              <a:t>進化シミュレーション</a:t>
            </a:r>
            <a:endParaRPr kumimoji="1" lang="ja-JP" altLang="en-US" sz="4400" dirty="0">
              <a:solidFill>
                <a:schemeClr val="bg1"/>
              </a:solidFill>
            </a:endParaRPr>
          </a:p>
        </p:txBody>
      </p:sp>
      <p:grpSp>
        <p:nvGrpSpPr>
          <p:cNvPr id="409" name="グループ化 408"/>
          <p:cNvGrpSpPr/>
          <p:nvPr/>
        </p:nvGrpSpPr>
        <p:grpSpPr>
          <a:xfrm>
            <a:off x="582002" y="37991282"/>
            <a:ext cx="28640634" cy="4125635"/>
            <a:chOff x="-9465625" y="1601790"/>
            <a:chExt cx="28640634" cy="4125635"/>
          </a:xfrm>
        </p:grpSpPr>
        <p:sp>
          <p:nvSpPr>
            <p:cNvPr id="410" name="テキスト ボックス 343"/>
            <p:cNvSpPr txBox="1"/>
            <p:nvPr/>
          </p:nvSpPr>
          <p:spPr>
            <a:xfrm>
              <a:off x="-9437621" y="2681529"/>
              <a:ext cx="800219" cy="2664296"/>
            </a:xfrm>
            <a:prstGeom prst="rect">
              <a:avLst/>
            </a:prstGeom>
            <a:noFill/>
          </p:spPr>
          <p:txBody>
            <a:bodyPr vert="eaVert" wrap="square" rtlCol="0">
              <a:spAutoFit/>
            </a:bodyPr>
            <a:lst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a:lstStyle>
            <a:p>
              <a:r>
                <a:rPr kumimoji="1" lang="ja-JP" altLang="en-US" sz="4000" dirty="0" smtClean="0">
                  <a:solidFill>
                    <a:schemeClr val="bg1"/>
                  </a:solidFill>
                  <a:latin typeface="+mn-ea"/>
                </a:rPr>
                <a:t>配属決定</a:t>
              </a:r>
              <a:endParaRPr kumimoji="1" lang="ja-JP" altLang="en-US" sz="4000" dirty="0">
                <a:solidFill>
                  <a:schemeClr val="bg1"/>
                </a:solidFill>
                <a:latin typeface="+mn-ea"/>
              </a:endParaRPr>
            </a:p>
          </p:txBody>
        </p:sp>
        <p:sp>
          <p:nvSpPr>
            <p:cNvPr id="411" name="テキスト ボックス 348"/>
            <p:cNvSpPr txBox="1"/>
            <p:nvPr/>
          </p:nvSpPr>
          <p:spPr>
            <a:xfrm>
              <a:off x="-5074169" y="2210516"/>
              <a:ext cx="677108" cy="2846093"/>
            </a:xfrm>
            <a:prstGeom prst="rect">
              <a:avLst/>
            </a:prstGeom>
            <a:noFill/>
          </p:spPr>
          <p:txBody>
            <a:bodyPr vert="eaVert" wrap="square" rtlCol="0">
              <a:spAutoFit/>
            </a:bodyPr>
            <a:lst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a:lstStyle>
            <a:p>
              <a:r>
                <a:rPr kumimoji="1" lang="ja-JP" altLang="en-US" sz="3200" dirty="0" smtClean="0">
                  <a:solidFill>
                    <a:schemeClr val="bg1"/>
                  </a:solidFill>
                  <a:latin typeface="Times" pitchFamily="18" charset="0"/>
                  <a:cs typeface="Times" pitchFamily="18" charset="0"/>
                </a:rPr>
                <a:t>・</a:t>
              </a:r>
              <a:r>
                <a:rPr lang="ja-JP" altLang="en-US" sz="3200" dirty="0" smtClean="0">
                  <a:solidFill>
                    <a:schemeClr val="bg1"/>
                  </a:solidFill>
                  <a:latin typeface="Times" pitchFamily="18" charset="0"/>
                  <a:cs typeface="Times" pitchFamily="18" charset="0"/>
                </a:rPr>
                <a:t>解析</a:t>
              </a:r>
              <a:r>
                <a:rPr lang="ja-JP" altLang="en-US" sz="3200" dirty="0">
                  <a:solidFill>
                    <a:schemeClr val="bg1"/>
                  </a:solidFill>
                  <a:latin typeface="Times" pitchFamily="18" charset="0"/>
                  <a:cs typeface="Times" pitchFamily="18" charset="0"/>
                </a:rPr>
                <a:t>練習</a:t>
              </a:r>
              <a:endParaRPr kumimoji="1" lang="en-US" altLang="ja-JP" sz="3200" dirty="0" smtClean="0">
                <a:solidFill>
                  <a:schemeClr val="bg1"/>
                </a:solidFill>
                <a:latin typeface="Times" pitchFamily="18" charset="0"/>
                <a:cs typeface="Times" pitchFamily="18" charset="0"/>
              </a:endParaRPr>
            </a:p>
          </p:txBody>
        </p:sp>
        <p:sp>
          <p:nvSpPr>
            <p:cNvPr id="412" name="テキスト ボックス 356"/>
            <p:cNvSpPr txBox="1"/>
            <p:nvPr/>
          </p:nvSpPr>
          <p:spPr>
            <a:xfrm>
              <a:off x="1406551" y="2210515"/>
              <a:ext cx="677108" cy="3516910"/>
            </a:xfrm>
            <a:prstGeom prst="rect">
              <a:avLst/>
            </a:prstGeom>
            <a:noFill/>
          </p:spPr>
          <p:txBody>
            <a:bodyPr vert="eaVert" wrap="square" rtlCol="0">
              <a:spAutoFit/>
            </a:bodyPr>
            <a:lst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a:lstStyle>
            <a:p>
              <a:r>
                <a:rPr kumimoji="1" lang="ja-JP" altLang="en-US" sz="3200" dirty="0" smtClean="0">
                  <a:solidFill>
                    <a:schemeClr val="bg1"/>
                  </a:solidFill>
                  <a:latin typeface="+mn-ea"/>
                </a:rPr>
                <a:t>・研究</a:t>
              </a:r>
              <a:r>
                <a:rPr lang="ja-JP" altLang="en-US" sz="3200" dirty="0" smtClean="0">
                  <a:solidFill>
                    <a:schemeClr val="bg1"/>
                  </a:solidFill>
                  <a:latin typeface="+mn-ea"/>
                </a:rPr>
                <a:t>テーマ模索</a:t>
              </a:r>
              <a:endParaRPr lang="en-US" altLang="ja-JP" sz="3200" dirty="0" smtClean="0">
                <a:solidFill>
                  <a:schemeClr val="bg1"/>
                </a:solidFill>
                <a:latin typeface="+mn-ea"/>
              </a:endParaRPr>
            </a:p>
          </p:txBody>
        </p:sp>
        <p:sp>
          <p:nvSpPr>
            <p:cNvPr id="413" name="テキスト ボックス 365"/>
            <p:cNvSpPr txBox="1"/>
            <p:nvPr/>
          </p:nvSpPr>
          <p:spPr>
            <a:xfrm>
              <a:off x="16717079" y="2210515"/>
              <a:ext cx="677108" cy="2846094"/>
            </a:xfrm>
            <a:prstGeom prst="rect">
              <a:avLst/>
            </a:prstGeom>
            <a:noFill/>
          </p:spPr>
          <p:txBody>
            <a:bodyPr vert="eaVert" wrap="square" rtlCol="0">
              <a:spAutoFit/>
            </a:bodyPr>
            <a:lst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a:lstStyle>
            <a:p>
              <a:r>
                <a:rPr kumimoji="1" lang="ja-JP" altLang="en-US" sz="3200" dirty="0" smtClean="0">
                  <a:solidFill>
                    <a:schemeClr val="bg1"/>
                  </a:solidFill>
                  <a:latin typeface="Times" pitchFamily="18" charset="0"/>
                  <a:cs typeface="Times" pitchFamily="18" charset="0"/>
                </a:rPr>
                <a:t>・卒業論文提出</a:t>
              </a:r>
              <a:endParaRPr kumimoji="1" lang="en-US" altLang="ja-JP" sz="3200" dirty="0" smtClean="0">
                <a:solidFill>
                  <a:schemeClr val="bg1"/>
                </a:solidFill>
                <a:latin typeface="Times" pitchFamily="18" charset="0"/>
                <a:cs typeface="Times" pitchFamily="18" charset="0"/>
              </a:endParaRPr>
            </a:p>
          </p:txBody>
        </p:sp>
        <p:sp>
          <p:nvSpPr>
            <p:cNvPr id="414" name="テキスト ボックス 366"/>
            <p:cNvSpPr txBox="1"/>
            <p:nvPr/>
          </p:nvSpPr>
          <p:spPr>
            <a:xfrm>
              <a:off x="18213451" y="2681529"/>
              <a:ext cx="800219" cy="1728192"/>
            </a:xfrm>
            <a:prstGeom prst="rect">
              <a:avLst/>
            </a:prstGeom>
            <a:noFill/>
          </p:spPr>
          <p:txBody>
            <a:bodyPr vert="eaVert" wrap="square" rtlCol="0">
              <a:spAutoFit/>
            </a:bodyPr>
            <a:lst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a:lstStyle>
            <a:p>
              <a:r>
                <a:rPr kumimoji="1" lang="ja-JP" altLang="en-US" sz="4000" dirty="0" smtClean="0">
                  <a:solidFill>
                    <a:schemeClr val="bg1"/>
                  </a:solidFill>
                  <a:latin typeface="Times" pitchFamily="18" charset="0"/>
                  <a:cs typeface="Times" pitchFamily="18" charset="0"/>
                </a:rPr>
                <a:t>卒業式</a:t>
              </a:r>
              <a:endParaRPr kumimoji="1" lang="en-US" altLang="ja-JP" sz="4000" dirty="0" smtClean="0">
                <a:solidFill>
                  <a:schemeClr val="bg1"/>
                </a:solidFill>
                <a:latin typeface="Times" pitchFamily="18" charset="0"/>
                <a:cs typeface="Times" pitchFamily="18" charset="0"/>
              </a:endParaRPr>
            </a:p>
          </p:txBody>
        </p:sp>
        <p:sp>
          <p:nvSpPr>
            <p:cNvPr id="415" name="テキスト ボックス 367"/>
            <p:cNvSpPr txBox="1"/>
            <p:nvPr/>
          </p:nvSpPr>
          <p:spPr>
            <a:xfrm>
              <a:off x="15526221" y="2258467"/>
              <a:ext cx="677108" cy="3180926"/>
            </a:xfrm>
            <a:prstGeom prst="rect">
              <a:avLst/>
            </a:prstGeom>
            <a:noFill/>
          </p:spPr>
          <p:txBody>
            <a:bodyPr vert="eaVert" wrap="square" rtlCol="0">
              <a:spAutoFit/>
            </a:bodyPr>
            <a:lst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a:lstStyle>
            <a:p>
              <a:r>
                <a:rPr kumimoji="1" lang="ja-JP" altLang="en-US" sz="3200" b="1" dirty="0" smtClean="0">
                  <a:solidFill>
                    <a:schemeClr val="bg1"/>
                  </a:solidFill>
                  <a:latin typeface="+mn-ea"/>
                </a:rPr>
                <a:t>・卒研合同発表会</a:t>
              </a:r>
              <a:endParaRPr kumimoji="1" lang="en-US" altLang="ja-JP" sz="3200" b="1" dirty="0" smtClean="0">
                <a:solidFill>
                  <a:schemeClr val="bg1"/>
                </a:solidFill>
                <a:latin typeface="+mn-ea"/>
              </a:endParaRPr>
            </a:p>
          </p:txBody>
        </p:sp>
        <p:sp>
          <p:nvSpPr>
            <p:cNvPr id="416" name="テキスト ボックス 372"/>
            <p:cNvSpPr txBox="1"/>
            <p:nvPr/>
          </p:nvSpPr>
          <p:spPr>
            <a:xfrm>
              <a:off x="14896733" y="2258467"/>
              <a:ext cx="677108" cy="3180926"/>
            </a:xfrm>
            <a:prstGeom prst="rect">
              <a:avLst/>
            </a:prstGeom>
            <a:noFill/>
          </p:spPr>
          <p:txBody>
            <a:bodyPr vert="eaVert" wrap="square" rtlCol="0">
              <a:spAutoFit/>
            </a:bodyPr>
            <a:lst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a:lstStyle>
            <a:p>
              <a:r>
                <a:rPr kumimoji="1" lang="ja-JP" altLang="en-US" sz="3200" b="1" dirty="0" smtClean="0">
                  <a:solidFill>
                    <a:schemeClr val="bg1"/>
                  </a:solidFill>
                  <a:latin typeface="+mn-ea"/>
                </a:rPr>
                <a:t>・卒研発表練習</a:t>
              </a:r>
              <a:endParaRPr kumimoji="1" lang="en-US" altLang="ja-JP" sz="3200" b="1" dirty="0" smtClean="0">
                <a:solidFill>
                  <a:schemeClr val="bg1"/>
                </a:solidFill>
                <a:latin typeface="+mn-ea"/>
              </a:endParaRPr>
            </a:p>
          </p:txBody>
        </p:sp>
        <p:sp>
          <p:nvSpPr>
            <p:cNvPr id="417" name="テキスト ボックス 378"/>
            <p:cNvSpPr txBox="1"/>
            <p:nvPr/>
          </p:nvSpPr>
          <p:spPr>
            <a:xfrm>
              <a:off x="2281099" y="2681529"/>
              <a:ext cx="738664" cy="1869939"/>
            </a:xfrm>
            <a:prstGeom prst="rect">
              <a:avLst/>
            </a:prstGeom>
            <a:noFill/>
          </p:spPr>
          <p:txBody>
            <a:bodyPr vert="eaVert" wrap="square" rtlCol="0">
              <a:spAutoFit/>
            </a:bodyPr>
            <a:lst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a:lstStyle>
            <a:p>
              <a:r>
                <a:rPr kumimoji="1" lang="ja-JP" altLang="en-US" sz="3600" dirty="0" smtClean="0">
                  <a:solidFill>
                    <a:schemeClr val="bg1"/>
                  </a:solidFill>
                  <a:latin typeface="Times" pitchFamily="18" charset="0"/>
                  <a:cs typeface="Times" pitchFamily="18" charset="0"/>
                </a:rPr>
                <a:t>院試</a:t>
              </a:r>
              <a:endParaRPr kumimoji="1" lang="en-US" altLang="ja-JP" sz="3600" dirty="0" smtClean="0">
                <a:solidFill>
                  <a:schemeClr val="bg1"/>
                </a:solidFill>
                <a:latin typeface="Times" pitchFamily="18" charset="0"/>
                <a:cs typeface="Times" pitchFamily="18" charset="0"/>
              </a:endParaRPr>
            </a:p>
          </p:txBody>
        </p:sp>
        <p:sp>
          <p:nvSpPr>
            <p:cNvPr id="418" name="右矢印 417"/>
            <p:cNvSpPr/>
            <p:nvPr/>
          </p:nvSpPr>
          <p:spPr>
            <a:xfrm>
              <a:off x="4747955" y="2415057"/>
              <a:ext cx="10081120" cy="504056"/>
            </a:xfrm>
            <a:prstGeom prst="rightArrow">
              <a:avLst>
                <a:gd name="adj1" fmla="val 50000"/>
                <a:gd name="adj2" fmla="val 13757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476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4176431" rtl="0" eaLnBrk="1" latinLnBrk="0" hangingPunct="1">
                <a:defRPr kumimoji="1" sz="8200" kern="1200">
                  <a:solidFill>
                    <a:schemeClr val="lt1"/>
                  </a:solidFill>
                  <a:latin typeface="+mn-lt"/>
                  <a:ea typeface="+mn-ea"/>
                  <a:cs typeface="+mn-cs"/>
                </a:defRPr>
              </a:lvl1pPr>
              <a:lvl2pPr marL="2088215" algn="l" defTabSz="4176431" rtl="0" eaLnBrk="1" latinLnBrk="0" hangingPunct="1">
                <a:defRPr kumimoji="1" sz="8200" kern="1200">
                  <a:solidFill>
                    <a:schemeClr val="lt1"/>
                  </a:solidFill>
                  <a:latin typeface="+mn-lt"/>
                  <a:ea typeface="+mn-ea"/>
                  <a:cs typeface="+mn-cs"/>
                </a:defRPr>
              </a:lvl2pPr>
              <a:lvl3pPr marL="4176431" algn="l" defTabSz="4176431" rtl="0" eaLnBrk="1" latinLnBrk="0" hangingPunct="1">
                <a:defRPr kumimoji="1" sz="8200" kern="1200">
                  <a:solidFill>
                    <a:schemeClr val="lt1"/>
                  </a:solidFill>
                  <a:latin typeface="+mn-lt"/>
                  <a:ea typeface="+mn-ea"/>
                  <a:cs typeface="+mn-cs"/>
                </a:defRPr>
              </a:lvl3pPr>
              <a:lvl4pPr marL="6264646" algn="l" defTabSz="4176431" rtl="0" eaLnBrk="1" latinLnBrk="0" hangingPunct="1">
                <a:defRPr kumimoji="1" sz="8200" kern="1200">
                  <a:solidFill>
                    <a:schemeClr val="lt1"/>
                  </a:solidFill>
                  <a:latin typeface="+mn-lt"/>
                  <a:ea typeface="+mn-ea"/>
                  <a:cs typeface="+mn-cs"/>
                </a:defRPr>
              </a:lvl4pPr>
              <a:lvl5pPr marL="8352861" algn="l" defTabSz="4176431" rtl="0" eaLnBrk="1" latinLnBrk="0" hangingPunct="1">
                <a:defRPr kumimoji="1" sz="8200" kern="1200">
                  <a:solidFill>
                    <a:schemeClr val="lt1"/>
                  </a:solidFill>
                  <a:latin typeface="+mn-lt"/>
                  <a:ea typeface="+mn-ea"/>
                  <a:cs typeface="+mn-cs"/>
                </a:defRPr>
              </a:lvl5pPr>
              <a:lvl6pPr marL="10441076" algn="l" defTabSz="4176431" rtl="0" eaLnBrk="1" latinLnBrk="0" hangingPunct="1">
                <a:defRPr kumimoji="1" sz="8200" kern="1200">
                  <a:solidFill>
                    <a:schemeClr val="lt1"/>
                  </a:solidFill>
                  <a:latin typeface="+mn-lt"/>
                  <a:ea typeface="+mn-ea"/>
                  <a:cs typeface="+mn-cs"/>
                </a:defRPr>
              </a:lvl6pPr>
              <a:lvl7pPr marL="12529292" algn="l" defTabSz="4176431" rtl="0" eaLnBrk="1" latinLnBrk="0" hangingPunct="1">
                <a:defRPr kumimoji="1" sz="8200" kern="1200">
                  <a:solidFill>
                    <a:schemeClr val="lt1"/>
                  </a:solidFill>
                  <a:latin typeface="+mn-lt"/>
                  <a:ea typeface="+mn-ea"/>
                  <a:cs typeface="+mn-cs"/>
                </a:defRPr>
              </a:lvl7pPr>
              <a:lvl8pPr marL="14617507" algn="l" defTabSz="4176431" rtl="0" eaLnBrk="1" latinLnBrk="0" hangingPunct="1">
                <a:defRPr kumimoji="1" sz="8200" kern="1200">
                  <a:solidFill>
                    <a:schemeClr val="lt1"/>
                  </a:solidFill>
                  <a:latin typeface="+mn-lt"/>
                  <a:ea typeface="+mn-ea"/>
                  <a:cs typeface="+mn-cs"/>
                </a:defRPr>
              </a:lvl8pPr>
              <a:lvl9pPr marL="16705722" algn="l" defTabSz="4176431" rtl="0" eaLnBrk="1" latinLnBrk="0" hangingPunct="1">
                <a:defRPr kumimoji="1" sz="8200" kern="1200">
                  <a:solidFill>
                    <a:schemeClr val="lt1"/>
                  </a:solidFill>
                  <a:latin typeface="+mn-lt"/>
                  <a:ea typeface="+mn-ea"/>
                  <a:cs typeface="+mn-cs"/>
                </a:defRPr>
              </a:lvl9pPr>
            </a:lstStyle>
            <a:p>
              <a:pPr algn="ctr"/>
              <a:endParaRPr kumimoji="1" lang="ja-JP" altLang="en-US" sz="3200" dirty="0">
                <a:solidFill>
                  <a:schemeClr val="bg1"/>
                </a:solidFill>
                <a:latin typeface="Times" pitchFamily="18" charset="0"/>
                <a:cs typeface="Times" pitchFamily="18" charset="0"/>
              </a:endParaRPr>
            </a:p>
          </p:txBody>
        </p:sp>
        <p:sp>
          <p:nvSpPr>
            <p:cNvPr id="419" name="テキスト ボックス 369"/>
            <p:cNvSpPr txBox="1"/>
            <p:nvPr/>
          </p:nvSpPr>
          <p:spPr>
            <a:xfrm>
              <a:off x="4099883" y="2210516"/>
              <a:ext cx="677108" cy="2846094"/>
            </a:xfrm>
            <a:prstGeom prst="rect">
              <a:avLst/>
            </a:prstGeom>
            <a:noFill/>
          </p:spPr>
          <p:txBody>
            <a:bodyPr vert="eaVert" wrap="square" rtlCol="0">
              <a:spAutoFit/>
            </a:bodyPr>
            <a:lst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a:lstStyle>
            <a:p>
              <a:r>
                <a:rPr kumimoji="1" lang="ja-JP" altLang="en-US" sz="3200" dirty="0" smtClean="0">
                  <a:solidFill>
                    <a:schemeClr val="bg1"/>
                  </a:solidFill>
                  <a:latin typeface="Times" pitchFamily="18" charset="0"/>
                  <a:cs typeface="Times" pitchFamily="18" charset="0"/>
                </a:rPr>
                <a:t>・解析開始</a:t>
              </a:r>
              <a:endParaRPr kumimoji="1" lang="en-US" altLang="ja-JP" sz="3200" dirty="0" smtClean="0">
                <a:solidFill>
                  <a:schemeClr val="bg1"/>
                </a:solidFill>
                <a:latin typeface="Times" pitchFamily="18" charset="0"/>
                <a:cs typeface="Times" pitchFamily="18" charset="0"/>
              </a:endParaRPr>
            </a:p>
          </p:txBody>
        </p:sp>
        <p:sp>
          <p:nvSpPr>
            <p:cNvPr id="420" name="テキスト ボックス 249"/>
            <p:cNvSpPr txBox="1"/>
            <p:nvPr/>
          </p:nvSpPr>
          <p:spPr>
            <a:xfrm>
              <a:off x="-7286653" y="4638788"/>
              <a:ext cx="6750772" cy="584775"/>
            </a:xfrm>
            <a:prstGeom prst="rect">
              <a:avLst/>
            </a:prstGeom>
            <a:noFill/>
          </p:spPr>
          <p:txBody>
            <a:bodyPr wrap="square" rtlCol="0">
              <a:spAutoFit/>
            </a:bodyPr>
            <a:lst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a:lstStyle>
            <a:p>
              <a:pPr algn="ctr"/>
              <a:r>
                <a:rPr lang="ja-JP" altLang="en-US" sz="3200" dirty="0" smtClean="0">
                  <a:solidFill>
                    <a:srgbClr val="00B050"/>
                  </a:solidFill>
                  <a:latin typeface="Times" pitchFamily="18" charset="0"/>
                  <a:cs typeface="Times" pitchFamily="18" charset="0"/>
                </a:rPr>
                <a:t>前期ゼミ</a:t>
              </a:r>
              <a:r>
                <a:rPr lang="en-US" altLang="ja-JP" sz="3200" dirty="0" smtClean="0">
                  <a:solidFill>
                    <a:srgbClr val="00B050"/>
                  </a:solidFill>
                  <a:latin typeface="Times" pitchFamily="18" charset="0"/>
                  <a:cs typeface="Times" pitchFamily="18" charset="0"/>
                </a:rPr>
                <a:t>(</a:t>
              </a:r>
              <a:r>
                <a:rPr lang="ja-JP" altLang="en-US" sz="3200" dirty="0" smtClean="0">
                  <a:solidFill>
                    <a:srgbClr val="00B050"/>
                  </a:solidFill>
                  <a:latin typeface="Times" pitchFamily="18" charset="0"/>
                  <a:cs typeface="Times" pitchFamily="18" charset="0"/>
                </a:rPr>
                <a:t>天文学の基礎</a:t>
              </a:r>
              <a:r>
                <a:rPr lang="en-US" altLang="ja-JP" sz="3200" dirty="0" smtClean="0">
                  <a:solidFill>
                    <a:srgbClr val="00B050"/>
                  </a:solidFill>
                  <a:latin typeface="Times" pitchFamily="18" charset="0"/>
                  <a:cs typeface="Times" pitchFamily="18" charset="0"/>
                </a:rPr>
                <a:t>,</a:t>
              </a:r>
              <a:r>
                <a:rPr lang="ja-JP" altLang="en-US" sz="3200" dirty="0" smtClean="0">
                  <a:solidFill>
                    <a:srgbClr val="00B050"/>
                  </a:solidFill>
                  <a:latin typeface="Times" pitchFamily="18" charset="0"/>
                  <a:cs typeface="Times" pitchFamily="18" charset="0"/>
                </a:rPr>
                <a:t>誤差論</a:t>
              </a:r>
              <a:r>
                <a:rPr lang="en-US" altLang="ja-JP" sz="3200" dirty="0" smtClean="0">
                  <a:solidFill>
                    <a:srgbClr val="00B050"/>
                  </a:solidFill>
                  <a:latin typeface="Times" pitchFamily="18" charset="0"/>
                  <a:cs typeface="Times" pitchFamily="18" charset="0"/>
                </a:rPr>
                <a:t>)</a:t>
              </a:r>
            </a:p>
          </p:txBody>
        </p:sp>
        <p:sp>
          <p:nvSpPr>
            <p:cNvPr id="421" name="テキスト ボックス 284"/>
            <p:cNvSpPr txBox="1"/>
            <p:nvPr/>
          </p:nvSpPr>
          <p:spPr>
            <a:xfrm>
              <a:off x="3916249" y="5127676"/>
              <a:ext cx="5472608" cy="584775"/>
            </a:xfrm>
            <a:prstGeom prst="rect">
              <a:avLst/>
            </a:prstGeom>
            <a:noFill/>
          </p:spPr>
          <p:txBody>
            <a:bodyPr wrap="square" rtlCol="0">
              <a:spAutoFit/>
            </a:bodyPr>
            <a:lst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a:lstStyle>
            <a:p>
              <a:pPr algn="ctr"/>
              <a:r>
                <a:rPr lang="ja-JP" altLang="en-US" sz="3200" dirty="0" smtClean="0">
                  <a:solidFill>
                    <a:srgbClr val="00B050"/>
                  </a:solidFill>
                  <a:latin typeface="Times" pitchFamily="18" charset="0"/>
                  <a:cs typeface="Times" pitchFamily="18" charset="0"/>
                </a:rPr>
                <a:t>後期ゼミ</a:t>
              </a:r>
              <a:r>
                <a:rPr lang="en-US" altLang="ja-JP" sz="3200" dirty="0" smtClean="0">
                  <a:solidFill>
                    <a:srgbClr val="00B050"/>
                  </a:solidFill>
                  <a:latin typeface="Times" pitchFamily="18" charset="0"/>
                  <a:cs typeface="Times" pitchFamily="18" charset="0"/>
                </a:rPr>
                <a:t>(</a:t>
              </a:r>
              <a:r>
                <a:rPr lang="ja-JP" altLang="en-US" sz="3200" dirty="0" smtClean="0">
                  <a:solidFill>
                    <a:srgbClr val="00B050"/>
                  </a:solidFill>
                  <a:latin typeface="Times" pitchFamily="18" charset="0"/>
                  <a:cs typeface="Times" pitchFamily="18" charset="0"/>
                </a:rPr>
                <a:t>天文学の基礎</a:t>
              </a:r>
              <a:r>
                <a:rPr lang="en-US" altLang="ja-JP" sz="3200" dirty="0" smtClean="0">
                  <a:solidFill>
                    <a:srgbClr val="00B050"/>
                  </a:solidFill>
                  <a:latin typeface="Times" pitchFamily="18" charset="0"/>
                  <a:cs typeface="Times" pitchFamily="18" charset="0"/>
                </a:rPr>
                <a:t>)</a:t>
              </a:r>
            </a:p>
          </p:txBody>
        </p:sp>
        <p:sp>
          <p:nvSpPr>
            <p:cNvPr id="422" name="左右矢印 421"/>
            <p:cNvSpPr/>
            <p:nvPr/>
          </p:nvSpPr>
          <p:spPr>
            <a:xfrm>
              <a:off x="-7302353" y="4287387"/>
              <a:ext cx="6912768" cy="360040"/>
            </a:xfrm>
            <a:prstGeom prst="leftRightArrow">
              <a:avLst>
                <a:gd name="adj1" fmla="val 63228"/>
                <a:gd name="adj2" fmla="val 126534"/>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4176431" rtl="0" eaLnBrk="1" latinLnBrk="0" hangingPunct="1">
                <a:defRPr kumimoji="1" sz="8200" kern="1200">
                  <a:solidFill>
                    <a:schemeClr val="lt1"/>
                  </a:solidFill>
                  <a:latin typeface="+mn-lt"/>
                  <a:ea typeface="+mn-ea"/>
                  <a:cs typeface="+mn-cs"/>
                </a:defRPr>
              </a:lvl1pPr>
              <a:lvl2pPr marL="2088215" algn="l" defTabSz="4176431" rtl="0" eaLnBrk="1" latinLnBrk="0" hangingPunct="1">
                <a:defRPr kumimoji="1" sz="8200" kern="1200">
                  <a:solidFill>
                    <a:schemeClr val="lt1"/>
                  </a:solidFill>
                  <a:latin typeface="+mn-lt"/>
                  <a:ea typeface="+mn-ea"/>
                  <a:cs typeface="+mn-cs"/>
                </a:defRPr>
              </a:lvl2pPr>
              <a:lvl3pPr marL="4176431" algn="l" defTabSz="4176431" rtl="0" eaLnBrk="1" latinLnBrk="0" hangingPunct="1">
                <a:defRPr kumimoji="1" sz="8200" kern="1200">
                  <a:solidFill>
                    <a:schemeClr val="lt1"/>
                  </a:solidFill>
                  <a:latin typeface="+mn-lt"/>
                  <a:ea typeface="+mn-ea"/>
                  <a:cs typeface="+mn-cs"/>
                </a:defRPr>
              </a:lvl3pPr>
              <a:lvl4pPr marL="6264646" algn="l" defTabSz="4176431" rtl="0" eaLnBrk="1" latinLnBrk="0" hangingPunct="1">
                <a:defRPr kumimoji="1" sz="8200" kern="1200">
                  <a:solidFill>
                    <a:schemeClr val="lt1"/>
                  </a:solidFill>
                  <a:latin typeface="+mn-lt"/>
                  <a:ea typeface="+mn-ea"/>
                  <a:cs typeface="+mn-cs"/>
                </a:defRPr>
              </a:lvl4pPr>
              <a:lvl5pPr marL="8352861" algn="l" defTabSz="4176431" rtl="0" eaLnBrk="1" latinLnBrk="0" hangingPunct="1">
                <a:defRPr kumimoji="1" sz="8200" kern="1200">
                  <a:solidFill>
                    <a:schemeClr val="lt1"/>
                  </a:solidFill>
                  <a:latin typeface="+mn-lt"/>
                  <a:ea typeface="+mn-ea"/>
                  <a:cs typeface="+mn-cs"/>
                </a:defRPr>
              </a:lvl5pPr>
              <a:lvl6pPr marL="10441076" algn="l" defTabSz="4176431" rtl="0" eaLnBrk="1" latinLnBrk="0" hangingPunct="1">
                <a:defRPr kumimoji="1" sz="8200" kern="1200">
                  <a:solidFill>
                    <a:schemeClr val="lt1"/>
                  </a:solidFill>
                  <a:latin typeface="+mn-lt"/>
                  <a:ea typeface="+mn-ea"/>
                  <a:cs typeface="+mn-cs"/>
                </a:defRPr>
              </a:lvl6pPr>
              <a:lvl7pPr marL="12529292" algn="l" defTabSz="4176431" rtl="0" eaLnBrk="1" latinLnBrk="0" hangingPunct="1">
                <a:defRPr kumimoji="1" sz="8200" kern="1200">
                  <a:solidFill>
                    <a:schemeClr val="lt1"/>
                  </a:solidFill>
                  <a:latin typeface="+mn-lt"/>
                  <a:ea typeface="+mn-ea"/>
                  <a:cs typeface="+mn-cs"/>
                </a:defRPr>
              </a:lvl7pPr>
              <a:lvl8pPr marL="14617507" algn="l" defTabSz="4176431" rtl="0" eaLnBrk="1" latinLnBrk="0" hangingPunct="1">
                <a:defRPr kumimoji="1" sz="8200" kern="1200">
                  <a:solidFill>
                    <a:schemeClr val="lt1"/>
                  </a:solidFill>
                  <a:latin typeface="+mn-lt"/>
                  <a:ea typeface="+mn-ea"/>
                  <a:cs typeface="+mn-cs"/>
                </a:defRPr>
              </a:lvl8pPr>
              <a:lvl9pPr marL="16705722" algn="l" defTabSz="4176431" rtl="0" eaLnBrk="1" latinLnBrk="0" hangingPunct="1">
                <a:defRPr kumimoji="1" sz="8200" kern="1200">
                  <a:solidFill>
                    <a:schemeClr val="lt1"/>
                  </a:solidFill>
                  <a:latin typeface="+mn-lt"/>
                  <a:ea typeface="+mn-ea"/>
                  <a:cs typeface="+mn-cs"/>
                </a:defRPr>
              </a:lvl9pPr>
            </a:lstStyle>
            <a:p>
              <a:pPr algn="ctr"/>
              <a:endParaRPr lang="en-US" altLang="ja-JP" sz="3200" dirty="0" smtClean="0">
                <a:solidFill>
                  <a:schemeClr val="bg1"/>
                </a:solidFill>
                <a:latin typeface="Times" pitchFamily="18" charset="0"/>
                <a:cs typeface="Times" pitchFamily="18" charset="0"/>
              </a:endParaRPr>
            </a:p>
          </p:txBody>
        </p:sp>
        <p:sp>
          <p:nvSpPr>
            <p:cNvPr id="423" name="左右矢印 422"/>
            <p:cNvSpPr/>
            <p:nvPr/>
          </p:nvSpPr>
          <p:spPr>
            <a:xfrm>
              <a:off x="3876292" y="4714141"/>
              <a:ext cx="5108218" cy="360040"/>
            </a:xfrm>
            <a:prstGeom prst="leftRightArrow">
              <a:avLst>
                <a:gd name="adj1" fmla="val 63228"/>
                <a:gd name="adj2" fmla="val 126534"/>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4176431" rtl="0" eaLnBrk="1" latinLnBrk="0" hangingPunct="1">
                <a:defRPr kumimoji="1" sz="8200" kern="1200">
                  <a:solidFill>
                    <a:schemeClr val="lt1"/>
                  </a:solidFill>
                  <a:latin typeface="+mn-lt"/>
                  <a:ea typeface="+mn-ea"/>
                  <a:cs typeface="+mn-cs"/>
                </a:defRPr>
              </a:lvl1pPr>
              <a:lvl2pPr marL="2088215" algn="l" defTabSz="4176431" rtl="0" eaLnBrk="1" latinLnBrk="0" hangingPunct="1">
                <a:defRPr kumimoji="1" sz="8200" kern="1200">
                  <a:solidFill>
                    <a:schemeClr val="lt1"/>
                  </a:solidFill>
                  <a:latin typeface="+mn-lt"/>
                  <a:ea typeface="+mn-ea"/>
                  <a:cs typeface="+mn-cs"/>
                </a:defRPr>
              </a:lvl2pPr>
              <a:lvl3pPr marL="4176431" algn="l" defTabSz="4176431" rtl="0" eaLnBrk="1" latinLnBrk="0" hangingPunct="1">
                <a:defRPr kumimoji="1" sz="8200" kern="1200">
                  <a:solidFill>
                    <a:schemeClr val="lt1"/>
                  </a:solidFill>
                  <a:latin typeface="+mn-lt"/>
                  <a:ea typeface="+mn-ea"/>
                  <a:cs typeface="+mn-cs"/>
                </a:defRPr>
              </a:lvl3pPr>
              <a:lvl4pPr marL="6264646" algn="l" defTabSz="4176431" rtl="0" eaLnBrk="1" latinLnBrk="0" hangingPunct="1">
                <a:defRPr kumimoji="1" sz="8200" kern="1200">
                  <a:solidFill>
                    <a:schemeClr val="lt1"/>
                  </a:solidFill>
                  <a:latin typeface="+mn-lt"/>
                  <a:ea typeface="+mn-ea"/>
                  <a:cs typeface="+mn-cs"/>
                </a:defRPr>
              </a:lvl4pPr>
              <a:lvl5pPr marL="8352861" algn="l" defTabSz="4176431" rtl="0" eaLnBrk="1" latinLnBrk="0" hangingPunct="1">
                <a:defRPr kumimoji="1" sz="8200" kern="1200">
                  <a:solidFill>
                    <a:schemeClr val="lt1"/>
                  </a:solidFill>
                  <a:latin typeface="+mn-lt"/>
                  <a:ea typeface="+mn-ea"/>
                  <a:cs typeface="+mn-cs"/>
                </a:defRPr>
              </a:lvl5pPr>
              <a:lvl6pPr marL="10441076" algn="l" defTabSz="4176431" rtl="0" eaLnBrk="1" latinLnBrk="0" hangingPunct="1">
                <a:defRPr kumimoji="1" sz="8200" kern="1200">
                  <a:solidFill>
                    <a:schemeClr val="lt1"/>
                  </a:solidFill>
                  <a:latin typeface="+mn-lt"/>
                  <a:ea typeface="+mn-ea"/>
                  <a:cs typeface="+mn-cs"/>
                </a:defRPr>
              </a:lvl6pPr>
              <a:lvl7pPr marL="12529292" algn="l" defTabSz="4176431" rtl="0" eaLnBrk="1" latinLnBrk="0" hangingPunct="1">
                <a:defRPr kumimoji="1" sz="8200" kern="1200">
                  <a:solidFill>
                    <a:schemeClr val="lt1"/>
                  </a:solidFill>
                  <a:latin typeface="+mn-lt"/>
                  <a:ea typeface="+mn-ea"/>
                  <a:cs typeface="+mn-cs"/>
                </a:defRPr>
              </a:lvl7pPr>
              <a:lvl8pPr marL="14617507" algn="l" defTabSz="4176431" rtl="0" eaLnBrk="1" latinLnBrk="0" hangingPunct="1">
                <a:defRPr kumimoji="1" sz="8200" kern="1200">
                  <a:solidFill>
                    <a:schemeClr val="lt1"/>
                  </a:solidFill>
                  <a:latin typeface="+mn-lt"/>
                  <a:ea typeface="+mn-ea"/>
                  <a:cs typeface="+mn-cs"/>
                </a:defRPr>
              </a:lvl8pPr>
              <a:lvl9pPr marL="16705722" algn="l" defTabSz="4176431" rtl="0" eaLnBrk="1" latinLnBrk="0" hangingPunct="1">
                <a:defRPr kumimoji="1" sz="8200" kern="1200">
                  <a:solidFill>
                    <a:schemeClr val="lt1"/>
                  </a:solidFill>
                  <a:latin typeface="+mn-lt"/>
                  <a:ea typeface="+mn-ea"/>
                  <a:cs typeface="+mn-cs"/>
                </a:defRPr>
              </a:lvl9pPr>
            </a:lstStyle>
            <a:p>
              <a:pPr algn="ctr"/>
              <a:endParaRPr lang="en-US" altLang="ja-JP" sz="3200" dirty="0" smtClean="0">
                <a:solidFill>
                  <a:schemeClr val="bg1"/>
                </a:solidFill>
                <a:latin typeface="Times" pitchFamily="18" charset="0"/>
                <a:cs typeface="Times" pitchFamily="18" charset="0"/>
              </a:endParaRPr>
            </a:p>
          </p:txBody>
        </p:sp>
        <p:sp>
          <p:nvSpPr>
            <p:cNvPr id="424" name="テキスト ボックス 298"/>
            <p:cNvSpPr txBox="1"/>
            <p:nvPr/>
          </p:nvSpPr>
          <p:spPr>
            <a:xfrm>
              <a:off x="4932965" y="2824087"/>
              <a:ext cx="9578263" cy="1077218"/>
            </a:xfrm>
            <a:prstGeom prst="rect">
              <a:avLst/>
            </a:prstGeom>
            <a:noFill/>
          </p:spPr>
          <p:txBody>
            <a:bodyPr wrap="none" rtlCol="0">
              <a:spAutoFit/>
            </a:bodyPr>
            <a:lst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a:lstStyle>
            <a:p>
              <a:pPr algn="ctr"/>
              <a:r>
                <a:rPr lang="ja-JP" altLang="en-US" sz="3200" dirty="0" smtClean="0">
                  <a:solidFill>
                    <a:schemeClr val="bg2">
                      <a:lumMod val="75000"/>
                    </a:schemeClr>
                  </a:solidFill>
                  <a:latin typeface="Times" pitchFamily="18" charset="0"/>
                  <a:cs typeface="Times" pitchFamily="18" charset="0"/>
                </a:rPr>
                <a:t>解析・卒論作成</a:t>
              </a:r>
              <a:endParaRPr lang="en-US" altLang="ja-JP" sz="3200" dirty="0" smtClean="0">
                <a:solidFill>
                  <a:schemeClr val="bg2">
                    <a:lumMod val="75000"/>
                  </a:schemeClr>
                </a:solidFill>
                <a:latin typeface="Times" pitchFamily="18" charset="0"/>
                <a:cs typeface="Times" pitchFamily="18" charset="0"/>
              </a:endParaRPr>
            </a:p>
            <a:p>
              <a:pPr algn="ctr"/>
              <a:r>
                <a:rPr lang="ja-JP" altLang="en-US" sz="3200" dirty="0" smtClean="0">
                  <a:solidFill>
                    <a:schemeClr val="bg2">
                      <a:lumMod val="75000"/>
                    </a:schemeClr>
                  </a:solidFill>
                  <a:latin typeface="Times" pitchFamily="18" charset="0"/>
                  <a:cs typeface="Times" pitchFamily="18" charset="0"/>
                </a:rPr>
                <a:t>現状報告（週一回）、中間報告・中間レポート（月一回）</a:t>
              </a:r>
            </a:p>
          </p:txBody>
        </p:sp>
        <p:sp>
          <p:nvSpPr>
            <p:cNvPr id="425" name="テキスト ボックス 355"/>
            <p:cNvSpPr txBox="1"/>
            <p:nvPr/>
          </p:nvSpPr>
          <p:spPr>
            <a:xfrm>
              <a:off x="3350767" y="2210516"/>
              <a:ext cx="677108" cy="3082662"/>
            </a:xfrm>
            <a:prstGeom prst="rect">
              <a:avLst/>
            </a:prstGeom>
            <a:noFill/>
          </p:spPr>
          <p:txBody>
            <a:bodyPr vert="eaVert" wrap="square" rtlCol="0">
              <a:spAutoFit/>
            </a:bodyPr>
            <a:lst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a:lstStyle>
            <a:p>
              <a:r>
                <a:rPr kumimoji="1" lang="ja-JP" altLang="en-US" sz="3200" dirty="0" smtClean="0">
                  <a:solidFill>
                    <a:schemeClr val="bg1"/>
                  </a:solidFill>
                  <a:latin typeface="Times" pitchFamily="18" charset="0"/>
                  <a:cs typeface="Times" pitchFamily="18" charset="0"/>
                </a:rPr>
                <a:t>・</a:t>
              </a:r>
              <a:r>
                <a:rPr lang="ja-JP" altLang="en-US" sz="3200" dirty="0">
                  <a:solidFill>
                    <a:schemeClr val="bg1"/>
                  </a:solidFill>
                  <a:latin typeface="Times" pitchFamily="18" charset="0"/>
                  <a:cs typeface="Times" pitchFamily="18" charset="0"/>
                </a:rPr>
                <a:t>研究</a:t>
              </a:r>
              <a:r>
                <a:rPr lang="ja-JP" altLang="en-US" sz="3200" dirty="0" smtClean="0">
                  <a:solidFill>
                    <a:schemeClr val="bg1"/>
                  </a:solidFill>
                  <a:latin typeface="Times" pitchFamily="18" charset="0"/>
                  <a:cs typeface="Times" pitchFamily="18" charset="0"/>
                </a:rPr>
                <a:t>テーマ</a:t>
              </a:r>
              <a:r>
                <a:rPr lang="ja-JP" altLang="en-US" sz="3200" dirty="0">
                  <a:solidFill>
                    <a:schemeClr val="bg1"/>
                  </a:solidFill>
                  <a:latin typeface="Times" pitchFamily="18" charset="0"/>
                  <a:cs typeface="Times" pitchFamily="18" charset="0"/>
                </a:rPr>
                <a:t>決め</a:t>
              </a:r>
              <a:endParaRPr kumimoji="1" lang="en-US" altLang="ja-JP" sz="3200" dirty="0" smtClean="0">
                <a:solidFill>
                  <a:schemeClr val="bg1"/>
                </a:solidFill>
                <a:latin typeface="Times" pitchFamily="18" charset="0"/>
                <a:cs typeface="Times" pitchFamily="18" charset="0"/>
              </a:endParaRPr>
            </a:p>
          </p:txBody>
        </p:sp>
        <p:sp>
          <p:nvSpPr>
            <p:cNvPr id="427" name="円/楕円 426"/>
            <p:cNvSpPr/>
            <p:nvPr/>
          </p:nvSpPr>
          <p:spPr>
            <a:xfrm>
              <a:off x="-8182063" y="2623224"/>
              <a:ext cx="2706175" cy="109744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defPPr>
                <a:defRPr lang="ja-JP"/>
              </a:defPPr>
              <a:lvl1pPr marL="0" algn="l" defTabSz="4176431" rtl="0" eaLnBrk="1" latinLnBrk="0" hangingPunct="1">
                <a:defRPr kumimoji="1" sz="8200" kern="1200">
                  <a:solidFill>
                    <a:schemeClr val="dk1"/>
                  </a:solidFill>
                  <a:latin typeface="+mn-lt"/>
                  <a:ea typeface="+mn-ea"/>
                  <a:cs typeface="+mn-cs"/>
                </a:defRPr>
              </a:lvl1pPr>
              <a:lvl2pPr marL="2088215" algn="l" defTabSz="4176431" rtl="0" eaLnBrk="1" latinLnBrk="0" hangingPunct="1">
                <a:defRPr kumimoji="1" sz="8200" kern="1200">
                  <a:solidFill>
                    <a:schemeClr val="dk1"/>
                  </a:solidFill>
                  <a:latin typeface="+mn-lt"/>
                  <a:ea typeface="+mn-ea"/>
                  <a:cs typeface="+mn-cs"/>
                </a:defRPr>
              </a:lvl2pPr>
              <a:lvl3pPr marL="4176431" algn="l" defTabSz="4176431" rtl="0" eaLnBrk="1" latinLnBrk="0" hangingPunct="1">
                <a:defRPr kumimoji="1" sz="8200" kern="1200">
                  <a:solidFill>
                    <a:schemeClr val="dk1"/>
                  </a:solidFill>
                  <a:latin typeface="+mn-lt"/>
                  <a:ea typeface="+mn-ea"/>
                  <a:cs typeface="+mn-cs"/>
                </a:defRPr>
              </a:lvl3pPr>
              <a:lvl4pPr marL="6264646" algn="l" defTabSz="4176431" rtl="0" eaLnBrk="1" latinLnBrk="0" hangingPunct="1">
                <a:defRPr kumimoji="1" sz="8200" kern="1200">
                  <a:solidFill>
                    <a:schemeClr val="dk1"/>
                  </a:solidFill>
                  <a:latin typeface="+mn-lt"/>
                  <a:ea typeface="+mn-ea"/>
                  <a:cs typeface="+mn-cs"/>
                </a:defRPr>
              </a:lvl4pPr>
              <a:lvl5pPr marL="8352861" algn="l" defTabSz="4176431" rtl="0" eaLnBrk="1" latinLnBrk="0" hangingPunct="1">
                <a:defRPr kumimoji="1" sz="8200" kern="1200">
                  <a:solidFill>
                    <a:schemeClr val="dk1"/>
                  </a:solidFill>
                  <a:latin typeface="+mn-lt"/>
                  <a:ea typeface="+mn-ea"/>
                  <a:cs typeface="+mn-cs"/>
                </a:defRPr>
              </a:lvl5pPr>
              <a:lvl6pPr marL="10441076" algn="l" defTabSz="4176431" rtl="0" eaLnBrk="1" latinLnBrk="0" hangingPunct="1">
                <a:defRPr kumimoji="1" sz="8200" kern="1200">
                  <a:solidFill>
                    <a:schemeClr val="dk1"/>
                  </a:solidFill>
                  <a:latin typeface="+mn-lt"/>
                  <a:ea typeface="+mn-ea"/>
                  <a:cs typeface="+mn-cs"/>
                </a:defRPr>
              </a:lvl6pPr>
              <a:lvl7pPr marL="12529292" algn="l" defTabSz="4176431" rtl="0" eaLnBrk="1" latinLnBrk="0" hangingPunct="1">
                <a:defRPr kumimoji="1" sz="8200" kern="1200">
                  <a:solidFill>
                    <a:schemeClr val="dk1"/>
                  </a:solidFill>
                  <a:latin typeface="+mn-lt"/>
                  <a:ea typeface="+mn-ea"/>
                  <a:cs typeface="+mn-cs"/>
                </a:defRPr>
              </a:lvl7pPr>
              <a:lvl8pPr marL="14617507" algn="l" defTabSz="4176431" rtl="0" eaLnBrk="1" latinLnBrk="0" hangingPunct="1">
                <a:defRPr kumimoji="1" sz="8200" kern="1200">
                  <a:solidFill>
                    <a:schemeClr val="dk1"/>
                  </a:solidFill>
                  <a:latin typeface="+mn-lt"/>
                  <a:ea typeface="+mn-ea"/>
                  <a:cs typeface="+mn-cs"/>
                </a:defRPr>
              </a:lvl8pPr>
              <a:lvl9pPr marL="16705722" algn="l" defTabSz="4176431" rtl="0" eaLnBrk="1" latinLnBrk="0" hangingPunct="1">
                <a:defRPr kumimoji="1" sz="8200" kern="1200">
                  <a:solidFill>
                    <a:schemeClr val="dk1"/>
                  </a:solidFill>
                  <a:latin typeface="+mn-lt"/>
                  <a:ea typeface="+mn-ea"/>
                  <a:cs typeface="+mn-cs"/>
                </a:defRPr>
              </a:lvl9pPr>
            </a:lstStyle>
            <a:p>
              <a:pPr algn="ctr"/>
              <a:r>
                <a:rPr lang="ja-JP" altLang="en-US" sz="3200" dirty="0" smtClean="0">
                  <a:solidFill>
                    <a:srgbClr val="FF0000"/>
                  </a:solidFill>
                  <a:latin typeface="Times" pitchFamily="18" charset="0"/>
                  <a:cs typeface="Times" pitchFamily="18" charset="0"/>
                </a:rPr>
                <a:t>新卒</a:t>
              </a:r>
              <a:r>
                <a:rPr lang="ja-JP" altLang="en-US" sz="3200" dirty="0">
                  <a:solidFill>
                    <a:srgbClr val="FF0000"/>
                  </a:solidFill>
                  <a:latin typeface="Times" pitchFamily="18" charset="0"/>
                  <a:cs typeface="Times" pitchFamily="18" charset="0"/>
                </a:rPr>
                <a:t>研生</a:t>
              </a:r>
              <a:r>
                <a:rPr lang="ja-JP" altLang="en-US" sz="3200" dirty="0" smtClean="0">
                  <a:solidFill>
                    <a:srgbClr val="FF0000"/>
                  </a:solidFill>
                  <a:latin typeface="Times" pitchFamily="18" charset="0"/>
                  <a:cs typeface="Times" pitchFamily="18" charset="0"/>
                </a:rPr>
                <a:t>歓迎会</a:t>
              </a:r>
              <a:endParaRPr lang="en-US" altLang="ja-JP" sz="3200" dirty="0">
                <a:solidFill>
                  <a:srgbClr val="FF0000"/>
                </a:solidFill>
                <a:latin typeface="Times" pitchFamily="18" charset="0"/>
                <a:cs typeface="Times" pitchFamily="18" charset="0"/>
              </a:endParaRPr>
            </a:p>
          </p:txBody>
        </p:sp>
        <p:sp>
          <p:nvSpPr>
            <p:cNvPr id="428" name="円/楕円 427"/>
            <p:cNvSpPr/>
            <p:nvPr/>
          </p:nvSpPr>
          <p:spPr>
            <a:xfrm>
              <a:off x="-369714" y="2631071"/>
              <a:ext cx="1754514" cy="70037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defPPr>
                <a:defRPr lang="ja-JP"/>
              </a:defPPr>
              <a:lvl1pPr marL="0" algn="l" defTabSz="4176431" rtl="0" eaLnBrk="1" latinLnBrk="0" hangingPunct="1">
                <a:defRPr kumimoji="1" sz="8200" kern="1200">
                  <a:solidFill>
                    <a:schemeClr val="dk1"/>
                  </a:solidFill>
                  <a:latin typeface="+mn-lt"/>
                  <a:ea typeface="+mn-ea"/>
                  <a:cs typeface="+mn-cs"/>
                </a:defRPr>
              </a:lvl1pPr>
              <a:lvl2pPr marL="2088215" algn="l" defTabSz="4176431" rtl="0" eaLnBrk="1" latinLnBrk="0" hangingPunct="1">
                <a:defRPr kumimoji="1" sz="8200" kern="1200">
                  <a:solidFill>
                    <a:schemeClr val="dk1"/>
                  </a:solidFill>
                  <a:latin typeface="+mn-lt"/>
                  <a:ea typeface="+mn-ea"/>
                  <a:cs typeface="+mn-cs"/>
                </a:defRPr>
              </a:lvl2pPr>
              <a:lvl3pPr marL="4176431" algn="l" defTabSz="4176431" rtl="0" eaLnBrk="1" latinLnBrk="0" hangingPunct="1">
                <a:defRPr kumimoji="1" sz="8200" kern="1200">
                  <a:solidFill>
                    <a:schemeClr val="dk1"/>
                  </a:solidFill>
                  <a:latin typeface="+mn-lt"/>
                  <a:ea typeface="+mn-ea"/>
                  <a:cs typeface="+mn-cs"/>
                </a:defRPr>
              </a:lvl3pPr>
              <a:lvl4pPr marL="6264646" algn="l" defTabSz="4176431" rtl="0" eaLnBrk="1" latinLnBrk="0" hangingPunct="1">
                <a:defRPr kumimoji="1" sz="8200" kern="1200">
                  <a:solidFill>
                    <a:schemeClr val="dk1"/>
                  </a:solidFill>
                  <a:latin typeface="+mn-lt"/>
                  <a:ea typeface="+mn-ea"/>
                  <a:cs typeface="+mn-cs"/>
                </a:defRPr>
              </a:lvl4pPr>
              <a:lvl5pPr marL="8352861" algn="l" defTabSz="4176431" rtl="0" eaLnBrk="1" latinLnBrk="0" hangingPunct="1">
                <a:defRPr kumimoji="1" sz="8200" kern="1200">
                  <a:solidFill>
                    <a:schemeClr val="dk1"/>
                  </a:solidFill>
                  <a:latin typeface="+mn-lt"/>
                  <a:ea typeface="+mn-ea"/>
                  <a:cs typeface="+mn-cs"/>
                </a:defRPr>
              </a:lvl5pPr>
              <a:lvl6pPr marL="10441076" algn="l" defTabSz="4176431" rtl="0" eaLnBrk="1" latinLnBrk="0" hangingPunct="1">
                <a:defRPr kumimoji="1" sz="8200" kern="1200">
                  <a:solidFill>
                    <a:schemeClr val="dk1"/>
                  </a:solidFill>
                  <a:latin typeface="+mn-lt"/>
                  <a:ea typeface="+mn-ea"/>
                  <a:cs typeface="+mn-cs"/>
                </a:defRPr>
              </a:lvl6pPr>
              <a:lvl7pPr marL="12529292" algn="l" defTabSz="4176431" rtl="0" eaLnBrk="1" latinLnBrk="0" hangingPunct="1">
                <a:defRPr kumimoji="1" sz="8200" kern="1200">
                  <a:solidFill>
                    <a:schemeClr val="dk1"/>
                  </a:solidFill>
                  <a:latin typeface="+mn-lt"/>
                  <a:ea typeface="+mn-ea"/>
                  <a:cs typeface="+mn-cs"/>
                </a:defRPr>
              </a:lvl7pPr>
              <a:lvl8pPr marL="14617507" algn="l" defTabSz="4176431" rtl="0" eaLnBrk="1" latinLnBrk="0" hangingPunct="1">
                <a:defRPr kumimoji="1" sz="8200" kern="1200">
                  <a:solidFill>
                    <a:schemeClr val="dk1"/>
                  </a:solidFill>
                  <a:latin typeface="+mn-lt"/>
                  <a:ea typeface="+mn-ea"/>
                  <a:cs typeface="+mn-cs"/>
                </a:defRPr>
              </a:lvl8pPr>
              <a:lvl9pPr marL="16705722" algn="l" defTabSz="4176431" rtl="0" eaLnBrk="1" latinLnBrk="0" hangingPunct="1">
                <a:defRPr kumimoji="1" sz="8200" kern="1200">
                  <a:solidFill>
                    <a:schemeClr val="dk1"/>
                  </a:solidFill>
                  <a:latin typeface="+mn-lt"/>
                  <a:ea typeface="+mn-ea"/>
                  <a:cs typeface="+mn-cs"/>
                </a:defRPr>
              </a:lvl9pPr>
            </a:lstStyle>
            <a:p>
              <a:pPr algn="ctr"/>
              <a:r>
                <a:rPr lang="en-US" altLang="ja-JP" sz="32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BBQ</a:t>
              </a:r>
              <a:endParaRPr lang="en-US" altLang="ja-JP" sz="3200"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430" name="円/楕円 429"/>
            <p:cNvSpPr/>
            <p:nvPr/>
          </p:nvSpPr>
          <p:spPr>
            <a:xfrm>
              <a:off x="17159410" y="4478970"/>
              <a:ext cx="2015599" cy="121875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defPPr>
                <a:defRPr lang="ja-JP"/>
              </a:defPPr>
              <a:lvl1pPr marL="0" algn="l" defTabSz="4176431" rtl="0" eaLnBrk="1" latinLnBrk="0" hangingPunct="1">
                <a:defRPr kumimoji="1" sz="8200" kern="1200">
                  <a:solidFill>
                    <a:schemeClr val="dk1"/>
                  </a:solidFill>
                  <a:latin typeface="+mn-lt"/>
                  <a:ea typeface="+mn-ea"/>
                  <a:cs typeface="+mn-cs"/>
                </a:defRPr>
              </a:lvl1pPr>
              <a:lvl2pPr marL="2088215" algn="l" defTabSz="4176431" rtl="0" eaLnBrk="1" latinLnBrk="0" hangingPunct="1">
                <a:defRPr kumimoji="1" sz="8200" kern="1200">
                  <a:solidFill>
                    <a:schemeClr val="dk1"/>
                  </a:solidFill>
                  <a:latin typeface="+mn-lt"/>
                  <a:ea typeface="+mn-ea"/>
                  <a:cs typeface="+mn-cs"/>
                </a:defRPr>
              </a:lvl2pPr>
              <a:lvl3pPr marL="4176431" algn="l" defTabSz="4176431" rtl="0" eaLnBrk="1" latinLnBrk="0" hangingPunct="1">
                <a:defRPr kumimoji="1" sz="8200" kern="1200">
                  <a:solidFill>
                    <a:schemeClr val="dk1"/>
                  </a:solidFill>
                  <a:latin typeface="+mn-lt"/>
                  <a:ea typeface="+mn-ea"/>
                  <a:cs typeface="+mn-cs"/>
                </a:defRPr>
              </a:lvl3pPr>
              <a:lvl4pPr marL="6264646" algn="l" defTabSz="4176431" rtl="0" eaLnBrk="1" latinLnBrk="0" hangingPunct="1">
                <a:defRPr kumimoji="1" sz="8200" kern="1200">
                  <a:solidFill>
                    <a:schemeClr val="dk1"/>
                  </a:solidFill>
                  <a:latin typeface="+mn-lt"/>
                  <a:ea typeface="+mn-ea"/>
                  <a:cs typeface="+mn-cs"/>
                </a:defRPr>
              </a:lvl4pPr>
              <a:lvl5pPr marL="8352861" algn="l" defTabSz="4176431" rtl="0" eaLnBrk="1" latinLnBrk="0" hangingPunct="1">
                <a:defRPr kumimoji="1" sz="8200" kern="1200">
                  <a:solidFill>
                    <a:schemeClr val="dk1"/>
                  </a:solidFill>
                  <a:latin typeface="+mn-lt"/>
                  <a:ea typeface="+mn-ea"/>
                  <a:cs typeface="+mn-cs"/>
                </a:defRPr>
              </a:lvl5pPr>
              <a:lvl6pPr marL="10441076" algn="l" defTabSz="4176431" rtl="0" eaLnBrk="1" latinLnBrk="0" hangingPunct="1">
                <a:defRPr kumimoji="1" sz="8200" kern="1200">
                  <a:solidFill>
                    <a:schemeClr val="dk1"/>
                  </a:solidFill>
                  <a:latin typeface="+mn-lt"/>
                  <a:ea typeface="+mn-ea"/>
                  <a:cs typeface="+mn-cs"/>
                </a:defRPr>
              </a:lvl6pPr>
              <a:lvl7pPr marL="12529292" algn="l" defTabSz="4176431" rtl="0" eaLnBrk="1" latinLnBrk="0" hangingPunct="1">
                <a:defRPr kumimoji="1" sz="8200" kern="1200">
                  <a:solidFill>
                    <a:schemeClr val="dk1"/>
                  </a:solidFill>
                  <a:latin typeface="+mn-lt"/>
                  <a:ea typeface="+mn-ea"/>
                  <a:cs typeface="+mn-cs"/>
                </a:defRPr>
              </a:lvl7pPr>
              <a:lvl8pPr marL="14617507" algn="l" defTabSz="4176431" rtl="0" eaLnBrk="1" latinLnBrk="0" hangingPunct="1">
                <a:defRPr kumimoji="1" sz="8200" kern="1200">
                  <a:solidFill>
                    <a:schemeClr val="dk1"/>
                  </a:solidFill>
                  <a:latin typeface="+mn-lt"/>
                  <a:ea typeface="+mn-ea"/>
                  <a:cs typeface="+mn-cs"/>
                </a:defRPr>
              </a:lvl8pPr>
              <a:lvl9pPr marL="16705722" algn="l" defTabSz="4176431" rtl="0" eaLnBrk="1" latinLnBrk="0" hangingPunct="1">
                <a:defRPr kumimoji="1" sz="8200" kern="1200">
                  <a:solidFill>
                    <a:schemeClr val="dk1"/>
                  </a:solidFill>
                  <a:latin typeface="+mn-lt"/>
                  <a:ea typeface="+mn-ea"/>
                  <a:cs typeface="+mn-cs"/>
                </a:defRPr>
              </a:lvl9pPr>
            </a:lstStyle>
            <a:p>
              <a:r>
                <a:rPr lang="ja-JP" altLang="en-US" sz="3200" dirty="0">
                  <a:solidFill>
                    <a:srgbClr val="FF0000"/>
                  </a:solidFill>
                  <a:latin typeface="+mn-ea"/>
                </a:rPr>
                <a:t>卒業生送別会</a:t>
              </a:r>
              <a:endParaRPr lang="en-US" altLang="ja-JP" sz="3200" dirty="0">
                <a:solidFill>
                  <a:srgbClr val="FF0000"/>
                </a:solidFill>
                <a:latin typeface="+mn-ea"/>
              </a:endParaRPr>
            </a:p>
          </p:txBody>
        </p:sp>
        <p:sp>
          <p:nvSpPr>
            <p:cNvPr id="431" name="雲形吹き出し 430"/>
            <p:cNvSpPr/>
            <p:nvPr/>
          </p:nvSpPr>
          <p:spPr>
            <a:xfrm>
              <a:off x="-4325053" y="2415057"/>
              <a:ext cx="3816424" cy="1553913"/>
            </a:xfrm>
            <a:prstGeom prst="cloudCallout">
              <a:avLst>
                <a:gd name="adj1" fmla="val -29498"/>
                <a:gd name="adj2" fmla="val 71841"/>
              </a:avLst>
            </a:prstGeom>
            <a:solidFill>
              <a:srgbClr val="00B05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4176431" rtl="0" eaLnBrk="1" latinLnBrk="0" hangingPunct="1">
                <a:defRPr kumimoji="1" sz="8200" kern="1200">
                  <a:solidFill>
                    <a:schemeClr val="lt1"/>
                  </a:solidFill>
                  <a:latin typeface="+mn-lt"/>
                  <a:ea typeface="+mn-ea"/>
                  <a:cs typeface="+mn-cs"/>
                </a:defRPr>
              </a:lvl1pPr>
              <a:lvl2pPr marL="2088215" algn="l" defTabSz="4176431" rtl="0" eaLnBrk="1" latinLnBrk="0" hangingPunct="1">
                <a:defRPr kumimoji="1" sz="8200" kern="1200">
                  <a:solidFill>
                    <a:schemeClr val="lt1"/>
                  </a:solidFill>
                  <a:latin typeface="+mn-lt"/>
                  <a:ea typeface="+mn-ea"/>
                  <a:cs typeface="+mn-cs"/>
                </a:defRPr>
              </a:lvl2pPr>
              <a:lvl3pPr marL="4176431" algn="l" defTabSz="4176431" rtl="0" eaLnBrk="1" latinLnBrk="0" hangingPunct="1">
                <a:defRPr kumimoji="1" sz="8200" kern="1200">
                  <a:solidFill>
                    <a:schemeClr val="lt1"/>
                  </a:solidFill>
                  <a:latin typeface="+mn-lt"/>
                  <a:ea typeface="+mn-ea"/>
                  <a:cs typeface="+mn-cs"/>
                </a:defRPr>
              </a:lvl3pPr>
              <a:lvl4pPr marL="6264646" algn="l" defTabSz="4176431" rtl="0" eaLnBrk="1" latinLnBrk="0" hangingPunct="1">
                <a:defRPr kumimoji="1" sz="8200" kern="1200">
                  <a:solidFill>
                    <a:schemeClr val="lt1"/>
                  </a:solidFill>
                  <a:latin typeface="+mn-lt"/>
                  <a:ea typeface="+mn-ea"/>
                  <a:cs typeface="+mn-cs"/>
                </a:defRPr>
              </a:lvl4pPr>
              <a:lvl5pPr marL="8352861" algn="l" defTabSz="4176431" rtl="0" eaLnBrk="1" latinLnBrk="0" hangingPunct="1">
                <a:defRPr kumimoji="1" sz="8200" kern="1200">
                  <a:solidFill>
                    <a:schemeClr val="lt1"/>
                  </a:solidFill>
                  <a:latin typeface="+mn-lt"/>
                  <a:ea typeface="+mn-ea"/>
                  <a:cs typeface="+mn-cs"/>
                </a:defRPr>
              </a:lvl5pPr>
              <a:lvl6pPr marL="10441076" algn="l" defTabSz="4176431" rtl="0" eaLnBrk="1" latinLnBrk="0" hangingPunct="1">
                <a:defRPr kumimoji="1" sz="8200" kern="1200">
                  <a:solidFill>
                    <a:schemeClr val="lt1"/>
                  </a:solidFill>
                  <a:latin typeface="+mn-lt"/>
                  <a:ea typeface="+mn-ea"/>
                  <a:cs typeface="+mn-cs"/>
                </a:defRPr>
              </a:lvl6pPr>
              <a:lvl7pPr marL="12529292" algn="l" defTabSz="4176431" rtl="0" eaLnBrk="1" latinLnBrk="0" hangingPunct="1">
                <a:defRPr kumimoji="1" sz="8200" kern="1200">
                  <a:solidFill>
                    <a:schemeClr val="lt1"/>
                  </a:solidFill>
                  <a:latin typeface="+mn-lt"/>
                  <a:ea typeface="+mn-ea"/>
                  <a:cs typeface="+mn-cs"/>
                </a:defRPr>
              </a:lvl7pPr>
              <a:lvl8pPr marL="14617507" algn="l" defTabSz="4176431" rtl="0" eaLnBrk="1" latinLnBrk="0" hangingPunct="1">
                <a:defRPr kumimoji="1" sz="8200" kern="1200">
                  <a:solidFill>
                    <a:schemeClr val="lt1"/>
                  </a:solidFill>
                  <a:latin typeface="+mn-lt"/>
                  <a:ea typeface="+mn-ea"/>
                  <a:cs typeface="+mn-cs"/>
                </a:defRPr>
              </a:lvl8pPr>
              <a:lvl9pPr marL="16705722" algn="l" defTabSz="4176431" rtl="0" eaLnBrk="1" latinLnBrk="0" hangingPunct="1">
                <a:defRPr kumimoji="1" sz="8200" kern="1200">
                  <a:solidFill>
                    <a:schemeClr val="lt1"/>
                  </a:solidFill>
                  <a:latin typeface="+mn-lt"/>
                  <a:ea typeface="+mn-ea"/>
                  <a:cs typeface="+mn-cs"/>
                </a:defRPr>
              </a:lvl9pPr>
            </a:lstStyle>
            <a:p>
              <a:pPr algn="ctr"/>
              <a:r>
                <a:rPr kumimoji="1" lang="ja-JP" altLang="en-US" sz="2800" dirty="0" smtClean="0">
                  <a:solidFill>
                    <a:schemeClr val="bg1"/>
                  </a:solidFill>
                  <a:latin typeface="Times" pitchFamily="18" charset="0"/>
                  <a:cs typeface="Times" pitchFamily="18" charset="0"/>
                </a:rPr>
                <a:t>ひとりずつ</a:t>
              </a:r>
              <a:endParaRPr lang="en-US" altLang="ja-JP" sz="2800" dirty="0">
                <a:solidFill>
                  <a:schemeClr val="bg1"/>
                </a:solidFill>
                <a:latin typeface="Times" pitchFamily="18" charset="0"/>
                <a:cs typeface="Times" pitchFamily="18" charset="0"/>
              </a:endParaRPr>
            </a:p>
            <a:p>
              <a:pPr algn="ctr"/>
              <a:r>
                <a:rPr kumimoji="1" lang="ja-JP" altLang="en-US" sz="2800" dirty="0" smtClean="0">
                  <a:solidFill>
                    <a:schemeClr val="bg1"/>
                  </a:solidFill>
                  <a:latin typeface="Times" pitchFamily="18" charset="0"/>
                  <a:cs typeface="Times" pitchFamily="18" charset="0"/>
                </a:rPr>
                <a:t>スライドで発表</a:t>
              </a:r>
              <a:endParaRPr kumimoji="1" lang="ja-JP" altLang="en-US" sz="2800" dirty="0">
                <a:solidFill>
                  <a:schemeClr val="bg1"/>
                </a:solidFill>
                <a:latin typeface="Times" pitchFamily="18" charset="0"/>
                <a:cs typeface="Times" pitchFamily="18" charset="0"/>
              </a:endParaRPr>
            </a:p>
          </p:txBody>
        </p:sp>
        <p:sp>
          <p:nvSpPr>
            <p:cNvPr id="432" name="テキスト ボックス 342"/>
            <p:cNvSpPr txBox="1"/>
            <p:nvPr/>
          </p:nvSpPr>
          <p:spPr>
            <a:xfrm>
              <a:off x="-9465625" y="1622969"/>
              <a:ext cx="1108124" cy="707886"/>
            </a:xfrm>
            <a:prstGeom prst="rect">
              <a:avLst/>
            </a:prstGeom>
            <a:noFill/>
          </p:spPr>
          <p:txBody>
            <a:bodyPr wrap="square" rtlCol="0">
              <a:spAutoFit/>
            </a:bodyPr>
            <a:lst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a:lstStyle>
            <a:p>
              <a:r>
                <a:rPr kumimoji="1" lang="en-US" altLang="ja-JP" sz="4000" dirty="0" smtClean="0">
                  <a:solidFill>
                    <a:schemeClr val="bg1"/>
                  </a:solidFill>
                  <a:latin typeface="Times" pitchFamily="18" charset="0"/>
                  <a:cs typeface="Times" pitchFamily="18" charset="0"/>
                </a:rPr>
                <a:t>3</a:t>
              </a:r>
              <a:r>
                <a:rPr kumimoji="1" lang="ja-JP" altLang="en-US" sz="4000" dirty="0" smtClean="0">
                  <a:solidFill>
                    <a:schemeClr val="bg1"/>
                  </a:solidFill>
                  <a:latin typeface="Times" pitchFamily="18" charset="0"/>
                  <a:cs typeface="Times" pitchFamily="18" charset="0"/>
                </a:rPr>
                <a:t>月</a:t>
              </a:r>
              <a:endParaRPr kumimoji="1" lang="ja-JP" altLang="en-US" sz="4000" dirty="0">
                <a:solidFill>
                  <a:schemeClr val="bg1"/>
                </a:solidFill>
                <a:latin typeface="Times" pitchFamily="18" charset="0"/>
                <a:cs typeface="Times" pitchFamily="18" charset="0"/>
              </a:endParaRPr>
            </a:p>
          </p:txBody>
        </p:sp>
        <p:sp>
          <p:nvSpPr>
            <p:cNvPr id="433" name="テキスト ボックス 344"/>
            <p:cNvSpPr txBox="1"/>
            <p:nvPr/>
          </p:nvSpPr>
          <p:spPr>
            <a:xfrm>
              <a:off x="-7308973" y="1635163"/>
              <a:ext cx="1111712" cy="707886"/>
            </a:xfrm>
            <a:prstGeom prst="rect">
              <a:avLst/>
            </a:prstGeom>
            <a:noFill/>
          </p:spPr>
          <p:txBody>
            <a:bodyPr wrap="square" rtlCol="0">
              <a:spAutoFit/>
            </a:bodyPr>
            <a:lst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a:lstStyle>
            <a:p>
              <a:r>
                <a:rPr lang="en-US" altLang="ja-JP" sz="4000" dirty="0">
                  <a:solidFill>
                    <a:schemeClr val="bg1"/>
                  </a:solidFill>
                  <a:latin typeface="Times" pitchFamily="18" charset="0"/>
                  <a:cs typeface="Times" pitchFamily="18" charset="0"/>
                </a:rPr>
                <a:t>4</a:t>
              </a:r>
              <a:r>
                <a:rPr kumimoji="1" lang="ja-JP" altLang="en-US" sz="4000" dirty="0" smtClean="0">
                  <a:solidFill>
                    <a:schemeClr val="bg1"/>
                  </a:solidFill>
                  <a:latin typeface="Times" pitchFamily="18" charset="0"/>
                  <a:cs typeface="Times" pitchFamily="18" charset="0"/>
                </a:rPr>
                <a:t>月</a:t>
              </a:r>
              <a:endParaRPr kumimoji="1" lang="ja-JP" altLang="en-US" sz="4000" dirty="0">
                <a:solidFill>
                  <a:schemeClr val="bg1"/>
                </a:solidFill>
                <a:latin typeface="Times" pitchFamily="18" charset="0"/>
                <a:cs typeface="Times" pitchFamily="18" charset="0"/>
              </a:endParaRPr>
            </a:p>
          </p:txBody>
        </p:sp>
        <p:sp>
          <p:nvSpPr>
            <p:cNvPr id="434" name="テキスト ボックス 349"/>
            <p:cNvSpPr txBox="1"/>
            <p:nvPr/>
          </p:nvSpPr>
          <p:spPr>
            <a:xfrm>
              <a:off x="-2988493" y="1622969"/>
              <a:ext cx="1759784" cy="707886"/>
            </a:xfrm>
            <a:prstGeom prst="rect">
              <a:avLst/>
            </a:prstGeom>
            <a:noFill/>
          </p:spPr>
          <p:txBody>
            <a:bodyPr wrap="square" rtlCol="0">
              <a:spAutoFit/>
            </a:bodyPr>
            <a:lst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a:lstStyle>
            <a:p>
              <a:r>
                <a:rPr lang="en-US" altLang="ja-JP" sz="4000" dirty="0" smtClean="0">
                  <a:solidFill>
                    <a:schemeClr val="bg1"/>
                  </a:solidFill>
                  <a:latin typeface="Times" pitchFamily="18" charset="0"/>
                  <a:cs typeface="Times" pitchFamily="18" charset="0"/>
                </a:rPr>
                <a:t>6</a:t>
              </a:r>
              <a:r>
                <a:rPr kumimoji="1" lang="ja-JP" altLang="en-US" sz="4000" dirty="0" smtClean="0">
                  <a:solidFill>
                    <a:schemeClr val="bg1"/>
                  </a:solidFill>
                  <a:latin typeface="Times" pitchFamily="18" charset="0"/>
                  <a:cs typeface="Times" pitchFamily="18" charset="0"/>
                </a:rPr>
                <a:t>月</a:t>
              </a:r>
              <a:endParaRPr kumimoji="1" lang="ja-JP" altLang="en-US" sz="4000" dirty="0">
                <a:solidFill>
                  <a:schemeClr val="bg1"/>
                </a:solidFill>
                <a:latin typeface="Times" pitchFamily="18" charset="0"/>
                <a:cs typeface="Times" pitchFamily="18" charset="0"/>
              </a:endParaRPr>
            </a:p>
          </p:txBody>
        </p:sp>
        <p:sp>
          <p:nvSpPr>
            <p:cNvPr id="435" name="テキスト ボックス 351"/>
            <p:cNvSpPr txBox="1"/>
            <p:nvPr/>
          </p:nvSpPr>
          <p:spPr>
            <a:xfrm>
              <a:off x="-828253" y="1615364"/>
              <a:ext cx="1759784" cy="707886"/>
            </a:xfrm>
            <a:prstGeom prst="rect">
              <a:avLst/>
            </a:prstGeom>
            <a:noFill/>
          </p:spPr>
          <p:txBody>
            <a:bodyPr wrap="square" rtlCol="0">
              <a:spAutoFit/>
            </a:bodyPr>
            <a:lst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a:lstStyle>
            <a:p>
              <a:r>
                <a:rPr lang="en-US" altLang="ja-JP" sz="4000" dirty="0">
                  <a:solidFill>
                    <a:schemeClr val="bg1"/>
                  </a:solidFill>
                  <a:latin typeface="Times" pitchFamily="18" charset="0"/>
                  <a:cs typeface="Times" pitchFamily="18" charset="0"/>
                </a:rPr>
                <a:t>7</a:t>
              </a:r>
              <a:r>
                <a:rPr kumimoji="1" lang="ja-JP" altLang="en-US" sz="4000" dirty="0" smtClean="0">
                  <a:solidFill>
                    <a:schemeClr val="bg1"/>
                  </a:solidFill>
                  <a:latin typeface="Times" pitchFamily="18" charset="0"/>
                  <a:cs typeface="Times" pitchFamily="18" charset="0"/>
                </a:rPr>
                <a:t>月</a:t>
              </a:r>
              <a:endParaRPr kumimoji="1" lang="ja-JP" altLang="en-US" sz="4000" dirty="0">
                <a:solidFill>
                  <a:schemeClr val="bg1"/>
                </a:solidFill>
                <a:latin typeface="Times" pitchFamily="18" charset="0"/>
                <a:cs typeface="Times" pitchFamily="18" charset="0"/>
              </a:endParaRPr>
            </a:p>
          </p:txBody>
        </p:sp>
        <p:sp>
          <p:nvSpPr>
            <p:cNvPr id="436" name="テキスト ボックス 352"/>
            <p:cNvSpPr txBox="1"/>
            <p:nvPr/>
          </p:nvSpPr>
          <p:spPr>
            <a:xfrm>
              <a:off x="1331987" y="1615364"/>
              <a:ext cx="1759784" cy="707886"/>
            </a:xfrm>
            <a:prstGeom prst="rect">
              <a:avLst/>
            </a:prstGeom>
            <a:noFill/>
          </p:spPr>
          <p:txBody>
            <a:bodyPr wrap="square" rtlCol="0">
              <a:spAutoFit/>
            </a:bodyPr>
            <a:lst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a:lstStyle>
            <a:p>
              <a:r>
                <a:rPr lang="en-US" altLang="ja-JP" sz="4000" dirty="0" smtClean="0">
                  <a:solidFill>
                    <a:schemeClr val="bg1"/>
                  </a:solidFill>
                  <a:latin typeface="Times" pitchFamily="18" charset="0"/>
                  <a:cs typeface="Times" pitchFamily="18" charset="0"/>
                </a:rPr>
                <a:t>8</a:t>
              </a:r>
              <a:r>
                <a:rPr kumimoji="1" lang="ja-JP" altLang="en-US" sz="4000" dirty="0" smtClean="0">
                  <a:solidFill>
                    <a:schemeClr val="bg1"/>
                  </a:solidFill>
                  <a:latin typeface="Times" pitchFamily="18" charset="0"/>
                  <a:cs typeface="Times" pitchFamily="18" charset="0"/>
                </a:rPr>
                <a:t>月</a:t>
              </a:r>
              <a:endParaRPr kumimoji="1" lang="ja-JP" altLang="en-US" sz="4000" dirty="0">
                <a:solidFill>
                  <a:schemeClr val="bg1"/>
                </a:solidFill>
                <a:latin typeface="Times" pitchFamily="18" charset="0"/>
                <a:cs typeface="Times" pitchFamily="18" charset="0"/>
              </a:endParaRPr>
            </a:p>
          </p:txBody>
        </p:sp>
        <p:sp>
          <p:nvSpPr>
            <p:cNvPr id="437" name="テキスト ボックス 353"/>
            <p:cNvSpPr txBox="1"/>
            <p:nvPr/>
          </p:nvSpPr>
          <p:spPr>
            <a:xfrm>
              <a:off x="3492227" y="1601790"/>
              <a:ext cx="1759784" cy="707886"/>
            </a:xfrm>
            <a:prstGeom prst="rect">
              <a:avLst/>
            </a:prstGeom>
            <a:noFill/>
          </p:spPr>
          <p:txBody>
            <a:bodyPr wrap="square" rtlCol="0">
              <a:spAutoFit/>
            </a:bodyPr>
            <a:lst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a:lstStyle>
            <a:p>
              <a:r>
                <a:rPr lang="en-US" altLang="ja-JP" sz="4000" dirty="0">
                  <a:solidFill>
                    <a:schemeClr val="bg1"/>
                  </a:solidFill>
                  <a:latin typeface="Times" pitchFamily="18" charset="0"/>
                  <a:cs typeface="Times" pitchFamily="18" charset="0"/>
                </a:rPr>
                <a:t>9</a:t>
              </a:r>
              <a:r>
                <a:rPr kumimoji="1" lang="ja-JP" altLang="en-US" sz="4000" dirty="0" smtClean="0">
                  <a:solidFill>
                    <a:schemeClr val="bg1"/>
                  </a:solidFill>
                  <a:latin typeface="Times" pitchFamily="18" charset="0"/>
                  <a:cs typeface="Times" pitchFamily="18" charset="0"/>
                </a:rPr>
                <a:t>月</a:t>
              </a:r>
              <a:endParaRPr kumimoji="1" lang="ja-JP" altLang="en-US" sz="4000" dirty="0">
                <a:solidFill>
                  <a:schemeClr val="bg1"/>
                </a:solidFill>
                <a:latin typeface="Times" pitchFamily="18" charset="0"/>
                <a:cs typeface="Times" pitchFamily="18" charset="0"/>
              </a:endParaRPr>
            </a:p>
          </p:txBody>
        </p:sp>
        <p:sp>
          <p:nvSpPr>
            <p:cNvPr id="438" name="テキスト ボックス 357"/>
            <p:cNvSpPr txBox="1"/>
            <p:nvPr/>
          </p:nvSpPr>
          <p:spPr>
            <a:xfrm>
              <a:off x="5724475" y="1601790"/>
              <a:ext cx="1759784" cy="707886"/>
            </a:xfrm>
            <a:prstGeom prst="rect">
              <a:avLst/>
            </a:prstGeom>
            <a:noFill/>
          </p:spPr>
          <p:txBody>
            <a:bodyPr wrap="square" rtlCol="0">
              <a:spAutoFit/>
            </a:bodyPr>
            <a:lst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a:lstStyle>
            <a:p>
              <a:r>
                <a:rPr lang="en-US" altLang="ja-JP" sz="4000" dirty="0" smtClean="0">
                  <a:solidFill>
                    <a:schemeClr val="bg1"/>
                  </a:solidFill>
                  <a:latin typeface="Times" pitchFamily="18" charset="0"/>
                  <a:cs typeface="Times" pitchFamily="18" charset="0"/>
                </a:rPr>
                <a:t>10</a:t>
              </a:r>
              <a:r>
                <a:rPr kumimoji="1" lang="ja-JP" altLang="en-US" sz="4000" dirty="0" smtClean="0">
                  <a:solidFill>
                    <a:schemeClr val="bg1"/>
                  </a:solidFill>
                  <a:latin typeface="Times" pitchFamily="18" charset="0"/>
                  <a:cs typeface="Times" pitchFamily="18" charset="0"/>
                </a:rPr>
                <a:t>月</a:t>
              </a:r>
              <a:endParaRPr kumimoji="1" lang="ja-JP" altLang="en-US" sz="4000" dirty="0">
                <a:solidFill>
                  <a:schemeClr val="bg1"/>
                </a:solidFill>
                <a:latin typeface="Times" pitchFamily="18" charset="0"/>
                <a:cs typeface="Times" pitchFamily="18" charset="0"/>
              </a:endParaRPr>
            </a:p>
          </p:txBody>
        </p:sp>
        <p:sp>
          <p:nvSpPr>
            <p:cNvPr id="439" name="テキスト ボックス 360"/>
            <p:cNvSpPr txBox="1"/>
            <p:nvPr/>
          </p:nvSpPr>
          <p:spPr>
            <a:xfrm>
              <a:off x="10549011" y="1601790"/>
              <a:ext cx="1759784" cy="707886"/>
            </a:xfrm>
            <a:prstGeom prst="rect">
              <a:avLst/>
            </a:prstGeom>
            <a:noFill/>
          </p:spPr>
          <p:txBody>
            <a:bodyPr wrap="square" rtlCol="0">
              <a:spAutoFit/>
            </a:bodyPr>
            <a:lst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a:lstStyle>
            <a:p>
              <a:r>
                <a:rPr lang="en-US" altLang="ja-JP" sz="4000" dirty="0" smtClean="0">
                  <a:solidFill>
                    <a:schemeClr val="bg1"/>
                  </a:solidFill>
                  <a:latin typeface="Times" pitchFamily="18" charset="0"/>
                  <a:cs typeface="Times" pitchFamily="18" charset="0"/>
                </a:rPr>
                <a:t>12</a:t>
              </a:r>
              <a:r>
                <a:rPr kumimoji="1" lang="ja-JP" altLang="en-US" sz="4000" dirty="0" smtClean="0">
                  <a:solidFill>
                    <a:schemeClr val="bg1"/>
                  </a:solidFill>
                  <a:latin typeface="Times" pitchFamily="18" charset="0"/>
                  <a:cs typeface="Times" pitchFamily="18" charset="0"/>
                </a:rPr>
                <a:t>月</a:t>
              </a:r>
              <a:endParaRPr kumimoji="1" lang="ja-JP" altLang="en-US" sz="4000" dirty="0">
                <a:solidFill>
                  <a:schemeClr val="bg1"/>
                </a:solidFill>
                <a:latin typeface="Times" pitchFamily="18" charset="0"/>
                <a:cs typeface="Times" pitchFamily="18" charset="0"/>
              </a:endParaRPr>
            </a:p>
          </p:txBody>
        </p:sp>
        <p:sp>
          <p:nvSpPr>
            <p:cNvPr id="440" name="テキスト ボックス 361"/>
            <p:cNvSpPr txBox="1"/>
            <p:nvPr/>
          </p:nvSpPr>
          <p:spPr>
            <a:xfrm>
              <a:off x="12853267" y="1601790"/>
              <a:ext cx="1759784" cy="707886"/>
            </a:xfrm>
            <a:prstGeom prst="rect">
              <a:avLst/>
            </a:prstGeom>
            <a:noFill/>
          </p:spPr>
          <p:txBody>
            <a:bodyPr wrap="square" rtlCol="0">
              <a:spAutoFit/>
            </a:bodyPr>
            <a:lst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a:lstStyle>
            <a:p>
              <a:r>
                <a:rPr lang="en-US" altLang="ja-JP" sz="4000" dirty="0" smtClean="0">
                  <a:solidFill>
                    <a:schemeClr val="bg1"/>
                  </a:solidFill>
                  <a:latin typeface="Times" pitchFamily="18" charset="0"/>
                  <a:cs typeface="Times" pitchFamily="18" charset="0"/>
                </a:rPr>
                <a:t>1</a:t>
              </a:r>
              <a:r>
                <a:rPr kumimoji="1" lang="ja-JP" altLang="en-US" sz="4000" dirty="0" smtClean="0">
                  <a:solidFill>
                    <a:schemeClr val="bg1"/>
                  </a:solidFill>
                  <a:latin typeface="Times" pitchFamily="18" charset="0"/>
                  <a:cs typeface="Times" pitchFamily="18" charset="0"/>
                </a:rPr>
                <a:t>月</a:t>
              </a:r>
              <a:endParaRPr kumimoji="1" lang="ja-JP" altLang="en-US" sz="4000" dirty="0">
                <a:solidFill>
                  <a:schemeClr val="bg1"/>
                </a:solidFill>
                <a:latin typeface="Times" pitchFamily="18" charset="0"/>
                <a:cs typeface="Times" pitchFamily="18" charset="0"/>
              </a:endParaRPr>
            </a:p>
          </p:txBody>
        </p:sp>
        <p:sp>
          <p:nvSpPr>
            <p:cNvPr id="441" name="テキスト ボックス 362"/>
            <p:cNvSpPr txBox="1"/>
            <p:nvPr/>
          </p:nvSpPr>
          <p:spPr>
            <a:xfrm>
              <a:off x="8100739" y="1601790"/>
              <a:ext cx="1759784" cy="707886"/>
            </a:xfrm>
            <a:prstGeom prst="rect">
              <a:avLst/>
            </a:prstGeom>
            <a:noFill/>
          </p:spPr>
          <p:txBody>
            <a:bodyPr wrap="square" rtlCol="0">
              <a:spAutoFit/>
            </a:bodyPr>
            <a:lst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a:lstStyle>
            <a:p>
              <a:r>
                <a:rPr lang="en-US" altLang="ja-JP" sz="4000" dirty="0" smtClean="0">
                  <a:solidFill>
                    <a:schemeClr val="bg1"/>
                  </a:solidFill>
                  <a:latin typeface="Times" pitchFamily="18" charset="0"/>
                  <a:cs typeface="Times" pitchFamily="18" charset="0"/>
                </a:rPr>
                <a:t>11</a:t>
              </a:r>
              <a:r>
                <a:rPr kumimoji="1" lang="ja-JP" altLang="en-US" sz="4000" dirty="0" smtClean="0">
                  <a:solidFill>
                    <a:schemeClr val="bg1"/>
                  </a:solidFill>
                  <a:latin typeface="Times" pitchFamily="18" charset="0"/>
                  <a:cs typeface="Times" pitchFamily="18" charset="0"/>
                </a:rPr>
                <a:t>月</a:t>
              </a:r>
              <a:endParaRPr kumimoji="1" lang="ja-JP" altLang="en-US" sz="4000" dirty="0">
                <a:solidFill>
                  <a:schemeClr val="bg1"/>
                </a:solidFill>
                <a:latin typeface="Times" pitchFamily="18" charset="0"/>
                <a:cs typeface="Times" pitchFamily="18" charset="0"/>
              </a:endParaRPr>
            </a:p>
          </p:txBody>
        </p:sp>
        <p:sp>
          <p:nvSpPr>
            <p:cNvPr id="442" name="テキスト ボックス 363"/>
            <p:cNvSpPr txBox="1"/>
            <p:nvPr/>
          </p:nvSpPr>
          <p:spPr>
            <a:xfrm>
              <a:off x="15013507" y="1601790"/>
              <a:ext cx="1759784" cy="707886"/>
            </a:xfrm>
            <a:prstGeom prst="rect">
              <a:avLst/>
            </a:prstGeom>
            <a:noFill/>
          </p:spPr>
          <p:txBody>
            <a:bodyPr wrap="square" rtlCol="0">
              <a:spAutoFit/>
            </a:bodyPr>
            <a:lst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a:lstStyle>
            <a:p>
              <a:r>
                <a:rPr lang="en-US" altLang="ja-JP" sz="4000" dirty="0">
                  <a:solidFill>
                    <a:schemeClr val="bg1"/>
                  </a:solidFill>
                  <a:latin typeface="Times" pitchFamily="18" charset="0"/>
                  <a:cs typeface="Times" pitchFamily="18" charset="0"/>
                </a:rPr>
                <a:t>2</a:t>
              </a:r>
              <a:r>
                <a:rPr kumimoji="1" lang="ja-JP" altLang="en-US" sz="4000" dirty="0" smtClean="0">
                  <a:solidFill>
                    <a:schemeClr val="bg1"/>
                  </a:solidFill>
                  <a:latin typeface="Times" pitchFamily="18" charset="0"/>
                  <a:cs typeface="Times" pitchFamily="18" charset="0"/>
                </a:rPr>
                <a:t>月</a:t>
              </a:r>
              <a:endParaRPr kumimoji="1" lang="ja-JP" altLang="en-US" sz="4000" dirty="0">
                <a:solidFill>
                  <a:schemeClr val="bg1"/>
                </a:solidFill>
                <a:latin typeface="Times" pitchFamily="18" charset="0"/>
                <a:cs typeface="Times" pitchFamily="18" charset="0"/>
              </a:endParaRPr>
            </a:p>
          </p:txBody>
        </p:sp>
        <p:sp>
          <p:nvSpPr>
            <p:cNvPr id="443" name="テキスト ボックス 364"/>
            <p:cNvSpPr txBox="1"/>
            <p:nvPr/>
          </p:nvSpPr>
          <p:spPr>
            <a:xfrm>
              <a:off x="17133331" y="1601790"/>
              <a:ext cx="1759784" cy="707886"/>
            </a:xfrm>
            <a:prstGeom prst="rect">
              <a:avLst/>
            </a:prstGeom>
            <a:noFill/>
          </p:spPr>
          <p:txBody>
            <a:bodyPr wrap="square" rtlCol="0">
              <a:spAutoFit/>
            </a:bodyPr>
            <a:lst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a:lstStyle>
            <a:p>
              <a:r>
                <a:rPr lang="en-US" altLang="ja-JP" sz="4000" dirty="0" smtClean="0">
                  <a:solidFill>
                    <a:schemeClr val="bg1"/>
                  </a:solidFill>
                  <a:latin typeface="Times" pitchFamily="18" charset="0"/>
                  <a:cs typeface="Times" pitchFamily="18" charset="0"/>
                </a:rPr>
                <a:t>3</a:t>
              </a:r>
              <a:r>
                <a:rPr kumimoji="1" lang="ja-JP" altLang="en-US" sz="4000" dirty="0" smtClean="0">
                  <a:solidFill>
                    <a:schemeClr val="bg1"/>
                  </a:solidFill>
                  <a:latin typeface="Times" pitchFamily="18" charset="0"/>
                  <a:cs typeface="Times" pitchFamily="18" charset="0"/>
                </a:rPr>
                <a:t>月</a:t>
              </a:r>
              <a:endParaRPr kumimoji="1" lang="ja-JP" altLang="en-US" sz="4000" dirty="0">
                <a:solidFill>
                  <a:schemeClr val="bg1"/>
                </a:solidFill>
                <a:latin typeface="Times" pitchFamily="18" charset="0"/>
                <a:cs typeface="Times" pitchFamily="18" charset="0"/>
              </a:endParaRPr>
            </a:p>
          </p:txBody>
        </p:sp>
        <p:sp>
          <p:nvSpPr>
            <p:cNvPr id="444" name="テキスト ボックス 376"/>
            <p:cNvSpPr txBox="1"/>
            <p:nvPr/>
          </p:nvSpPr>
          <p:spPr>
            <a:xfrm>
              <a:off x="-5189149" y="1615364"/>
              <a:ext cx="1759784" cy="707886"/>
            </a:xfrm>
            <a:prstGeom prst="rect">
              <a:avLst/>
            </a:prstGeom>
            <a:noFill/>
          </p:spPr>
          <p:txBody>
            <a:bodyPr wrap="square" rtlCol="0">
              <a:spAutoFit/>
            </a:bodyPr>
            <a:lst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a:lstStyle>
            <a:p>
              <a:r>
                <a:rPr lang="en-US" altLang="ja-JP" sz="4000" dirty="0" smtClean="0">
                  <a:solidFill>
                    <a:schemeClr val="bg1"/>
                  </a:solidFill>
                  <a:latin typeface="Times" pitchFamily="18" charset="0"/>
                  <a:cs typeface="Times" pitchFamily="18" charset="0"/>
                </a:rPr>
                <a:t>5</a:t>
              </a:r>
              <a:r>
                <a:rPr kumimoji="1" lang="ja-JP" altLang="en-US" sz="4000" dirty="0" smtClean="0">
                  <a:solidFill>
                    <a:schemeClr val="bg1"/>
                  </a:solidFill>
                  <a:latin typeface="Times" pitchFamily="18" charset="0"/>
                  <a:cs typeface="Times" pitchFamily="18" charset="0"/>
                </a:rPr>
                <a:t>月</a:t>
              </a:r>
              <a:endParaRPr kumimoji="1" lang="ja-JP" altLang="en-US" sz="4000" dirty="0">
                <a:solidFill>
                  <a:schemeClr val="bg1"/>
                </a:solidFill>
                <a:latin typeface="Times" pitchFamily="18" charset="0"/>
                <a:cs typeface="Times" pitchFamily="18" charset="0"/>
              </a:endParaRPr>
            </a:p>
          </p:txBody>
        </p:sp>
        <p:sp>
          <p:nvSpPr>
            <p:cNvPr id="429" name="円/楕円 428"/>
            <p:cNvSpPr/>
            <p:nvPr/>
          </p:nvSpPr>
          <p:spPr>
            <a:xfrm>
              <a:off x="11166303" y="4009811"/>
              <a:ext cx="2046324" cy="72699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defPPr>
                <a:defRPr lang="ja-JP"/>
              </a:defPPr>
              <a:lvl1pPr marL="0" algn="l" defTabSz="4176431" rtl="0" eaLnBrk="1" latinLnBrk="0" hangingPunct="1">
                <a:defRPr kumimoji="1" sz="8200" kern="1200">
                  <a:solidFill>
                    <a:schemeClr val="dk1"/>
                  </a:solidFill>
                  <a:latin typeface="+mn-lt"/>
                  <a:ea typeface="+mn-ea"/>
                  <a:cs typeface="+mn-cs"/>
                </a:defRPr>
              </a:lvl1pPr>
              <a:lvl2pPr marL="2088215" algn="l" defTabSz="4176431" rtl="0" eaLnBrk="1" latinLnBrk="0" hangingPunct="1">
                <a:defRPr kumimoji="1" sz="8200" kern="1200">
                  <a:solidFill>
                    <a:schemeClr val="dk1"/>
                  </a:solidFill>
                  <a:latin typeface="+mn-lt"/>
                  <a:ea typeface="+mn-ea"/>
                  <a:cs typeface="+mn-cs"/>
                </a:defRPr>
              </a:lvl2pPr>
              <a:lvl3pPr marL="4176431" algn="l" defTabSz="4176431" rtl="0" eaLnBrk="1" latinLnBrk="0" hangingPunct="1">
                <a:defRPr kumimoji="1" sz="8200" kern="1200">
                  <a:solidFill>
                    <a:schemeClr val="dk1"/>
                  </a:solidFill>
                  <a:latin typeface="+mn-lt"/>
                  <a:ea typeface="+mn-ea"/>
                  <a:cs typeface="+mn-cs"/>
                </a:defRPr>
              </a:lvl3pPr>
              <a:lvl4pPr marL="6264646" algn="l" defTabSz="4176431" rtl="0" eaLnBrk="1" latinLnBrk="0" hangingPunct="1">
                <a:defRPr kumimoji="1" sz="8200" kern="1200">
                  <a:solidFill>
                    <a:schemeClr val="dk1"/>
                  </a:solidFill>
                  <a:latin typeface="+mn-lt"/>
                  <a:ea typeface="+mn-ea"/>
                  <a:cs typeface="+mn-cs"/>
                </a:defRPr>
              </a:lvl4pPr>
              <a:lvl5pPr marL="8352861" algn="l" defTabSz="4176431" rtl="0" eaLnBrk="1" latinLnBrk="0" hangingPunct="1">
                <a:defRPr kumimoji="1" sz="8200" kern="1200">
                  <a:solidFill>
                    <a:schemeClr val="dk1"/>
                  </a:solidFill>
                  <a:latin typeface="+mn-lt"/>
                  <a:ea typeface="+mn-ea"/>
                  <a:cs typeface="+mn-cs"/>
                </a:defRPr>
              </a:lvl5pPr>
              <a:lvl6pPr marL="10441076" algn="l" defTabSz="4176431" rtl="0" eaLnBrk="1" latinLnBrk="0" hangingPunct="1">
                <a:defRPr kumimoji="1" sz="8200" kern="1200">
                  <a:solidFill>
                    <a:schemeClr val="dk1"/>
                  </a:solidFill>
                  <a:latin typeface="+mn-lt"/>
                  <a:ea typeface="+mn-ea"/>
                  <a:cs typeface="+mn-cs"/>
                </a:defRPr>
              </a:lvl6pPr>
              <a:lvl7pPr marL="12529292" algn="l" defTabSz="4176431" rtl="0" eaLnBrk="1" latinLnBrk="0" hangingPunct="1">
                <a:defRPr kumimoji="1" sz="8200" kern="1200">
                  <a:solidFill>
                    <a:schemeClr val="dk1"/>
                  </a:solidFill>
                  <a:latin typeface="+mn-lt"/>
                  <a:ea typeface="+mn-ea"/>
                  <a:cs typeface="+mn-cs"/>
                </a:defRPr>
              </a:lvl7pPr>
              <a:lvl8pPr marL="14617507" algn="l" defTabSz="4176431" rtl="0" eaLnBrk="1" latinLnBrk="0" hangingPunct="1">
                <a:defRPr kumimoji="1" sz="8200" kern="1200">
                  <a:solidFill>
                    <a:schemeClr val="dk1"/>
                  </a:solidFill>
                  <a:latin typeface="+mn-lt"/>
                  <a:ea typeface="+mn-ea"/>
                  <a:cs typeface="+mn-cs"/>
                </a:defRPr>
              </a:lvl8pPr>
              <a:lvl9pPr marL="16705722" algn="l" defTabSz="4176431" rtl="0" eaLnBrk="1" latinLnBrk="0" hangingPunct="1">
                <a:defRPr kumimoji="1" sz="8200" kern="1200">
                  <a:solidFill>
                    <a:schemeClr val="dk1"/>
                  </a:solidFill>
                  <a:latin typeface="+mn-lt"/>
                  <a:ea typeface="+mn-ea"/>
                  <a:cs typeface="+mn-cs"/>
                </a:defRPr>
              </a:lvl9pPr>
            </a:lstStyle>
            <a:p>
              <a:r>
                <a:rPr lang="ja-JP" altLang="en-US" sz="3200" dirty="0">
                  <a:solidFill>
                    <a:srgbClr val="FF0000"/>
                  </a:solidFill>
                  <a:latin typeface="Times" pitchFamily="18" charset="0"/>
                  <a:cs typeface="Times" pitchFamily="18" charset="0"/>
                </a:rPr>
                <a:t>忘年会</a:t>
              </a:r>
              <a:endParaRPr lang="en-US" altLang="ja-JP" sz="3200" dirty="0">
                <a:solidFill>
                  <a:srgbClr val="FF0000"/>
                </a:solidFill>
                <a:latin typeface="Times" pitchFamily="18" charset="0"/>
                <a:cs typeface="Times" pitchFamily="18" charset="0"/>
              </a:endParaRPr>
            </a:p>
          </p:txBody>
        </p:sp>
      </p:grpSp>
      <p:sp>
        <p:nvSpPr>
          <p:cNvPr id="446" name="テキスト ボックス 284"/>
          <p:cNvSpPr txBox="1"/>
          <p:nvPr/>
        </p:nvSpPr>
        <p:spPr>
          <a:xfrm>
            <a:off x="19132878" y="41679894"/>
            <a:ext cx="6036555" cy="584775"/>
          </a:xfrm>
          <a:prstGeom prst="rect">
            <a:avLst/>
          </a:prstGeom>
          <a:noFill/>
        </p:spPr>
        <p:txBody>
          <a:bodyPr wrap="square" rtlCol="0">
            <a:spAutoFit/>
          </a:bodyPr>
          <a:lst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a:lstStyle>
          <a:p>
            <a:pPr algn="ctr"/>
            <a:r>
              <a:rPr lang="ja-JP" altLang="en-US" sz="3200" dirty="0" smtClean="0">
                <a:solidFill>
                  <a:srgbClr val="00B050"/>
                </a:solidFill>
                <a:latin typeface="Times" pitchFamily="18" charset="0"/>
                <a:cs typeface="Times" pitchFamily="18" charset="0"/>
              </a:rPr>
              <a:t>各自勉強したことの発表（週一回）</a:t>
            </a:r>
            <a:endParaRPr lang="en-US" altLang="ja-JP" sz="3200" dirty="0" smtClean="0">
              <a:solidFill>
                <a:srgbClr val="00B050"/>
              </a:solidFill>
              <a:latin typeface="Times" pitchFamily="18" charset="0"/>
              <a:cs typeface="Times" pitchFamily="18" charset="0"/>
            </a:endParaRPr>
          </a:p>
        </p:txBody>
      </p:sp>
      <p:pic>
        <p:nvPicPr>
          <p:cNvPr id="13" name="Picture 2" descr="http://upload.wikimedia.org/wikipedia/commons/a/af/Crab_Nebula_pulsar_x-ray.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877" t="11692" r="15509" b="15500"/>
          <a:stretch/>
        </p:blipFill>
        <p:spPr bwMode="auto">
          <a:xfrm>
            <a:off x="10315226" y="31080850"/>
            <a:ext cx="4749094" cy="4828246"/>
          </a:xfrm>
          <a:prstGeom prst="rect">
            <a:avLst/>
          </a:prstGeom>
          <a:noFill/>
          <a:extLst>
            <a:ext uri="{909E8E84-426E-40DD-AFC4-6F175D3DCCD1}">
              <a14:hiddenFill xmlns:a14="http://schemas.microsoft.com/office/drawing/2010/main">
                <a:solidFill>
                  <a:srgbClr val="FFFFFF"/>
                </a:solidFill>
              </a14:hiddenFill>
            </a:ext>
          </a:extLst>
        </p:spPr>
      </p:pic>
      <p:sp>
        <p:nvSpPr>
          <p:cNvPr id="599" name="テキスト ボックス 598"/>
          <p:cNvSpPr txBox="1"/>
          <p:nvPr/>
        </p:nvSpPr>
        <p:spPr>
          <a:xfrm>
            <a:off x="506521" y="32244568"/>
            <a:ext cx="8956503" cy="1323439"/>
          </a:xfrm>
          <a:prstGeom prst="rect">
            <a:avLst/>
          </a:prstGeom>
          <a:noFill/>
        </p:spPr>
        <p:txBody>
          <a:bodyPr wrap="square" rtlCol="0">
            <a:spAutoFit/>
          </a:bodyPr>
          <a:lstStyle/>
          <a:p>
            <a:r>
              <a:rPr lang="ja-JP" altLang="en-US" sz="4000" dirty="0" smtClean="0">
                <a:solidFill>
                  <a:schemeClr val="bg1"/>
                </a:solidFill>
                <a:latin typeface="Times" pitchFamily="18" charset="0"/>
                <a:cs typeface="Times" pitchFamily="18" charset="0"/>
              </a:rPr>
              <a:t>・恒星が超新星爆発した後に残る天体</a:t>
            </a:r>
            <a:endParaRPr lang="en-US" altLang="ja-JP" sz="4000" dirty="0" smtClean="0">
              <a:solidFill>
                <a:schemeClr val="bg1"/>
              </a:solidFill>
              <a:latin typeface="Times" pitchFamily="18" charset="0"/>
              <a:cs typeface="Times" pitchFamily="18" charset="0"/>
            </a:endParaRPr>
          </a:p>
          <a:p>
            <a:r>
              <a:rPr kumimoji="1" lang="ja-JP" altLang="en-US" sz="4000" dirty="0" smtClean="0">
                <a:solidFill>
                  <a:schemeClr val="bg1"/>
                </a:solidFill>
                <a:latin typeface="Times" pitchFamily="18" charset="0"/>
                <a:cs typeface="Times" pitchFamily="18" charset="0"/>
              </a:rPr>
              <a:t>・中性子の縮退圧で自身を支えている</a:t>
            </a:r>
            <a:endParaRPr kumimoji="1" lang="ja-JP" altLang="en-US" sz="4000" dirty="0">
              <a:solidFill>
                <a:schemeClr val="bg1"/>
              </a:solidFill>
              <a:latin typeface="Times" pitchFamily="18" charset="0"/>
              <a:cs typeface="Times" pitchFamily="18" charset="0"/>
            </a:endParaRPr>
          </a:p>
        </p:txBody>
      </p:sp>
      <p:sp>
        <p:nvSpPr>
          <p:cNvPr id="128" name="テキスト ボックス 127"/>
          <p:cNvSpPr txBox="1"/>
          <p:nvPr/>
        </p:nvSpPr>
        <p:spPr>
          <a:xfrm>
            <a:off x="567870" y="33719870"/>
            <a:ext cx="9514444" cy="1323439"/>
          </a:xfrm>
          <a:prstGeom prst="rect">
            <a:avLst/>
          </a:prstGeom>
          <a:noFill/>
        </p:spPr>
        <p:txBody>
          <a:bodyPr wrap="square" rtlCol="0">
            <a:spAutoFit/>
          </a:bodyPr>
          <a:lstStyle/>
          <a:p>
            <a:r>
              <a:rPr kumimoji="1" lang="ja-JP" altLang="en-US" sz="4000" dirty="0" smtClean="0">
                <a:solidFill>
                  <a:schemeClr val="bg1"/>
                </a:solidFill>
              </a:rPr>
              <a:t>中性子星と恒星の連星系では、中性子星の周りに</a:t>
            </a:r>
            <a:r>
              <a:rPr kumimoji="1" lang="ja-JP" altLang="en-US" sz="4000" dirty="0" smtClean="0">
                <a:solidFill>
                  <a:srgbClr val="FF0000"/>
                </a:solidFill>
              </a:rPr>
              <a:t>降着円盤</a:t>
            </a:r>
            <a:r>
              <a:rPr kumimoji="1" lang="ja-JP" altLang="en-US" sz="4000" dirty="0" smtClean="0">
                <a:solidFill>
                  <a:schemeClr val="bg1"/>
                </a:solidFill>
              </a:rPr>
              <a:t>が形成される</a:t>
            </a:r>
            <a:endParaRPr kumimoji="1" lang="ja-JP" altLang="en-US" sz="4000" dirty="0">
              <a:solidFill>
                <a:schemeClr val="bg1"/>
              </a:solidFill>
            </a:endParaRPr>
          </a:p>
        </p:txBody>
      </p:sp>
      <p:sp>
        <p:nvSpPr>
          <p:cNvPr id="129" name="下矢印 128"/>
          <p:cNvSpPr/>
          <p:nvPr/>
        </p:nvSpPr>
        <p:spPr>
          <a:xfrm rot="16689459">
            <a:off x="4453982" y="34149060"/>
            <a:ext cx="1125453" cy="2698894"/>
          </a:xfrm>
          <a:prstGeom prst="downArrow">
            <a:avLst/>
          </a:prstGeom>
          <a:solidFill>
            <a:srgbClr val="FF00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kumimoji="1" lang="ja-JP" alt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8" charset="0"/>
              <a:cs typeface="Times" pitchFamily="18" charset="0"/>
            </a:endParaRPr>
          </a:p>
        </p:txBody>
      </p:sp>
      <p:sp>
        <p:nvSpPr>
          <p:cNvPr id="131" name="テキスト ボックス 130"/>
          <p:cNvSpPr txBox="1"/>
          <p:nvPr/>
        </p:nvSpPr>
        <p:spPr>
          <a:xfrm>
            <a:off x="1433249" y="34918464"/>
            <a:ext cx="2593134" cy="1077218"/>
          </a:xfrm>
          <a:prstGeom prst="rect">
            <a:avLst/>
          </a:prstGeom>
          <a:noFill/>
        </p:spPr>
        <p:txBody>
          <a:bodyPr wrap="square" rtlCol="0">
            <a:spAutoFit/>
          </a:bodyPr>
          <a:lstStyle/>
          <a:p>
            <a:r>
              <a:rPr kumimoji="1" lang="ja-JP" altLang="en-US" sz="3200" dirty="0" smtClean="0">
                <a:solidFill>
                  <a:srgbClr val="FF0000"/>
                </a:solidFill>
              </a:rPr>
              <a:t>ガス同士の</a:t>
            </a:r>
            <a:endParaRPr kumimoji="1" lang="en-US" altLang="ja-JP" sz="3200" dirty="0" smtClean="0">
              <a:solidFill>
                <a:srgbClr val="FF0000"/>
              </a:solidFill>
            </a:endParaRPr>
          </a:p>
          <a:p>
            <a:r>
              <a:rPr kumimoji="1" lang="ja-JP" altLang="en-US" sz="3200" dirty="0" smtClean="0">
                <a:solidFill>
                  <a:srgbClr val="FF0000"/>
                </a:solidFill>
              </a:rPr>
              <a:t>摩擦で加熱</a:t>
            </a:r>
            <a:endParaRPr kumimoji="1" lang="ja-JP" altLang="en-US" sz="3200" dirty="0">
              <a:solidFill>
                <a:srgbClr val="FF0000"/>
              </a:solidFill>
            </a:endParaRPr>
          </a:p>
        </p:txBody>
      </p:sp>
      <p:sp>
        <p:nvSpPr>
          <p:cNvPr id="133" name="爆発 2 132"/>
          <p:cNvSpPr/>
          <p:nvPr/>
        </p:nvSpPr>
        <p:spPr>
          <a:xfrm>
            <a:off x="6217607" y="34726438"/>
            <a:ext cx="4108032" cy="1735293"/>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kumimoji="1" lang="ja-JP" alt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8" charset="0"/>
              <a:cs typeface="Times" pitchFamily="18" charset="0"/>
            </a:endParaRPr>
          </a:p>
        </p:txBody>
      </p:sp>
      <p:sp>
        <p:nvSpPr>
          <p:cNvPr id="134" name="テキスト ボックス 133"/>
          <p:cNvSpPr txBox="1"/>
          <p:nvPr/>
        </p:nvSpPr>
        <p:spPr>
          <a:xfrm>
            <a:off x="6677228" y="35221366"/>
            <a:ext cx="3467468" cy="830997"/>
          </a:xfrm>
          <a:prstGeom prst="rect">
            <a:avLst/>
          </a:prstGeom>
          <a:noFill/>
        </p:spPr>
        <p:txBody>
          <a:bodyPr wrap="square" rtlCol="0">
            <a:spAutoFit/>
          </a:bodyPr>
          <a:lstStyle/>
          <a:p>
            <a:r>
              <a:rPr lang="en-US" altLang="ja-JP" sz="4800" dirty="0" smtClean="0">
                <a:solidFill>
                  <a:srgbClr val="FF0000"/>
                </a:solidFill>
                <a:latin typeface="Arial" panose="020B0604020202020204" pitchFamily="34" charset="0"/>
                <a:cs typeface="Arial" panose="020B0604020202020204" pitchFamily="34" charset="0"/>
              </a:rPr>
              <a:t>X</a:t>
            </a:r>
            <a:r>
              <a:rPr lang="ja-JP" altLang="en-US" sz="4800" dirty="0" smtClean="0">
                <a:solidFill>
                  <a:srgbClr val="FF0000"/>
                </a:solidFill>
              </a:rPr>
              <a:t>線を放射</a:t>
            </a:r>
            <a:r>
              <a:rPr lang="en-US" altLang="ja-JP" sz="4800" dirty="0" smtClean="0">
                <a:solidFill>
                  <a:srgbClr val="FF0000"/>
                </a:solidFill>
              </a:rPr>
              <a:t>!</a:t>
            </a:r>
            <a:endParaRPr kumimoji="1" lang="ja-JP" altLang="en-US" sz="4800" dirty="0">
              <a:solidFill>
                <a:srgbClr val="FF0000"/>
              </a:solidFill>
            </a:endParaRPr>
          </a:p>
        </p:txBody>
      </p:sp>
      <p:sp>
        <p:nvSpPr>
          <p:cNvPr id="604" name="下リボン 603"/>
          <p:cNvSpPr/>
          <p:nvPr/>
        </p:nvSpPr>
        <p:spPr>
          <a:xfrm>
            <a:off x="972720" y="36791392"/>
            <a:ext cx="21102955" cy="1283465"/>
          </a:xfrm>
          <a:prstGeom prst="ribbon">
            <a:avLst>
              <a:gd name="adj1" fmla="val 16667"/>
              <a:gd name="adj2" fmla="val 70584"/>
            </a:avLst>
          </a:prstGeom>
          <a:solidFill>
            <a:schemeClr val="tx1"/>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6000" dirty="0" smtClean="0">
                <a:ln w="0"/>
                <a:solidFill>
                  <a:schemeClr val="accent1"/>
                </a:solidFill>
                <a:effectLst>
                  <a:outerShdw blurRad="38100" dist="25400" dir="5400000" algn="ctr" rotWithShape="0">
                    <a:srgbClr val="6E747A">
                      <a:alpha val="43000"/>
                    </a:srgbClr>
                  </a:outerShdw>
                </a:effectLst>
                <a:cs typeface="Times" pitchFamily="18" charset="0"/>
              </a:rPr>
              <a:t>松下研・</a:t>
            </a:r>
            <a:r>
              <a:rPr lang="en-US" altLang="ja-JP" sz="6000" dirty="0" smtClean="0">
                <a:ln w="0"/>
                <a:solidFill>
                  <a:schemeClr val="accent1"/>
                </a:solidFill>
                <a:effectLst>
                  <a:outerShdw blurRad="38100" dist="25400" dir="5400000" algn="ctr" rotWithShape="0">
                    <a:srgbClr val="6E747A">
                      <a:alpha val="43000"/>
                    </a:srgbClr>
                  </a:outerShdw>
                </a:effectLst>
                <a:cs typeface="Times" pitchFamily="18" charset="0"/>
              </a:rPr>
              <a:t>1</a:t>
            </a:r>
            <a:r>
              <a:rPr lang="ja-JP" altLang="en-US" sz="6000" dirty="0" smtClean="0">
                <a:ln w="0"/>
                <a:solidFill>
                  <a:schemeClr val="accent1"/>
                </a:solidFill>
                <a:effectLst>
                  <a:outerShdw blurRad="38100" dist="25400" dir="5400000" algn="ctr" rotWithShape="0">
                    <a:srgbClr val="6E747A">
                      <a:alpha val="43000"/>
                    </a:srgbClr>
                  </a:outerShdw>
                </a:effectLst>
                <a:cs typeface="Times" pitchFamily="18" charset="0"/>
              </a:rPr>
              <a:t>年間の流れ（</a:t>
            </a:r>
            <a:r>
              <a:rPr lang="en-US" altLang="ja-JP" sz="6000" dirty="0" smtClean="0">
                <a:ln w="0"/>
                <a:solidFill>
                  <a:schemeClr val="accent1"/>
                </a:solidFill>
                <a:effectLst>
                  <a:outerShdw blurRad="38100" dist="25400" dir="5400000" algn="ctr" rotWithShape="0">
                    <a:srgbClr val="6E747A">
                      <a:alpha val="43000"/>
                    </a:srgbClr>
                  </a:outerShdw>
                </a:effectLst>
                <a:cs typeface="Times" pitchFamily="18" charset="0"/>
              </a:rPr>
              <a:t>2013</a:t>
            </a:r>
            <a:r>
              <a:rPr lang="ja-JP" altLang="en-US" sz="6000" dirty="0" smtClean="0">
                <a:ln w="0"/>
                <a:solidFill>
                  <a:schemeClr val="accent1"/>
                </a:solidFill>
                <a:effectLst>
                  <a:outerShdw blurRad="38100" dist="25400" dir="5400000" algn="ctr" rotWithShape="0">
                    <a:srgbClr val="6E747A">
                      <a:alpha val="43000"/>
                    </a:srgbClr>
                  </a:outerShdw>
                </a:effectLst>
                <a:cs typeface="Times" pitchFamily="18" charset="0"/>
              </a:rPr>
              <a:t>年度の場合）</a:t>
            </a:r>
            <a:endParaRPr lang="ja-JP" altLang="en-US" sz="6000" dirty="0">
              <a:ln w="0"/>
              <a:solidFill>
                <a:schemeClr val="accent1"/>
              </a:solidFill>
              <a:effectLst>
                <a:outerShdw blurRad="38100" dist="25400" dir="5400000" algn="ctr" rotWithShape="0">
                  <a:srgbClr val="6E747A">
                    <a:alpha val="43000"/>
                  </a:srgbClr>
                </a:outerShdw>
              </a:effectLst>
              <a:cs typeface="Times" pitchFamily="18" charset="0"/>
            </a:endParaRPr>
          </a:p>
        </p:txBody>
      </p:sp>
      <p:sp>
        <p:nvSpPr>
          <p:cNvPr id="448" name="横巻き 447"/>
          <p:cNvSpPr/>
          <p:nvPr/>
        </p:nvSpPr>
        <p:spPr>
          <a:xfrm>
            <a:off x="443216" y="26416278"/>
            <a:ext cx="2359739" cy="1315131"/>
          </a:xfrm>
          <a:prstGeom prst="horizontalScroll">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5400" dirty="0" smtClean="0">
                <a:solidFill>
                  <a:schemeClr val="bg1"/>
                </a:solidFill>
                <a:latin typeface="Times" pitchFamily="18" charset="0"/>
                <a:cs typeface="Times" pitchFamily="18" charset="0"/>
              </a:rPr>
              <a:t>恒星</a:t>
            </a:r>
            <a:endParaRPr kumimoji="1" lang="ja-JP" altLang="en-US" sz="5400" dirty="0">
              <a:solidFill>
                <a:schemeClr val="bg1"/>
              </a:solidFill>
              <a:latin typeface="Times" pitchFamily="18" charset="0"/>
              <a:cs typeface="Times" pitchFamily="18" charset="0"/>
            </a:endParaRPr>
          </a:p>
        </p:txBody>
      </p:sp>
      <p:sp>
        <p:nvSpPr>
          <p:cNvPr id="601" name="横巻き 600"/>
          <p:cNvSpPr/>
          <p:nvPr/>
        </p:nvSpPr>
        <p:spPr>
          <a:xfrm>
            <a:off x="7873969" y="26395729"/>
            <a:ext cx="2359739" cy="1315131"/>
          </a:xfrm>
          <a:prstGeom prst="horizontalScroll">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5400" dirty="0" smtClean="0">
                <a:solidFill>
                  <a:schemeClr val="bg1"/>
                </a:solidFill>
                <a:latin typeface="Times" pitchFamily="18" charset="0"/>
                <a:cs typeface="Times" pitchFamily="18" charset="0"/>
              </a:rPr>
              <a:t>木星</a:t>
            </a:r>
            <a:endParaRPr kumimoji="1" lang="ja-JP" altLang="en-US" sz="5400" dirty="0">
              <a:solidFill>
                <a:schemeClr val="bg1"/>
              </a:solidFill>
              <a:latin typeface="Times" pitchFamily="18" charset="0"/>
              <a:cs typeface="Times" pitchFamily="18" charset="0"/>
            </a:endParaRPr>
          </a:p>
        </p:txBody>
      </p:sp>
      <p:sp>
        <p:nvSpPr>
          <p:cNvPr id="605" name="横巻き 604"/>
          <p:cNvSpPr/>
          <p:nvPr/>
        </p:nvSpPr>
        <p:spPr>
          <a:xfrm>
            <a:off x="465955" y="31006828"/>
            <a:ext cx="3753081" cy="1312763"/>
          </a:xfrm>
          <a:prstGeom prst="horizontalScroll">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5400" dirty="0" smtClean="0">
                <a:solidFill>
                  <a:schemeClr val="bg1"/>
                </a:solidFill>
                <a:latin typeface="Times" pitchFamily="18" charset="0"/>
                <a:cs typeface="Times" pitchFamily="18" charset="0"/>
              </a:rPr>
              <a:t>中性子星</a:t>
            </a:r>
            <a:endParaRPr kumimoji="1" lang="ja-JP" altLang="en-US" sz="5400" dirty="0">
              <a:solidFill>
                <a:schemeClr val="bg1"/>
              </a:solidFill>
              <a:latin typeface="Times" pitchFamily="18" charset="0"/>
              <a:cs typeface="Times" pitchFamily="18" charset="0"/>
            </a:endParaRPr>
          </a:p>
        </p:txBody>
      </p:sp>
      <p:pic>
        <p:nvPicPr>
          <p:cNvPr id="2" name="図 1"/>
          <p:cNvPicPr>
            <a:picLocks noChangeAspect="1"/>
          </p:cNvPicPr>
          <p:nvPr/>
        </p:nvPicPr>
        <p:blipFill rotWithShape="1">
          <a:blip r:embed="rId6"/>
          <a:srcRect l="3939" t="9119" r="6156" b="17119"/>
          <a:stretch/>
        </p:blipFill>
        <p:spPr>
          <a:xfrm>
            <a:off x="11705013" y="26674794"/>
            <a:ext cx="4153849" cy="3384376"/>
          </a:xfrm>
          <a:prstGeom prst="rect">
            <a:avLst/>
          </a:prstGeom>
        </p:spPr>
      </p:pic>
      <p:sp>
        <p:nvSpPr>
          <p:cNvPr id="4" name="円/楕円 3"/>
          <p:cNvSpPr/>
          <p:nvPr/>
        </p:nvSpPr>
        <p:spPr>
          <a:xfrm>
            <a:off x="12876773" y="26910506"/>
            <a:ext cx="1691000" cy="74505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kumimoji="1" lang="ja-JP" alt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8" charset="0"/>
              <a:cs typeface="Times" pitchFamily="18" charset="0"/>
            </a:endParaRPr>
          </a:p>
        </p:txBody>
      </p:sp>
      <p:sp>
        <p:nvSpPr>
          <p:cNvPr id="220" name="円/楕円 219"/>
          <p:cNvSpPr/>
          <p:nvPr/>
        </p:nvSpPr>
        <p:spPr>
          <a:xfrm>
            <a:off x="13435559" y="29494799"/>
            <a:ext cx="1225833" cy="485905"/>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kumimoji="1" lang="ja-JP" alt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8" charset="0"/>
              <a:cs typeface="Times" pitchFamily="18" charset="0"/>
            </a:endParaRPr>
          </a:p>
        </p:txBody>
      </p:sp>
      <p:sp>
        <p:nvSpPr>
          <p:cNvPr id="18" name="テキスト ボックス 17"/>
          <p:cNvSpPr txBox="1"/>
          <p:nvPr/>
        </p:nvSpPr>
        <p:spPr>
          <a:xfrm>
            <a:off x="7700982" y="27691589"/>
            <a:ext cx="4753125" cy="2308324"/>
          </a:xfrm>
          <a:prstGeom prst="rect">
            <a:avLst/>
          </a:prstGeom>
          <a:noFill/>
        </p:spPr>
        <p:txBody>
          <a:bodyPr wrap="square" rtlCol="0">
            <a:spAutoFit/>
          </a:bodyPr>
          <a:lstStyle/>
          <a:p>
            <a:r>
              <a:rPr kumimoji="1" lang="ja-JP" altLang="en-US" sz="3600" dirty="0" smtClean="0">
                <a:solidFill>
                  <a:schemeClr val="bg1"/>
                </a:solidFill>
              </a:rPr>
              <a:t>太陽風のイオンと</a:t>
            </a:r>
            <a:endParaRPr kumimoji="1" lang="en-US" altLang="ja-JP" sz="3600" dirty="0" smtClean="0">
              <a:solidFill>
                <a:schemeClr val="bg1"/>
              </a:solidFill>
            </a:endParaRPr>
          </a:p>
          <a:p>
            <a:r>
              <a:rPr kumimoji="1" lang="ja-JP" altLang="en-US" sz="3600" dirty="0" smtClean="0">
                <a:solidFill>
                  <a:schemeClr val="bg1"/>
                </a:solidFill>
              </a:rPr>
              <a:t>衛星の火山からの</a:t>
            </a:r>
            <a:endParaRPr kumimoji="1" lang="en-US" altLang="ja-JP" sz="3600" dirty="0" smtClean="0">
              <a:solidFill>
                <a:schemeClr val="bg1"/>
              </a:solidFill>
            </a:endParaRPr>
          </a:p>
          <a:p>
            <a:r>
              <a:rPr kumimoji="1" lang="ja-JP" altLang="en-US" sz="3600" dirty="0" smtClean="0">
                <a:solidFill>
                  <a:schemeClr val="bg1"/>
                </a:solidFill>
              </a:rPr>
              <a:t>イオンの衝突により</a:t>
            </a:r>
            <a:endParaRPr kumimoji="1" lang="en-US" altLang="ja-JP" sz="3600" dirty="0" smtClean="0">
              <a:solidFill>
                <a:schemeClr val="bg1"/>
              </a:solidFill>
            </a:endParaRPr>
          </a:p>
          <a:p>
            <a:r>
              <a:rPr kumimoji="1" lang="ja-JP" altLang="en-US" sz="3600" dirty="0" smtClean="0">
                <a:solidFill>
                  <a:schemeClr val="bg1"/>
                </a:solidFill>
              </a:rPr>
              <a:t>輝く</a:t>
            </a:r>
            <a:r>
              <a:rPr kumimoji="1" lang="ja-JP" altLang="en-US" sz="3600" dirty="0" smtClean="0">
                <a:solidFill>
                  <a:schemeClr val="accent6">
                    <a:lumMod val="75000"/>
                  </a:schemeClr>
                </a:solidFill>
              </a:rPr>
              <a:t>オーロラ</a:t>
            </a:r>
            <a:endParaRPr kumimoji="1" lang="en-US" altLang="ja-JP" sz="3600" dirty="0" smtClean="0">
              <a:solidFill>
                <a:schemeClr val="accent6">
                  <a:lumMod val="75000"/>
                </a:schemeClr>
              </a:solidFill>
            </a:endParaRPr>
          </a:p>
        </p:txBody>
      </p:sp>
      <p:cxnSp>
        <p:nvCxnSpPr>
          <p:cNvPr id="20" name="直線矢印コネクタ 19"/>
          <p:cNvCxnSpPr/>
          <p:nvPr/>
        </p:nvCxnSpPr>
        <p:spPr>
          <a:xfrm flipH="1" flipV="1">
            <a:off x="12850155" y="33827721"/>
            <a:ext cx="314878" cy="4414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12721667" y="34269152"/>
            <a:ext cx="1962378" cy="523220"/>
          </a:xfrm>
          <a:prstGeom prst="rect">
            <a:avLst/>
          </a:prstGeom>
          <a:noFill/>
        </p:spPr>
        <p:txBody>
          <a:bodyPr wrap="square" rtlCol="0">
            <a:spAutoFit/>
          </a:bodyPr>
          <a:lstStyle/>
          <a:p>
            <a:r>
              <a:rPr kumimoji="1" lang="ja-JP" altLang="en-US" sz="2800" dirty="0" smtClean="0">
                <a:solidFill>
                  <a:srgbClr val="FF0000"/>
                </a:solidFill>
              </a:rPr>
              <a:t>中性子星</a:t>
            </a:r>
            <a:endParaRPr kumimoji="1" lang="ja-JP" altLang="en-US" sz="2800" dirty="0">
              <a:solidFill>
                <a:srgbClr val="FF0000"/>
              </a:solidFill>
            </a:endParaRPr>
          </a:p>
        </p:txBody>
      </p:sp>
      <p:sp>
        <p:nvSpPr>
          <p:cNvPr id="9" name="テキスト ボックス 8"/>
          <p:cNvSpPr txBox="1"/>
          <p:nvPr/>
        </p:nvSpPr>
        <p:spPr>
          <a:xfrm>
            <a:off x="11036272" y="30097701"/>
            <a:ext cx="5616736" cy="584775"/>
          </a:xfrm>
          <a:prstGeom prst="rect">
            <a:avLst/>
          </a:prstGeom>
          <a:noFill/>
        </p:spPr>
        <p:txBody>
          <a:bodyPr wrap="square" rtlCol="0">
            <a:spAutoFit/>
          </a:bodyPr>
          <a:lstStyle/>
          <a:p>
            <a:r>
              <a:rPr kumimoji="1" lang="en-US" altLang="ja-JP" sz="3200" dirty="0" smtClean="0">
                <a:solidFill>
                  <a:srgbClr val="FFC000"/>
                </a:solidFill>
                <a:latin typeface="Arial Unicode MS" panose="020B0604020202020204" pitchFamily="50" charset="-128"/>
                <a:ea typeface="Arial Unicode MS" panose="020B0604020202020204" pitchFamily="50" charset="-128"/>
                <a:cs typeface="Arial Unicode MS" panose="020B0604020202020204" pitchFamily="50" charset="-128"/>
              </a:rPr>
              <a:t>X</a:t>
            </a:r>
            <a:r>
              <a:rPr kumimoji="1" lang="ja-JP" altLang="en-US" sz="3200" dirty="0" smtClean="0">
                <a:solidFill>
                  <a:srgbClr val="FFC000"/>
                </a:solidFill>
              </a:rPr>
              <a:t>線</a:t>
            </a:r>
            <a:r>
              <a:rPr kumimoji="1" lang="ja-JP" altLang="en-US" sz="3200" dirty="0" smtClean="0">
                <a:solidFill>
                  <a:schemeClr val="bg1"/>
                </a:solidFill>
              </a:rPr>
              <a:t>・可視光を合わせた画像</a:t>
            </a:r>
            <a:endParaRPr kumimoji="1" lang="ja-JP" altLang="en-US" sz="3200" dirty="0">
              <a:solidFill>
                <a:schemeClr val="bg1"/>
              </a:solidFill>
            </a:endParaRPr>
          </a:p>
        </p:txBody>
      </p:sp>
      <p:sp>
        <p:nvSpPr>
          <p:cNvPr id="228" name="テキスト ボックス 227"/>
          <p:cNvSpPr txBox="1"/>
          <p:nvPr/>
        </p:nvSpPr>
        <p:spPr>
          <a:xfrm>
            <a:off x="12177395" y="29627424"/>
            <a:ext cx="946093" cy="338554"/>
          </a:xfrm>
          <a:prstGeom prst="rect">
            <a:avLst/>
          </a:prstGeom>
          <a:noFill/>
        </p:spPr>
        <p:txBody>
          <a:bodyPr wrap="none" rtlCol="0">
            <a:spAutoFit/>
          </a:bodyPr>
          <a:lstStyle/>
          <a:p>
            <a:r>
              <a:rPr kumimoji="1" lang="en-US" altLang="ja-JP" sz="1600" dirty="0" smtClean="0">
                <a:latin typeface="Times" pitchFamily="18" charset="0"/>
                <a:cs typeface="Times" pitchFamily="18" charset="0"/>
              </a:rPr>
              <a:t>ⓒNASA</a:t>
            </a:r>
            <a:endParaRPr kumimoji="1" lang="ja-JP" altLang="en-US" sz="1600" dirty="0">
              <a:latin typeface="Times" pitchFamily="18" charset="0"/>
              <a:cs typeface="Times" pitchFamily="18" charset="0"/>
            </a:endParaRPr>
          </a:p>
        </p:txBody>
      </p:sp>
      <p:pic>
        <p:nvPicPr>
          <p:cNvPr id="1026" name="Picture 2" descr="拡大画像"/>
          <p:cNvPicPr>
            <a:picLocks noChangeAspect="1" noChangeArrowheads="1"/>
          </p:cNvPicPr>
          <p:nvPr/>
        </p:nvPicPr>
        <p:blipFill rotWithShape="1">
          <a:blip r:embed="rId7">
            <a:extLst>
              <a:ext uri="{28A0092B-C50C-407E-A947-70E740481C1C}">
                <a14:useLocalDpi xmlns:a14="http://schemas.microsoft.com/office/drawing/2010/main" val="0"/>
              </a:ext>
            </a:extLst>
          </a:blip>
          <a:srcRect l="6527" r="8757"/>
          <a:stretch/>
        </p:blipFill>
        <p:spPr bwMode="auto">
          <a:xfrm>
            <a:off x="4055206" y="26858743"/>
            <a:ext cx="3429364" cy="2876551"/>
          </a:xfrm>
          <a:prstGeom prst="rect">
            <a:avLst/>
          </a:prstGeom>
          <a:noFill/>
          <a:extLst>
            <a:ext uri="{909E8E84-426E-40DD-AFC4-6F175D3DCCD1}">
              <a14:hiddenFill xmlns:a14="http://schemas.microsoft.com/office/drawing/2010/main">
                <a:solidFill>
                  <a:srgbClr val="FFFFFF"/>
                </a:solidFill>
              </a14:hiddenFill>
            </a:ext>
          </a:extLst>
        </p:spPr>
      </p:pic>
      <p:sp>
        <p:nvSpPr>
          <p:cNvPr id="243" name="テキスト ボックス 242"/>
          <p:cNvSpPr txBox="1"/>
          <p:nvPr/>
        </p:nvSpPr>
        <p:spPr>
          <a:xfrm>
            <a:off x="4195166" y="29286154"/>
            <a:ext cx="912429" cy="338554"/>
          </a:xfrm>
          <a:prstGeom prst="rect">
            <a:avLst/>
          </a:prstGeom>
          <a:noFill/>
        </p:spPr>
        <p:txBody>
          <a:bodyPr wrap="none" rtlCol="0">
            <a:spAutoFit/>
          </a:bodyPr>
          <a:lstStyle/>
          <a:p>
            <a:r>
              <a:rPr kumimoji="1" lang="en-US" altLang="ja-JP" sz="1600" dirty="0" smtClean="0">
                <a:latin typeface="Times" pitchFamily="18" charset="0"/>
                <a:cs typeface="Times" pitchFamily="18" charset="0"/>
              </a:rPr>
              <a:t>ⓒJAXA</a:t>
            </a:r>
            <a:endParaRPr kumimoji="1" lang="ja-JP" altLang="en-US" sz="1600" dirty="0">
              <a:latin typeface="Times" pitchFamily="18" charset="0"/>
              <a:cs typeface="Times" pitchFamily="18" charset="0"/>
            </a:endParaRPr>
          </a:p>
        </p:txBody>
      </p:sp>
      <p:sp>
        <p:nvSpPr>
          <p:cNvPr id="244" name="テキスト ボックス 243"/>
          <p:cNvSpPr txBox="1"/>
          <p:nvPr/>
        </p:nvSpPr>
        <p:spPr>
          <a:xfrm>
            <a:off x="4106281" y="29766157"/>
            <a:ext cx="2991195" cy="584775"/>
          </a:xfrm>
          <a:prstGeom prst="rect">
            <a:avLst/>
          </a:prstGeom>
          <a:noFill/>
        </p:spPr>
        <p:txBody>
          <a:bodyPr wrap="square" rtlCol="0">
            <a:spAutoFit/>
          </a:bodyPr>
          <a:lstStyle/>
          <a:p>
            <a:r>
              <a:rPr kumimoji="1" lang="ja-JP" altLang="en-US" sz="3200" dirty="0" smtClean="0">
                <a:solidFill>
                  <a:schemeClr val="bg1"/>
                </a:solidFill>
                <a:latin typeface="+mn-ea"/>
                <a:cs typeface="Arial Unicode MS" panose="020B0604020202020204" pitchFamily="50" charset="-128"/>
              </a:rPr>
              <a:t>太陽の</a:t>
            </a:r>
            <a:r>
              <a:rPr kumimoji="1" lang="en-US" altLang="ja-JP" sz="3200" dirty="0" smtClean="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X</a:t>
            </a:r>
            <a:r>
              <a:rPr kumimoji="1" lang="ja-JP" altLang="en-US" sz="3200" dirty="0" smtClean="0">
                <a:solidFill>
                  <a:schemeClr val="bg1"/>
                </a:solidFill>
                <a:latin typeface="+mn-ea"/>
                <a:cs typeface="Arial Unicode MS" panose="020B0604020202020204" pitchFamily="50" charset="-128"/>
              </a:rPr>
              <a:t>線画像</a:t>
            </a:r>
            <a:endParaRPr kumimoji="1" lang="ja-JP" altLang="en-US" sz="3200" dirty="0">
              <a:solidFill>
                <a:schemeClr val="bg1"/>
              </a:solidFill>
              <a:latin typeface="+mn-ea"/>
              <a:cs typeface="Arial Unicode MS" panose="020B0604020202020204" pitchFamily="50" charset="-128"/>
            </a:endParaRPr>
          </a:p>
        </p:txBody>
      </p:sp>
      <p:sp>
        <p:nvSpPr>
          <p:cNvPr id="245" name="テキスト ボックス 244"/>
          <p:cNvSpPr txBox="1"/>
          <p:nvPr/>
        </p:nvSpPr>
        <p:spPr>
          <a:xfrm>
            <a:off x="10586966" y="35406616"/>
            <a:ext cx="1043876" cy="369332"/>
          </a:xfrm>
          <a:prstGeom prst="rect">
            <a:avLst/>
          </a:prstGeom>
          <a:noFill/>
        </p:spPr>
        <p:txBody>
          <a:bodyPr wrap="none" rtlCol="0">
            <a:spAutoFit/>
          </a:bodyPr>
          <a:lstStyle/>
          <a:p>
            <a:r>
              <a:rPr kumimoji="1" lang="en-US" altLang="ja-JP" sz="1800" dirty="0" smtClean="0">
                <a:latin typeface="Times" pitchFamily="18" charset="0"/>
                <a:cs typeface="Times" pitchFamily="18" charset="0"/>
              </a:rPr>
              <a:t>ⓒNASA</a:t>
            </a:r>
            <a:endParaRPr kumimoji="1" lang="ja-JP" altLang="en-US" sz="1800" dirty="0">
              <a:latin typeface="Times" pitchFamily="18" charset="0"/>
              <a:cs typeface="Times" pitchFamily="18" charset="0"/>
            </a:endParaRPr>
          </a:p>
        </p:txBody>
      </p:sp>
      <p:sp>
        <p:nvSpPr>
          <p:cNvPr id="16" name="テキスト ボックス 15"/>
          <p:cNvSpPr txBox="1"/>
          <p:nvPr/>
        </p:nvSpPr>
        <p:spPr>
          <a:xfrm>
            <a:off x="10538026" y="31261406"/>
            <a:ext cx="3068857" cy="523220"/>
          </a:xfrm>
          <a:prstGeom prst="rect">
            <a:avLst/>
          </a:prstGeom>
          <a:noFill/>
        </p:spPr>
        <p:txBody>
          <a:bodyPr wrap="square" rtlCol="0">
            <a:spAutoFit/>
          </a:bodyPr>
          <a:lstStyle/>
          <a:p>
            <a:r>
              <a:rPr kumimoji="1" lang="ja-JP" altLang="en-US" sz="2800" dirty="0" smtClean="0">
                <a:solidFill>
                  <a:srgbClr val="FFFF00"/>
                </a:solidFill>
              </a:rPr>
              <a:t>爆発した星の残骸</a:t>
            </a:r>
            <a:endParaRPr kumimoji="1" lang="ja-JP" altLang="en-US" sz="2800" dirty="0">
              <a:solidFill>
                <a:srgbClr val="FFFF00"/>
              </a:solidFill>
            </a:endParaRPr>
          </a:p>
        </p:txBody>
      </p:sp>
      <p:cxnSp>
        <p:nvCxnSpPr>
          <p:cNvPr id="19" name="直線矢印コネクタ 18"/>
          <p:cNvCxnSpPr/>
          <p:nvPr/>
        </p:nvCxnSpPr>
        <p:spPr>
          <a:xfrm>
            <a:off x="11916519" y="31705404"/>
            <a:ext cx="1109858" cy="956329"/>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47" name="テキスト ボックス 246"/>
          <p:cNvSpPr txBox="1"/>
          <p:nvPr/>
        </p:nvSpPr>
        <p:spPr>
          <a:xfrm>
            <a:off x="24445767" y="30968854"/>
            <a:ext cx="3570208" cy="769441"/>
          </a:xfrm>
          <a:prstGeom prst="rect">
            <a:avLst/>
          </a:prstGeom>
          <a:noFill/>
        </p:spPr>
        <p:txBody>
          <a:bodyPr wrap="none" rtlCol="0">
            <a:spAutoFit/>
          </a:bodyPr>
          <a:lstStyle/>
          <a:p>
            <a:r>
              <a:rPr kumimoji="1" lang="ja-JP" altLang="en-US" sz="4400" dirty="0" smtClean="0">
                <a:solidFill>
                  <a:schemeClr val="bg1"/>
                </a:solidFill>
                <a:latin typeface="Times" pitchFamily="18" charset="0"/>
                <a:cs typeface="Times" pitchFamily="18" charset="0"/>
              </a:rPr>
              <a:t>研究室の様子</a:t>
            </a:r>
            <a:endParaRPr kumimoji="1" lang="ja-JP" altLang="en-US" sz="4400" dirty="0">
              <a:solidFill>
                <a:schemeClr val="bg1"/>
              </a:solidFill>
              <a:latin typeface="Times" pitchFamily="18" charset="0"/>
              <a:cs typeface="Times" pitchFamily="18" charset="0"/>
            </a:endParaRPr>
          </a:p>
        </p:txBody>
      </p:sp>
      <p:sp>
        <p:nvSpPr>
          <p:cNvPr id="250" name="四角形吹き出し 249"/>
          <p:cNvSpPr/>
          <p:nvPr/>
        </p:nvSpPr>
        <p:spPr>
          <a:xfrm>
            <a:off x="292504" y="503794"/>
            <a:ext cx="29718779" cy="12354566"/>
          </a:xfrm>
          <a:prstGeom prst="wedgeRectCallout">
            <a:avLst>
              <a:gd name="adj1" fmla="val -12284"/>
              <a:gd name="adj2" fmla="val 57675"/>
            </a:avLst>
          </a:prstGeom>
          <a:solidFill>
            <a:srgbClr val="FFFFFF"/>
          </a:solidFill>
          <a:ln>
            <a:solidFill>
              <a:srgbClr val="00B0F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ct val="40000"/>
            </a:pPr>
            <a:endParaRPr lang="en-US" altLang="ja-JP" sz="8800" dirty="0">
              <a:solidFill>
                <a:schemeClr val="bg1"/>
              </a:solidFill>
              <a:latin typeface="Times" pitchFamily="18" charset="0"/>
              <a:cs typeface="Times" pitchFamily="18" charset="0"/>
            </a:endParaRPr>
          </a:p>
        </p:txBody>
      </p:sp>
      <p:cxnSp>
        <p:nvCxnSpPr>
          <p:cNvPr id="312" name="直線コネクタ 311"/>
          <p:cNvCxnSpPr/>
          <p:nvPr/>
        </p:nvCxnSpPr>
        <p:spPr>
          <a:xfrm>
            <a:off x="12119387" y="13195350"/>
            <a:ext cx="1813269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576" name="左右矢印 575"/>
          <p:cNvSpPr/>
          <p:nvPr/>
        </p:nvSpPr>
        <p:spPr>
          <a:xfrm>
            <a:off x="19067849" y="41227301"/>
            <a:ext cx="6040860" cy="415333"/>
          </a:xfrm>
          <a:prstGeom prst="leftRightArrow">
            <a:avLst>
              <a:gd name="adj1" fmla="val 63228"/>
              <a:gd name="adj2" fmla="val 126534"/>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4176431" rtl="0" eaLnBrk="1" latinLnBrk="0" hangingPunct="1">
              <a:defRPr kumimoji="1" sz="8200" kern="1200">
                <a:solidFill>
                  <a:schemeClr val="lt1"/>
                </a:solidFill>
                <a:latin typeface="+mn-lt"/>
                <a:ea typeface="+mn-ea"/>
                <a:cs typeface="+mn-cs"/>
              </a:defRPr>
            </a:lvl1pPr>
            <a:lvl2pPr marL="2088215" algn="l" defTabSz="4176431" rtl="0" eaLnBrk="1" latinLnBrk="0" hangingPunct="1">
              <a:defRPr kumimoji="1" sz="8200" kern="1200">
                <a:solidFill>
                  <a:schemeClr val="lt1"/>
                </a:solidFill>
                <a:latin typeface="+mn-lt"/>
                <a:ea typeface="+mn-ea"/>
                <a:cs typeface="+mn-cs"/>
              </a:defRPr>
            </a:lvl2pPr>
            <a:lvl3pPr marL="4176431" algn="l" defTabSz="4176431" rtl="0" eaLnBrk="1" latinLnBrk="0" hangingPunct="1">
              <a:defRPr kumimoji="1" sz="8200" kern="1200">
                <a:solidFill>
                  <a:schemeClr val="lt1"/>
                </a:solidFill>
                <a:latin typeface="+mn-lt"/>
                <a:ea typeface="+mn-ea"/>
                <a:cs typeface="+mn-cs"/>
              </a:defRPr>
            </a:lvl3pPr>
            <a:lvl4pPr marL="6264646" algn="l" defTabSz="4176431" rtl="0" eaLnBrk="1" latinLnBrk="0" hangingPunct="1">
              <a:defRPr kumimoji="1" sz="8200" kern="1200">
                <a:solidFill>
                  <a:schemeClr val="lt1"/>
                </a:solidFill>
                <a:latin typeface="+mn-lt"/>
                <a:ea typeface="+mn-ea"/>
                <a:cs typeface="+mn-cs"/>
              </a:defRPr>
            </a:lvl4pPr>
            <a:lvl5pPr marL="8352861" algn="l" defTabSz="4176431" rtl="0" eaLnBrk="1" latinLnBrk="0" hangingPunct="1">
              <a:defRPr kumimoji="1" sz="8200" kern="1200">
                <a:solidFill>
                  <a:schemeClr val="lt1"/>
                </a:solidFill>
                <a:latin typeface="+mn-lt"/>
                <a:ea typeface="+mn-ea"/>
                <a:cs typeface="+mn-cs"/>
              </a:defRPr>
            </a:lvl5pPr>
            <a:lvl6pPr marL="10441076" algn="l" defTabSz="4176431" rtl="0" eaLnBrk="1" latinLnBrk="0" hangingPunct="1">
              <a:defRPr kumimoji="1" sz="8200" kern="1200">
                <a:solidFill>
                  <a:schemeClr val="lt1"/>
                </a:solidFill>
                <a:latin typeface="+mn-lt"/>
                <a:ea typeface="+mn-ea"/>
                <a:cs typeface="+mn-cs"/>
              </a:defRPr>
            </a:lvl6pPr>
            <a:lvl7pPr marL="12529292" algn="l" defTabSz="4176431" rtl="0" eaLnBrk="1" latinLnBrk="0" hangingPunct="1">
              <a:defRPr kumimoji="1" sz="8200" kern="1200">
                <a:solidFill>
                  <a:schemeClr val="lt1"/>
                </a:solidFill>
                <a:latin typeface="+mn-lt"/>
                <a:ea typeface="+mn-ea"/>
                <a:cs typeface="+mn-cs"/>
              </a:defRPr>
            </a:lvl7pPr>
            <a:lvl8pPr marL="14617507" algn="l" defTabSz="4176431" rtl="0" eaLnBrk="1" latinLnBrk="0" hangingPunct="1">
              <a:defRPr kumimoji="1" sz="8200" kern="1200">
                <a:solidFill>
                  <a:schemeClr val="lt1"/>
                </a:solidFill>
                <a:latin typeface="+mn-lt"/>
                <a:ea typeface="+mn-ea"/>
                <a:cs typeface="+mn-cs"/>
              </a:defRPr>
            </a:lvl8pPr>
            <a:lvl9pPr marL="16705722" algn="l" defTabSz="4176431" rtl="0" eaLnBrk="1" latinLnBrk="0" hangingPunct="1">
              <a:defRPr kumimoji="1" sz="8200" kern="1200">
                <a:solidFill>
                  <a:schemeClr val="lt1"/>
                </a:solidFill>
                <a:latin typeface="+mn-lt"/>
                <a:ea typeface="+mn-ea"/>
                <a:cs typeface="+mn-cs"/>
              </a:defRPr>
            </a:lvl9pPr>
          </a:lstStyle>
          <a:p>
            <a:pPr algn="ctr"/>
            <a:endParaRPr lang="en-US" altLang="ja-JP" sz="3200" dirty="0" smtClean="0">
              <a:solidFill>
                <a:schemeClr val="bg1"/>
              </a:solidFill>
              <a:latin typeface="Times" pitchFamily="18" charset="0"/>
              <a:cs typeface="Times" pitchFamily="18" charset="0"/>
            </a:endParaRPr>
          </a:p>
        </p:txBody>
      </p:sp>
      <p:cxnSp>
        <p:nvCxnSpPr>
          <p:cNvPr id="389" name="直線コネクタ 388"/>
          <p:cNvCxnSpPr/>
          <p:nvPr/>
        </p:nvCxnSpPr>
        <p:spPr>
          <a:xfrm flipV="1">
            <a:off x="12187659" y="13195350"/>
            <a:ext cx="0" cy="2808312"/>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7" name="直線コネクタ 256"/>
          <p:cNvCxnSpPr/>
          <p:nvPr/>
        </p:nvCxnSpPr>
        <p:spPr>
          <a:xfrm flipV="1">
            <a:off x="12187659" y="21044222"/>
            <a:ext cx="0" cy="4608512"/>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396" name="下リボン 395"/>
          <p:cNvSpPr/>
          <p:nvPr/>
        </p:nvSpPr>
        <p:spPr>
          <a:xfrm>
            <a:off x="437988" y="25087481"/>
            <a:ext cx="13130190" cy="1368152"/>
          </a:xfrm>
          <a:prstGeom prst="ribbon">
            <a:avLst>
              <a:gd name="adj1" fmla="val 16667"/>
              <a:gd name="adj2" fmla="val 69164"/>
            </a:avLst>
          </a:prstGeom>
          <a:solidFill>
            <a:schemeClr val="tx1"/>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6000" dirty="0" smtClean="0">
                <a:ln w="0"/>
                <a:solidFill>
                  <a:schemeClr val="accent1"/>
                </a:solidFill>
                <a:effectLst>
                  <a:outerShdw blurRad="38100" dist="25400" dir="5400000" algn="ctr" rotWithShape="0">
                    <a:srgbClr val="6E747A">
                      <a:alpha val="43000"/>
                    </a:srgbClr>
                  </a:outerShdw>
                </a:effectLst>
                <a:latin typeface="Times" pitchFamily="18" charset="0"/>
                <a:cs typeface="Times" pitchFamily="18" charset="0"/>
              </a:rPr>
              <a:t>その他の天体の</a:t>
            </a:r>
            <a:r>
              <a:rPr lang="en-US" altLang="ja-JP" sz="6000" dirty="0" smtClean="0">
                <a:ln w="0"/>
                <a:solidFill>
                  <a:schemeClr val="accent1"/>
                </a:solidFill>
                <a:effectLst>
                  <a:outerShdw blurRad="38100" dist="25400" dir="5400000" algn="ctr" rotWithShape="0">
                    <a:srgbClr val="6E747A">
                      <a:alpha val="43000"/>
                    </a:srgbClr>
                  </a:outerShdw>
                </a:effectLst>
                <a:latin typeface="Arial Unicode MS" panose="020B0604020202020204" pitchFamily="50" charset="-128"/>
                <a:ea typeface="Arial Unicode MS" panose="020B0604020202020204" pitchFamily="50" charset="-128"/>
                <a:cs typeface="Arial Unicode MS" panose="020B0604020202020204" pitchFamily="50" charset="-128"/>
              </a:rPr>
              <a:t>X</a:t>
            </a:r>
            <a:r>
              <a:rPr lang="ja-JP" altLang="en-US" sz="6000" dirty="0" smtClean="0">
                <a:ln w="0"/>
                <a:solidFill>
                  <a:schemeClr val="accent1"/>
                </a:solidFill>
                <a:effectLst>
                  <a:outerShdw blurRad="38100" dist="25400" dir="5400000" algn="ctr" rotWithShape="0">
                    <a:srgbClr val="6E747A">
                      <a:alpha val="43000"/>
                    </a:srgbClr>
                  </a:outerShdw>
                </a:effectLst>
                <a:latin typeface="Times" pitchFamily="18" charset="0"/>
                <a:cs typeface="Times" pitchFamily="18" charset="0"/>
              </a:rPr>
              <a:t>線観測</a:t>
            </a:r>
            <a:endParaRPr lang="ja-JP" altLang="en-US" sz="6000" dirty="0">
              <a:ln w="0"/>
              <a:solidFill>
                <a:schemeClr val="accent1"/>
              </a:solidFill>
              <a:effectLst>
                <a:outerShdw blurRad="38100" dist="25400" dir="5400000" algn="ctr" rotWithShape="0">
                  <a:srgbClr val="6E747A">
                    <a:alpha val="43000"/>
                  </a:srgbClr>
                </a:outerShdw>
              </a:effectLst>
              <a:latin typeface="Times" pitchFamily="18" charset="0"/>
              <a:cs typeface="Times" pitchFamily="18" charset="0"/>
            </a:endParaRPr>
          </a:p>
        </p:txBody>
      </p:sp>
      <p:cxnSp>
        <p:nvCxnSpPr>
          <p:cNvPr id="259" name="直線コネクタ 258"/>
          <p:cNvCxnSpPr/>
          <p:nvPr/>
        </p:nvCxnSpPr>
        <p:spPr>
          <a:xfrm>
            <a:off x="12259667" y="25652734"/>
            <a:ext cx="18020308" cy="72008"/>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603" name="下リボン 602"/>
          <p:cNvSpPr/>
          <p:nvPr/>
        </p:nvSpPr>
        <p:spPr>
          <a:xfrm>
            <a:off x="16829135" y="25144003"/>
            <a:ext cx="12747100" cy="1375615"/>
          </a:xfrm>
          <a:prstGeom prst="ribbon">
            <a:avLst>
              <a:gd name="adj1" fmla="val 16667"/>
              <a:gd name="adj2" fmla="val 73933"/>
            </a:avLst>
          </a:prstGeom>
          <a:solidFill>
            <a:schemeClr val="tx1"/>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6000" dirty="0" smtClean="0">
                <a:ln w="0"/>
                <a:solidFill>
                  <a:schemeClr val="accent1"/>
                </a:solidFill>
                <a:effectLst>
                  <a:outerShdw blurRad="38100" dist="25400" dir="5400000" algn="ctr" rotWithShape="0">
                    <a:srgbClr val="6E747A">
                      <a:alpha val="43000"/>
                    </a:srgbClr>
                  </a:outerShdw>
                </a:effectLst>
                <a:latin typeface="Times" pitchFamily="18" charset="0"/>
                <a:cs typeface="Times" pitchFamily="18" charset="0"/>
              </a:rPr>
              <a:t>解析の様子・卒研テーマ例</a:t>
            </a:r>
            <a:endParaRPr lang="ja-JP" altLang="en-US" sz="6000" dirty="0">
              <a:ln w="0"/>
              <a:solidFill>
                <a:schemeClr val="accent1"/>
              </a:solidFill>
              <a:effectLst>
                <a:outerShdw blurRad="38100" dist="25400" dir="5400000" algn="ctr" rotWithShape="0">
                  <a:srgbClr val="6E747A">
                    <a:alpha val="43000"/>
                  </a:srgbClr>
                </a:outerShdw>
              </a:effectLst>
              <a:latin typeface="Times" pitchFamily="18" charset="0"/>
              <a:cs typeface="Times" pitchFamily="18" charset="0"/>
            </a:endParaRPr>
          </a:p>
        </p:txBody>
      </p:sp>
      <p:sp>
        <p:nvSpPr>
          <p:cNvPr id="280" name="テキスト ボックス 279"/>
          <p:cNvSpPr txBox="1"/>
          <p:nvPr/>
        </p:nvSpPr>
        <p:spPr>
          <a:xfrm>
            <a:off x="260937" y="7678840"/>
            <a:ext cx="2468480" cy="707886"/>
          </a:xfrm>
          <a:prstGeom prst="rect">
            <a:avLst/>
          </a:prstGeom>
          <a:noFill/>
        </p:spPr>
        <p:txBody>
          <a:bodyPr wrap="square" rtlCol="0">
            <a:spAutoFit/>
          </a:bodyPr>
          <a:lstStyle/>
          <a:p>
            <a:pPr algn="ctr"/>
            <a:r>
              <a:rPr kumimoji="1" lang="en-US" altLang="ja-JP" sz="4000" dirty="0" smtClean="0"/>
              <a:t>X</a:t>
            </a:r>
            <a:r>
              <a:rPr kumimoji="1" lang="ja-JP" altLang="en-US" sz="4000" dirty="0" smtClean="0"/>
              <a:t>線</a:t>
            </a:r>
            <a:endParaRPr kumimoji="1" lang="ja-JP" altLang="en-US" sz="4000" dirty="0"/>
          </a:p>
        </p:txBody>
      </p:sp>
      <p:pic>
        <p:nvPicPr>
          <p:cNvPr id="22" name="図 21"/>
          <p:cNvPicPr>
            <a:picLocks noChangeAspect="1"/>
          </p:cNvPicPr>
          <p:nvPr/>
        </p:nvPicPr>
        <p:blipFill>
          <a:blip r:embed="rId8"/>
          <a:stretch>
            <a:fillRect/>
          </a:stretch>
        </p:blipFill>
        <p:spPr>
          <a:xfrm>
            <a:off x="23401714" y="26656452"/>
            <a:ext cx="5680612" cy="4260459"/>
          </a:xfrm>
          <a:prstGeom prst="rect">
            <a:avLst/>
          </a:prstGeom>
        </p:spPr>
      </p:pic>
      <p:pic>
        <p:nvPicPr>
          <p:cNvPr id="24" name="図 23"/>
          <p:cNvPicPr>
            <a:picLocks noChangeAspect="1"/>
          </p:cNvPicPr>
          <p:nvPr/>
        </p:nvPicPr>
        <p:blipFill>
          <a:blip r:embed="rId9"/>
          <a:stretch>
            <a:fillRect/>
          </a:stretch>
        </p:blipFill>
        <p:spPr>
          <a:xfrm>
            <a:off x="17442506" y="26701417"/>
            <a:ext cx="5269368" cy="4215494"/>
          </a:xfrm>
          <a:prstGeom prst="rect">
            <a:avLst/>
          </a:prstGeom>
        </p:spPr>
      </p:pic>
      <p:sp>
        <p:nvSpPr>
          <p:cNvPr id="300" name="円/楕円 299"/>
          <p:cNvSpPr/>
          <p:nvPr/>
        </p:nvSpPr>
        <p:spPr>
          <a:xfrm>
            <a:off x="15151894" y="40347984"/>
            <a:ext cx="2295364" cy="1146204"/>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solidFill>
              <a:srgbClr val="FFC000"/>
            </a:solidFill>
          </a:ln>
        </p:spPr>
        <p:style>
          <a:lnRef idx="1">
            <a:schemeClr val="accent2"/>
          </a:lnRef>
          <a:fillRef idx="2">
            <a:schemeClr val="accent2"/>
          </a:fillRef>
          <a:effectRef idx="1">
            <a:schemeClr val="accent2"/>
          </a:effectRef>
          <a:fontRef idx="minor">
            <a:schemeClr val="dk1"/>
          </a:fontRef>
        </p:style>
        <p:txBody>
          <a:bodyPr rtlCol="0" anchor="ctr"/>
          <a:lstStyle>
            <a:defPPr>
              <a:defRPr lang="ja-JP"/>
            </a:defPPr>
            <a:lvl1pPr marL="0" algn="l" defTabSz="4176431" rtl="0" eaLnBrk="1" latinLnBrk="0" hangingPunct="1">
              <a:defRPr kumimoji="1" sz="8200" kern="1200">
                <a:solidFill>
                  <a:schemeClr val="dk1"/>
                </a:solidFill>
                <a:latin typeface="+mn-lt"/>
                <a:ea typeface="+mn-ea"/>
                <a:cs typeface="+mn-cs"/>
              </a:defRPr>
            </a:lvl1pPr>
            <a:lvl2pPr marL="2088215" algn="l" defTabSz="4176431" rtl="0" eaLnBrk="1" latinLnBrk="0" hangingPunct="1">
              <a:defRPr kumimoji="1" sz="8200" kern="1200">
                <a:solidFill>
                  <a:schemeClr val="dk1"/>
                </a:solidFill>
                <a:latin typeface="+mn-lt"/>
                <a:ea typeface="+mn-ea"/>
                <a:cs typeface="+mn-cs"/>
              </a:defRPr>
            </a:lvl2pPr>
            <a:lvl3pPr marL="4176431" algn="l" defTabSz="4176431" rtl="0" eaLnBrk="1" latinLnBrk="0" hangingPunct="1">
              <a:defRPr kumimoji="1" sz="8200" kern="1200">
                <a:solidFill>
                  <a:schemeClr val="dk1"/>
                </a:solidFill>
                <a:latin typeface="+mn-lt"/>
                <a:ea typeface="+mn-ea"/>
                <a:cs typeface="+mn-cs"/>
              </a:defRPr>
            </a:lvl3pPr>
            <a:lvl4pPr marL="6264646" algn="l" defTabSz="4176431" rtl="0" eaLnBrk="1" latinLnBrk="0" hangingPunct="1">
              <a:defRPr kumimoji="1" sz="8200" kern="1200">
                <a:solidFill>
                  <a:schemeClr val="dk1"/>
                </a:solidFill>
                <a:latin typeface="+mn-lt"/>
                <a:ea typeface="+mn-ea"/>
                <a:cs typeface="+mn-cs"/>
              </a:defRPr>
            </a:lvl4pPr>
            <a:lvl5pPr marL="8352861" algn="l" defTabSz="4176431" rtl="0" eaLnBrk="1" latinLnBrk="0" hangingPunct="1">
              <a:defRPr kumimoji="1" sz="8200" kern="1200">
                <a:solidFill>
                  <a:schemeClr val="dk1"/>
                </a:solidFill>
                <a:latin typeface="+mn-lt"/>
                <a:ea typeface="+mn-ea"/>
                <a:cs typeface="+mn-cs"/>
              </a:defRPr>
            </a:lvl5pPr>
            <a:lvl6pPr marL="10441076" algn="l" defTabSz="4176431" rtl="0" eaLnBrk="1" latinLnBrk="0" hangingPunct="1">
              <a:defRPr kumimoji="1" sz="8200" kern="1200">
                <a:solidFill>
                  <a:schemeClr val="dk1"/>
                </a:solidFill>
                <a:latin typeface="+mn-lt"/>
                <a:ea typeface="+mn-ea"/>
                <a:cs typeface="+mn-cs"/>
              </a:defRPr>
            </a:lvl6pPr>
            <a:lvl7pPr marL="12529292" algn="l" defTabSz="4176431" rtl="0" eaLnBrk="1" latinLnBrk="0" hangingPunct="1">
              <a:defRPr kumimoji="1" sz="8200" kern="1200">
                <a:solidFill>
                  <a:schemeClr val="dk1"/>
                </a:solidFill>
                <a:latin typeface="+mn-lt"/>
                <a:ea typeface="+mn-ea"/>
                <a:cs typeface="+mn-cs"/>
              </a:defRPr>
            </a:lvl7pPr>
            <a:lvl8pPr marL="14617507" algn="l" defTabSz="4176431" rtl="0" eaLnBrk="1" latinLnBrk="0" hangingPunct="1">
              <a:defRPr kumimoji="1" sz="8200" kern="1200">
                <a:solidFill>
                  <a:schemeClr val="dk1"/>
                </a:solidFill>
                <a:latin typeface="+mn-lt"/>
                <a:ea typeface="+mn-ea"/>
                <a:cs typeface="+mn-cs"/>
              </a:defRPr>
            </a:lvl8pPr>
            <a:lvl9pPr marL="16705722" algn="l" defTabSz="4176431" rtl="0" eaLnBrk="1" latinLnBrk="0" hangingPunct="1">
              <a:defRPr kumimoji="1" sz="8200" kern="1200">
                <a:solidFill>
                  <a:schemeClr val="dk1"/>
                </a:solidFill>
                <a:latin typeface="+mn-lt"/>
                <a:ea typeface="+mn-ea"/>
                <a:cs typeface="+mn-cs"/>
              </a:defRPr>
            </a:lvl9pPr>
          </a:lstStyle>
          <a:p>
            <a:pPr algn="ctr"/>
            <a:r>
              <a:rPr lang="en-US" altLang="ja-JP" sz="3200" dirty="0" smtClean="0">
                <a:solidFill>
                  <a:srgbClr val="FF0000"/>
                </a:solidFill>
                <a:latin typeface="Times" pitchFamily="18" charset="0"/>
                <a:cs typeface="Times" pitchFamily="18" charset="0"/>
              </a:rPr>
              <a:t>10</a:t>
            </a:r>
            <a:r>
              <a:rPr lang="ja-JP" altLang="en-US" sz="3200" dirty="0" smtClean="0">
                <a:solidFill>
                  <a:srgbClr val="FF0000"/>
                </a:solidFill>
                <a:latin typeface="Times" pitchFamily="18" charset="0"/>
                <a:cs typeface="Times" pitchFamily="18" charset="0"/>
              </a:rPr>
              <a:t>周年</a:t>
            </a:r>
            <a:endParaRPr lang="en-US" altLang="ja-JP" sz="3200" dirty="0" smtClean="0">
              <a:solidFill>
                <a:srgbClr val="FF0000"/>
              </a:solidFill>
              <a:latin typeface="Times" pitchFamily="18" charset="0"/>
              <a:cs typeface="Times" pitchFamily="18" charset="0"/>
            </a:endParaRPr>
          </a:p>
          <a:p>
            <a:pPr algn="ctr"/>
            <a:r>
              <a:rPr lang="ja-JP" altLang="en-US" sz="3200" dirty="0" smtClean="0">
                <a:solidFill>
                  <a:srgbClr val="FF0000"/>
                </a:solidFill>
                <a:latin typeface="Times" pitchFamily="18" charset="0"/>
                <a:cs typeface="Times" pitchFamily="18" charset="0"/>
              </a:rPr>
              <a:t>パーティ</a:t>
            </a:r>
            <a:endParaRPr lang="en-US" altLang="ja-JP" sz="3200" dirty="0">
              <a:solidFill>
                <a:srgbClr val="FF0000"/>
              </a:solidFill>
              <a:latin typeface="Times" pitchFamily="18" charset="0"/>
              <a:cs typeface="Times" pitchFamily="18" charset="0"/>
            </a:endParaRPr>
          </a:p>
        </p:txBody>
      </p:sp>
      <p:sp>
        <p:nvSpPr>
          <p:cNvPr id="298" name="テキスト ボックス 297"/>
          <p:cNvSpPr txBox="1"/>
          <p:nvPr/>
        </p:nvSpPr>
        <p:spPr>
          <a:xfrm>
            <a:off x="10751740" y="35948179"/>
            <a:ext cx="4049140" cy="584775"/>
          </a:xfrm>
          <a:prstGeom prst="rect">
            <a:avLst/>
          </a:prstGeom>
          <a:noFill/>
        </p:spPr>
        <p:txBody>
          <a:bodyPr wrap="square" rtlCol="0">
            <a:spAutoFit/>
          </a:bodyPr>
          <a:lstStyle/>
          <a:p>
            <a:pPr algn="ctr"/>
            <a:r>
              <a:rPr kumimoji="1" lang="en-US" altLang="ja-JP" sz="3200" dirty="0" smtClean="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X</a:t>
            </a:r>
            <a:r>
              <a:rPr kumimoji="1" lang="ja-JP" altLang="en-US" sz="3200" dirty="0" smtClean="0">
                <a:solidFill>
                  <a:schemeClr val="bg1"/>
                </a:solidFill>
                <a:ea typeface="Arial Unicode MS" panose="020B0604020202020204" pitchFamily="50" charset="-128"/>
                <a:cs typeface="Arial Unicode MS" panose="020B0604020202020204" pitchFamily="50" charset="-128"/>
              </a:rPr>
              <a:t>線画像</a:t>
            </a:r>
            <a:endParaRPr kumimoji="1" lang="ja-JP" altLang="en-US" sz="3200" dirty="0">
              <a:solidFill>
                <a:schemeClr val="bg1"/>
              </a:solidFill>
              <a:ea typeface="Arial Unicode MS" panose="020B0604020202020204" pitchFamily="50" charset="-128"/>
              <a:cs typeface="Arial Unicode MS" panose="020B0604020202020204" pitchFamily="50" charset="-128"/>
            </a:endParaRPr>
          </a:p>
        </p:txBody>
      </p:sp>
      <p:cxnSp>
        <p:nvCxnSpPr>
          <p:cNvPr id="10" name="直線コネクタ 9"/>
          <p:cNvCxnSpPr/>
          <p:nvPr/>
        </p:nvCxnSpPr>
        <p:spPr>
          <a:xfrm flipV="1">
            <a:off x="179750" y="30786034"/>
            <a:ext cx="15999866" cy="608"/>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029" name="テキスト ボックス 1028"/>
          <p:cNvSpPr txBox="1"/>
          <p:nvPr/>
        </p:nvSpPr>
        <p:spPr>
          <a:xfrm>
            <a:off x="506521" y="27674688"/>
            <a:ext cx="3090290" cy="1569660"/>
          </a:xfrm>
          <a:prstGeom prst="rect">
            <a:avLst/>
          </a:prstGeom>
          <a:noFill/>
        </p:spPr>
        <p:txBody>
          <a:bodyPr wrap="square" rtlCol="0">
            <a:spAutoFit/>
          </a:bodyPr>
          <a:lstStyle/>
          <a:p>
            <a:r>
              <a:rPr kumimoji="1" lang="ja-JP" altLang="en-US" sz="3200" dirty="0" smtClean="0">
                <a:solidFill>
                  <a:schemeClr val="bg1"/>
                </a:solidFill>
              </a:rPr>
              <a:t>生まれたばかりの星の爆発現象を調べる</a:t>
            </a:r>
            <a:endParaRPr kumimoji="1" lang="en-US" altLang="ja-JP" sz="3200" dirty="0" smtClean="0">
              <a:solidFill>
                <a:schemeClr val="bg1"/>
              </a:solidFill>
            </a:endParaRPr>
          </a:p>
        </p:txBody>
      </p:sp>
      <p:sp>
        <p:nvSpPr>
          <p:cNvPr id="1030" name="下矢印 1029"/>
          <p:cNvSpPr/>
          <p:nvPr/>
        </p:nvSpPr>
        <p:spPr>
          <a:xfrm>
            <a:off x="1558787" y="29131356"/>
            <a:ext cx="932527" cy="519000"/>
          </a:xfrm>
          <a:prstGeom prst="downArrow">
            <a:avLst/>
          </a:prstGeom>
          <a:solidFill>
            <a:srgbClr val="FF00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kumimoji="1" lang="ja-JP" alt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8" charset="0"/>
              <a:cs typeface="Times" pitchFamily="18" charset="0"/>
            </a:endParaRPr>
          </a:p>
        </p:txBody>
      </p:sp>
      <p:sp>
        <p:nvSpPr>
          <p:cNvPr id="1031" name="テキスト ボックス 1030"/>
          <p:cNvSpPr txBox="1"/>
          <p:nvPr/>
        </p:nvSpPr>
        <p:spPr>
          <a:xfrm>
            <a:off x="408096" y="29728369"/>
            <a:ext cx="3778262" cy="954107"/>
          </a:xfrm>
          <a:prstGeom prst="rect">
            <a:avLst/>
          </a:prstGeom>
          <a:noFill/>
        </p:spPr>
        <p:txBody>
          <a:bodyPr wrap="square" rtlCol="0">
            <a:spAutoFit/>
          </a:bodyPr>
          <a:lstStyle/>
          <a:p>
            <a:r>
              <a:rPr kumimoji="1" lang="ja-JP" altLang="en-US" sz="2800" b="1" dirty="0" smtClean="0">
                <a:solidFill>
                  <a:schemeClr val="bg1"/>
                </a:solidFill>
              </a:rPr>
              <a:t>太陽の爆発と比べて、規模はどれくらいか？</a:t>
            </a:r>
            <a:endParaRPr kumimoji="1" lang="ja-JP" altLang="en-US" sz="2800" b="1" dirty="0">
              <a:solidFill>
                <a:schemeClr val="bg1"/>
              </a:solidFill>
            </a:endParaRPr>
          </a:p>
        </p:txBody>
      </p:sp>
      <p:sp>
        <p:nvSpPr>
          <p:cNvPr id="299" name="テキスト ボックス 298"/>
          <p:cNvSpPr txBox="1"/>
          <p:nvPr/>
        </p:nvSpPr>
        <p:spPr>
          <a:xfrm>
            <a:off x="8082174" y="24703324"/>
            <a:ext cx="1525860" cy="307777"/>
          </a:xfrm>
          <a:prstGeom prst="rect">
            <a:avLst/>
          </a:prstGeom>
          <a:noFill/>
        </p:spPr>
        <p:txBody>
          <a:bodyPr wrap="square" rtlCol="0">
            <a:spAutoFit/>
          </a:bodyPr>
          <a:lstStyle/>
          <a:p>
            <a:r>
              <a:rPr kumimoji="1" lang="en-US" altLang="ja-JP" sz="1400" dirty="0" smtClean="0">
                <a:latin typeface="Times"/>
              </a:rPr>
              <a:t>©NASA</a:t>
            </a:r>
            <a:endParaRPr kumimoji="1" lang="ja-JP" altLang="en-US" sz="1400" dirty="0">
              <a:latin typeface="Times"/>
            </a:endParaRPr>
          </a:p>
        </p:txBody>
      </p:sp>
      <p:sp>
        <p:nvSpPr>
          <p:cNvPr id="301" name="テキスト ボックス 300"/>
          <p:cNvSpPr txBox="1"/>
          <p:nvPr/>
        </p:nvSpPr>
        <p:spPr>
          <a:xfrm>
            <a:off x="29238850" y="24707488"/>
            <a:ext cx="1525860" cy="307777"/>
          </a:xfrm>
          <a:prstGeom prst="rect">
            <a:avLst/>
          </a:prstGeom>
          <a:noFill/>
        </p:spPr>
        <p:txBody>
          <a:bodyPr wrap="square" rtlCol="0">
            <a:spAutoFit/>
          </a:bodyPr>
          <a:lstStyle/>
          <a:p>
            <a:r>
              <a:rPr kumimoji="1" lang="en-US" altLang="ja-JP" sz="1400" dirty="0" smtClean="0">
                <a:latin typeface="Times"/>
              </a:rPr>
              <a:t>©NASA</a:t>
            </a:r>
            <a:endParaRPr kumimoji="1" lang="ja-JP" altLang="en-US" sz="1400" dirty="0">
              <a:latin typeface="Times"/>
            </a:endParaRPr>
          </a:p>
        </p:txBody>
      </p:sp>
      <p:sp>
        <p:nvSpPr>
          <p:cNvPr id="213" name="左右矢印 212"/>
          <p:cNvSpPr/>
          <p:nvPr/>
        </p:nvSpPr>
        <p:spPr>
          <a:xfrm>
            <a:off x="2776380" y="41552555"/>
            <a:ext cx="10349590" cy="360040"/>
          </a:xfrm>
          <a:prstGeom prst="leftRightArrow">
            <a:avLst>
              <a:gd name="adj1" fmla="val 63228"/>
              <a:gd name="adj2" fmla="val 126534"/>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4176431" rtl="0" eaLnBrk="1" latinLnBrk="0" hangingPunct="1">
              <a:defRPr kumimoji="1" sz="8200" kern="1200">
                <a:solidFill>
                  <a:schemeClr val="lt1"/>
                </a:solidFill>
                <a:latin typeface="+mn-lt"/>
                <a:ea typeface="+mn-ea"/>
                <a:cs typeface="+mn-cs"/>
              </a:defRPr>
            </a:lvl1pPr>
            <a:lvl2pPr marL="2088215" algn="l" defTabSz="4176431" rtl="0" eaLnBrk="1" latinLnBrk="0" hangingPunct="1">
              <a:defRPr kumimoji="1" sz="8200" kern="1200">
                <a:solidFill>
                  <a:schemeClr val="lt1"/>
                </a:solidFill>
                <a:latin typeface="+mn-lt"/>
                <a:ea typeface="+mn-ea"/>
                <a:cs typeface="+mn-cs"/>
              </a:defRPr>
            </a:lvl2pPr>
            <a:lvl3pPr marL="4176431" algn="l" defTabSz="4176431" rtl="0" eaLnBrk="1" latinLnBrk="0" hangingPunct="1">
              <a:defRPr kumimoji="1" sz="8200" kern="1200">
                <a:solidFill>
                  <a:schemeClr val="lt1"/>
                </a:solidFill>
                <a:latin typeface="+mn-lt"/>
                <a:ea typeface="+mn-ea"/>
                <a:cs typeface="+mn-cs"/>
              </a:defRPr>
            </a:lvl3pPr>
            <a:lvl4pPr marL="6264646" algn="l" defTabSz="4176431" rtl="0" eaLnBrk="1" latinLnBrk="0" hangingPunct="1">
              <a:defRPr kumimoji="1" sz="8200" kern="1200">
                <a:solidFill>
                  <a:schemeClr val="lt1"/>
                </a:solidFill>
                <a:latin typeface="+mn-lt"/>
                <a:ea typeface="+mn-ea"/>
                <a:cs typeface="+mn-cs"/>
              </a:defRPr>
            </a:lvl4pPr>
            <a:lvl5pPr marL="8352861" algn="l" defTabSz="4176431" rtl="0" eaLnBrk="1" latinLnBrk="0" hangingPunct="1">
              <a:defRPr kumimoji="1" sz="8200" kern="1200">
                <a:solidFill>
                  <a:schemeClr val="lt1"/>
                </a:solidFill>
                <a:latin typeface="+mn-lt"/>
                <a:ea typeface="+mn-ea"/>
                <a:cs typeface="+mn-cs"/>
              </a:defRPr>
            </a:lvl5pPr>
            <a:lvl6pPr marL="10441076" algn="l" defTabSz="4176431" rtl="0" eaLnBrk="1" latinLnBrk="0" hangingPunct="1">
              <a:defRPr kumimoji="1" sz="8200" kern="1200">
                <a:solidFill>
                  <a:schemeClr val="lt1"/>
                </a:solidFill>
                <a:latin typeface="+mn-lt"/>
                <a:ea typeface="+mn-ea"/>
                <a:cs typeface="+mn-cs"/>
              </a:defRPr>
            </a:lvl6pPr>
            <a:lvl7pPr marL="12529292" algn="l" defTabSz="4176431" rtl="0" eaLnBrk="1" latinLnBrk="0" hangingPunct="1">
              <a:defRPr kumimoji="1" sz="8200" kern="1200">
                <a:solidFill>
                  <a:schemeClr val="lt1"/>
                </a:solidFill>
                <a:latin typeface="+mn-lt"/>
                <a:ea typeface="+mn-ea"/>
                <a:cs typeface="+mn-cs"/>
              </a:defRPr>
            </a:lvl7pPr>
            <a:lvl8pPr marL="14617507" algn="l" defTabSz="4176431" rtl="0" eaLnBrk="1" latinLnBrk="0" hangingPunct="1">
              <a:defRPr kumimoji="1" sz="8200" kern="1200">
                <a:solidFill>
                  <a:schemeClr val="lt1"/>
                </a:solidFill>
                <a:latin typeface="+mn-lt"/>
                <a:ea typeface="+mn-ea"/>
                <a:cs typeface="+mn-cs"/>
              </a:defRPr>
            </a:lvl8pPr>
            <a:lvl9pPr marL="16705722" algn="l" defTabSz="4176431" rtl="0" eaLnBrk="1" latinLnBrk="0" hangingPunct="1">
              <a:defRPr kumimoji="1" sz="8200" kern="1200">
                <a:solidFill>
                  <a:schemeClr val="lt1"/>
                </a:solidFill>
                <a:latin typeface="+mn-lt"/>
                <a:ea typeface="+mn-ea"/>
                <a:cs typeface="+mn-cs"/>
              </a:defRPr>
            </a:lvl9pPr>
          </a:lstStyle>
          <a:p>
            <a:pPr algn="ctr"/>
            <a:endParaRPr lang="en-US" altLang="ja-JP" sz="3200" dirty="0" smtClean="0">
              <a:solidFill>
                <a:schemeClr val="bg1"/>
              </a:solidFill>
              <a:latin typeface="Times" pitchFamily="18" charset="0"/>
              <a:cs typeface="Times" pitchFamily="18" charset="0"/>
            </a:endParaRPr>
          </a:p>
        </p:txBody>
      </p:sp>
      <p:sp>
        <p:nvSpPr>
          <p:cNvPr id="214" name="テキスト ボックス 298"/>
          <p:cNvSpPr txBox="1"/>
          <p:nvPr/>
        </p:nvSpPr>
        <p:spPr>
          <a:xfrm>
            <a:off x="6159826" y="41787684"/>
            <a:ext cx="3939978" cy="584775"/>
          </a:xfrm>
          <a:prstGeom prst="rect">
            <a:avLst/>
          </a:prstGeom>
          <a:noFill/>
        </p:spPr>
        <p:txBody>
          <a:bodyPr wrap="square" rtlCol="0">
            <a:spAutoFit/>
          </a:bodyPr>
          <a:lst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a:lstStyle>
          <a:p>
            <a:pPr algn="ctr"/>
            <a:r>
              <a:rPr lang="ja-JP" altLang="en-US" sz="3200" dirty="0" smtClean="0">
                <a:solidFill>
                  <a:schemeClr val="bg2">
                    <a:lumMod val="75000"/>
                  </a:schemeClr>
                </a:solidFill>
                <a:latin typeface="Times" pitchFamily="18" charset="0"/>
                <a:cs typeface="Times" pitchFamily="18" charset="0"/>
              </a:rPr>
              <a:t>各自院試・就活など</a:t>
            </a:r>
          </a:p>
        </p:txBody>
      </p:sp>
      <p:sp>
        <p:nvSpPr>
          <p:cNvPr id="215" name="テキスト ボックス 214"/>
          <p:cNvSpPr txBox="1"/>
          <p:nvPr/>
        </p:nvSpPr>
        <p:spPr>
          <a:xfrm>
            <a:off x="9498676" y="6271617"/>
            <a:ext cx="4989968" cy="707886"/>
          </a:xfrm>
          <a:prstGeom prst="rect">
            <a:avLst/>
          </a:prstGeom>
          <a:noFill/>
        </p:spPr>
        <p:txBody>
          <a:bodyPr wrap="square" rtlCol="0">
            <a:spAutoFit/>
          </a:bodyPr>
          <a:lstStyle/>
          <a:p>
            <a:r>
              <a:rPr lang="ja-JP" altLang="en-US" sz="4000" dirty="0" smtClean="0">
                <a:solidFill>
                  <a:srgbClr val="FF0000"/>
                </a:solidFill>
                <a:latin typeface="Times" pitchFamily="18" charset="0"/>
                <a:cs typeface="Times" pitchFamily="18" charset="0"/>
              </a:rPr>
              <a:t>エントロピーパラメータ</a:t>
            </a:r>
            <a:endParaRPr kumimoji="1" lang="en-US" altLang="ja-JP" sz="4000" dirty="0" smtClean="0">
              <a:solidFill>
                <a:srgbClr val="FF0000"/>
              </a:solidFill>
              <a:latin typeface="Times" pitchFamily="18" charset="0"/>
              <a:cs typeface="Times" pitchFamily="18" charset="0"/>
            </a:endParaRPr>
          </a:p>
        </p:txBody>
      </p:sp>
      <p:pic>
        <p:nvPicPr>
          <p:cNvPr id="217" name="図 216"/>
          <p:cNvPicPr>
            <a:picLocks noChangeAspect="1"/>
          </p:cNvPicPr>
          <p:nvPr/>
        </p:nvPicPr>
        <p:blipFill rotWithShape="1">
          <a:blip r:embed="rId10" cstate="print">
            <a:extLst>
              <a:ext uri="{28A0092B-C50C-407E-A947-70E740481C1C}">
                <a14:useLocalDpi xmlns:a14="http://schemas.microsoft.com/office/drawing/2010/main" val="0"/>
              </a:ext>
            </a:extLst>
          </a:blip>
          <a:srcRect l="13812" t="3660" b="15171"/>
          <a:stretch/>
        </p:blipFill>
        <p:spPr>
          <a:xfrm>
            <a:off x="9941123" y="2740178"/>
            <a:ext cx="3821098" cy="2535572"/>
          </a:xfrm>
          <a:prstGeom prst="rect">
            <a:avLst/>
          </a:prstGeom>
        </p:spPr>
      </p:pic>
      <p:sp>
        <p:nvSpPr>
          <p:cNvPr id="218" name="Rectangle 24"/>
          <p:cNvSpPr>
            <a:spLocks/>
          </p:cNvSpPr>
          <p:nvPr/>
        </p:nvSpPr>
        <p:spPr bwMode="auto">
          <a:xfrm>
            <a:off x="10020995" y="1330171"/>
            <a:ext cx="7999312" cy="615553"/>
          </a:xfrm>
          <a:prstGeom prst="rect">
            <a:avLst/>
          </a:prstGeom>
          <a:noFill/>
          <a:ln w="12700">
            <a:solidFill>
              <a:srgbClr val="00B0F0"/>
            </a:solidFill>
            <a:miter lim="800000"/>
            <a:headEnd/>
            <a:tailEnd/>
          </a:ln>
        </p:spPr>
        <p:txBody>
          <a:bodyPr wrap="square" lIns="0" tIns="0" rIns="0" bIns="0" anchor="ctr">
            <a:spAutoFit/>
          </a:bodyPr>
          <a:lstStyle/>
          <a:p>
            <a:r>
              <a:rPr lang="ja-JP" altLang="en-US" sz="4000" dirty="0" smtClean="0">
                <a:solidFill>
                  <a:schemeClr val="bg1"/>
                </a:solidFill>
                <a:latin typeface="Times" pitchFamily="18" charset="0"/>
                <a:cs typeface="Times" pitchFamily="18" charset="0"/>
              </a:rPr>
              <a:t>エントロピーから銀河団の成長を探る</a:t>
            </a:r>
            <a:endParaRPr lang="ja-JP" altLang="en-US" sz="4000" dirty="0">
              <a:solidFill>
                <a:schemeClr val="bg1"/>
              </a:solidFill>
              <a:latin typeface="Times" pitchFamily="18" charset="0"/>
              <a:cs typeface="Times" pitchFamily="18" charset="0"/>
            </a:endParaRPr>
          </a:p>
        </p:txBody>
      </p:sp>
      <p:sp>
        <p:nvSpPr>
          <p:cNvPr id="219" name="テキスト ボックス 218"/>
          <p:cNvSpPr txBox="1"/>
          <p:nvPr/>
        </p:nvSpPr>
        <p:spPr>
          <a:xfrm rot="16200000">
            <a:off x="13298035" y="3352491"/>
            <a:ext cx="2236510" cy="1077218"/>
          </a:xfrm>
          <a:prstGeom prst="rect">
            <a:avLst/>
          </a:prstGeom>
          <a:noFill/>
        </p:spPr>
        <p:txBody>
          <a:bodyPr wrap="none" rtlCol="0">
            <a:spAutoFit/>
          </a:bodyPr>
          <a:lstStyle/>
          <a:p>
            <a:pPr algn="ctr"/>
            <a:r>
              <a:rPr kumimoji="1" lang="ja-JP" altLang="en-US" sz="3200" dirty="0" smtClean="0">
                <a:solidFill>
                  <a:schemeClr val="accent5">
                    <a:lumMod val="75000"/>
                  </a:schemeClr>
                </a:solidFill>
                <a:latin typeface="Times" pitchFamily="18" charset="0"/>
                <a:cs typeface="Times" pitchFamily="18" charset="0"/>
              </a:rPr>
              <a:t>電子数密度</a:t>
            </a:r>
            <a:endParaRPr kumimoji="1" lang="en-US" altLang="ja-JP" sz="3200" dirty="0" smtClean="0">
              <a:solidFill>
                <a:schemeClr val="accent5">
                  <a:lumMod val="75000"/>
                </a:schemeClr>
              </a:solidFill>
              <a:latin typeface="Times" pitchFamily="18" charset="0"/>
              <a:cs typeface="Times" pitchFamily="18" charset="0"/>
            </a:endParaRPr>
          </a:p>
          <a:p>
            <a:pPr algn="ctr"/>
            <a:endParaRPr kumimoji="1" lang="ja-JP" altLang="en-US" sz="3200" dirty="0">
              <a:solidFill>
                <a:schemeClr val="bg1"/>
              </a:solidFill>
              <a:latin typeface="Times" pitchFamily="18" charset="0"/>
              <a:cs typeface="Times" pitchFamily="18" charset="0"/>
            </a:endParaRPr>
          </a:p>
        </p:txBody>
      </p:sp>
      <p:sp>
        <p:nvSpPr>
          <p:cNvPr id="221" name="テキスト ボックス 220"/>
          <p:cNvSpPr txBox="1"/>
          <p:nvPr/>
        </p:nvSpPr>
        <p:spPr>
          <a:xfrm rot="16200000">
            <a:off x="8256151" y="3722012"/>
            <a:ext cx="2880321" cy="584776"/>
          </a:xfrm>
          <a:prstGeom prst="rect">
            <a:avLst/>
          </a:prstGeom>
          <a:noFill/>
        </p:spPr>
        <p:txBody>
          <a:bodyPr wrap="square" rtlCol="0">
            <a:spAutoFit/>
          </a:bodyPr>
          <a:lstStyle/>
          <a:p>
            <a:r>
              <a:rPr kumimoji="1" lang="ja-JP" altLang="en-US" sz="3200" dirty="0" smtClean="0">
                <a:solidFill>
                  <a:schemeClr val="accent6">
                    <a:lumMod val="75000"/>
                  </a:schemeClr>
                </a:solidFill>
                <a:latin typeface="Times" pitchFamily="18" charset="0"/>
                <a:cs typeface="Times" pitchFamily="18" charset="0"/>
              </a:rPr>
              <a:t>温度</a:t>
            </a:r>
            <a:r>
              <a:rPr kumimoji="1" lang="en-US" altLang="ja-JP" sz="2000" dirty="0" smtClean="0">
                <a:solidFill>
                  <a:schemeClr val="bg1"/>
                </a:solidFill>
                <a:latin typeface="Times" pitchFamily="18" charset="0"/>
                <a:cs typeface="Times" pitchFamily="18" charset="0"/>
              </a:rPr>
              <a:t>[</a:t>
            </a:r>
            <a:r>
              <a:rPr lang="ja-JP" altLang="en-US" sz="2000" dirty="0">
                <a:solidFill>
                  <a:schemeClr val="bg1"/>
                </a:solidFill>
                <a:latin typeface="Times" pitchFamily="18" charset="0"/>
                <a:cs typeface="Times" pitchFamily="18" charset="0"/>
              </a:rPr>
              <a:t>キロ電子ボルト</a:t>
            </a:r>
            <a:r>
              <a:rPr kumimoji="1" lang="en-US" altLang="ja-JP" sz="2000" dirty="0" smtClean="0">
                <a:solidFill>
                  <a:schemeClr val="bg1"/>
                </a:solidFill>
                <a:latin typeface="Times" pitchFamily="18" charset="0"/>
                <a:cs typeface="Times" pitchFamily="18" charset="0"/>
              </a:rPr>
              <a:t>]</a:t>
            </a:r>
            <a:endParaRPr kumimoji="1" lang="ja-JP" altLang="en-US" sz="2000" dirty="0">
              <a:solidFill>
                <a:schemeClr val="bg1"/>
              </a:solidFill>
              <a:latin typeface="Times" pitchFamily="18" charset="0"/>
              <a:cs typeface="Times" pitchFamily="18" charset="0"/>
            </a:endParaRPr>
          </a:p>
        </p:txBody>
      </p:sp>
      <p:sp>
        <p:nvSpPr>
          <p:cNvPr id="223" name="下矢印 222"/>
          <p:cNvSpPr/>
          <p:nvPr/>
        </p:nvSpPr>
        <p:spPr>
          <a:xfrm>
            <a:off x="16956278" y="5279313"/>
            <a:ext cx="723612" cy="687774"/>
          </a:xfrm>
          <a:prstGeom prst="downArrow">
            <a:avLst>
              <a:gd name="adj1" fmla="val 50000"/>
              <a:gd name="adj2" fmla="val 51942"/>
            </a:avLst>
          </a:prstGeom>
          <a:solidFill>
            <a:schemeClr val="accent5">
              <a:lumMod val="75000"/>
              <a:alpha val="2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Times" pitchFamily="18" charset="0"/>
              <a:cs typeface="Times" pitchFamily="18" charset="0"/>
            </a:endParaRPr>
          </a:p>
        </p:txBody>
      </p:sp>
      <p:sp>
        <p:nvSpPr>
          <p:cNvPr id="224" name="下矢印 223"/>
          <p:cNvSpPr/>
          <p:nvPr/>
        </p:nvSpPr>
        <p:spPr>
          <a:xfrm>
            <a:off x="10349289" y="5178237"/>
            <a:ext cx="648072" cy="792088"/>
          </a:xfrm>
          <a:prstGeom prst="downArrow">
            <a:avLst>
              <a:gd name="adj1" fmla="val 50000"/>
              <a:gd name="adj2" fmla="val 51942"/>
            </a:avLst>
          </a:prstGeom>
          <a:solidFill>
            <a:schemeClr val="accent6">
              <a:lumMod val="75000"/>
              <a:alpha val="34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Times" pitchFamily="18" charset="0"/>
              <a:cs typeface="Times" pitchFamily="18" charset="0"/>
            </a:endParaRPr>
          </a:p>
        </p:txBody>
      </p:sp>
      <p:sp>
        <p:nvSpPr>
          <p:cNvPr id="225" name="テキスト ボックス 224"/>
          <p:cNvSpPr txBox="1"/>
          <p:nvPr/>
        </p:nvSpPr>
        <p:spPr>
          <a:xfrm>
            <a:off x="9811395" y="2071556"/>
            <a:ext cx="9001000" cy="646331"/>
          </a:xfrm>
          <a:prstGeom prst="rect">
            <a:avLst/>
          </a:prstGeom>
          <a:noFill/>
        </p:spPr>
        <p:txBody>
          <a:bodyPr wrap="square" rtlCol="0">
            <a:spAutoFit/>
          </a:bodyPr>
          <a:lstStyle/>
          <a:p>
            <a:r>
              <a:rPr kumimoji="1" lang="ja-JP" altLang="en-US" sz="3600" dirty="0" smtClean="0">
                <a:solidFill>
                  <a:schemeClr val="bg1"/>
                </a:solidFill>
                <a:latin typeface="Times" pitchFamily="18" charset="0"/>
                <a:cs typeface="Times" pitchFamily="18" charset="0"/>
              </a:rPr>
              <a:t>エントロピー⇒銀河団が受けた加熱の指標</a:t>
            </a:r>
            <a:endParaRPr kumimoji="1" lang="ja-JP" altLang="en-US" sz="3600" dirty="0">
              <a:solidFill>
                <a:schemeClr val="bg1"/>
              </a:solidFill>
              <a:latin typeface="Times" pitchFamily="18" charset="0"/>
              <a:cs typeface="Times" pitchFamily="18" charset="0"/>
            </a:endParaRPr>
          </a:p>
        </p:txBody>
      </p:sp>
      <p:cxnSp>
        <p:nvCxnSpPr>
          <p:cNvPr id="227" name="直線コネクタ 226"/>
          <p:cNvCxnSpPr/>
          <p:nvPr/>
        </p:nvCxnSpPr>
        <p:spPr>
          <a:xfrm flipV="1">
            <a:off x="15064320" y="6619347"/>
            <a:ext cx="3499009" cy="6213"/>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229" name="テキスト ボックス 228"/>
          <p:cNvSpPr txBox="1"/>
          <p:nvPr/>
        </p:nvSpPr>
        <p:spPr>
          <a:xfrm>
            <a:off x="15110326" y="5981562"/>
            <a:ext cx="3394328" cy="707886"/>
          </a:xfrm>
          <a:prstGeom prst="rect">
            <a:avLst/>
          </a:prstGeom>
          <a:noFill/>
        </p:spPr>
        <p:txBody>
          <a:bodyPr wrap="square" rtlCol="0">
            <a:spAutoFit/>
          </a:bodyPr>
          <a:lstStyle/>
          <a:p>
            <a:r>
              <a:rPr kumimoji="1" lang="en-US" altLang="ja-JP" sz="4000" dirty="0" smtClean="0">
                <a:solidFill>
                  <a:schemeClr val="bg1"/>
                </a:solidFill>
                <a:latin typeface="Times" pitchFamily="18" charset="0"/>
                <a:cs typeface="Times" pitchFamily="18" charset="0"/>
              </a:rPr>
              <a:t>(</a:t>
            </a:r>
            <a:r>
              <a:rPr kumimoji="1" lang="ja-JP" altLang="en-US" sz="4000" dirty="0" smtClean="0">
                <a:solidFill>
                  <a:schemeClr val="bg1"/>
                </a:solidFill>
                <a:latin typeface="Times" pitchFamily="18" charset="0"/>
                <a:cs typeface="Times" pitchFamily="18" charset="0"/>
              </a:rPr>
              <a:t>ガスの</a:t>
            </a:r>
            <a:r>
              <a:rPr kumimoji="1" lang="ja-JP" altLang="en-US" sz="4000" dirty="0" smtClean="0">
                <a:solidFill>
                  <a:schemeClr val="accent6">
                    <a:lumMod val="75000"/>
                  </a:schemeClr>
                </a:solidFill>
                <a:latin typeface="Times" pitchFamily="18" charset="0"/>
                <a:cs typeface="Times" pitchFamily="18" charset="0"/>
              </a:rPr>
              <a:t>温度</a:t>
            </a:r>
            <a:r>
              <a:rPr kumimoji="1" lang="en-US" altLang="ja-JP" sz="4000" dirty="0" smtClean="0">
                <a:solidFill>
                  <a:schemeClr val="bg1"/>
                </a:solidFill>
                <a:latin typeface="Times" pitchFamily="18" charset="0"/>
                <a:cs typeface="Times" pitchFamily="18" charset="0"/>
              </a:rPr>
              <a:t>)</a:t>
            </a:r>
            <a:endParaRPr kumimoji="1" lang="ja-JP" altLang="en-US" sz="4000" dirty="0">
              <a:solidFill>
                <a:schemeClr val="bg1"/>
              </a:solidFill>
              <a:latin typeface="Times" pitchFamily="18" charset="0"/>
              <a:cs typeface="Times" pitchFamily="18" charset="0"/>
            </a:endParaRPr>
          </a:p>
        </p:txBody>
      </p:sp>
      <p:sp>
        <p:nvSpPr>
          <p:cNvPr id="230" name="テキスト ボックス 229"/>
          <p:cNvSpPr txBox="1"/>
          <p:nvPr/>
        </p:nvSpPr>
        <p:spPr>
          <a:xfrm>
            <a:off x="15149325" y="6578719"/>
            <a:ext cx="3511251" cy="707886"/>
          </a:xfrm>
          <a:prstGeom prst="rect">
            <a:avLst/>
          </a:prstGeom>
          <a:noFill/>
        </p:spPr>
        <p:txBody>
          <a:bodyPr wrap="square" rtlCol="0">
            <a:spAutoFit/>
          </a:bodyPr>
          <a:lstStyle/>
          <a:p>
            <a:r>
              <a:rPr kumimoji="1" lang="en-US" altLang="ja-JP" sz="4000" dirty="0" smtClean="0">
                <a:solidFill>
                  <a:schemeClr val="bg1"/>
                </a:solidFill>
                <a:latin typeface="Times" pitchFamily="18" charset="0"/>
                <a:cs typeface="Times" pitchFamily="18" charset="0"/>
              </a:rPr>
              <a:t>(</a:t>
            </a:r>
            <a:r>
              <a:rPr kumimoji="1" lang="ja-JP" altLang="en-US" sz="4000" dirty="0" smtClean="0">
                <a:solidFill>
                  <a:schemeClr val="bg1"/>
                </a:solidFill>
                <a:latin typeface="Times" pitchFamily="18" charset="0"/>
                <a:cs typeface="Times" pitchFamily="18" charset="0"/>
              </a:rPr>
              <a:t>ガスの</a:t>
            </a:r>
            <a:r>
              <a:rPr kumimoji="1" lang="ja-JP" altLang="en-US" sz="4000" dirty="0" smtClean="0">
                <a:solidFill>
                  <a:schemeClr val="accent5">
                    <a:lumMod val="75000"/>
                  </a:schemeClr>
                </a:solidFill>
                <a:latin typeface="Times" pitchFamily="18" charset="0"/>
                <a:cs typeface="Times" pitchFamily="18" charset="0"/>
              </a:rPr>
              <a:t>密度</a:t>
            </a:r>
            <a:r>
              <a:rPr kumimoji="1" lang="en-US" altLang="ja-JP" sz="4000" dirty="0" smtClean="0">
                <a:solidFill>
                  <a:schemeClr val="bg1"/>
                </a:solidFill>
                <a:latin typeface="Times" pitchFamily="18" charset="0"/>
                <a:cs typeface="Times" pitchFamily="18" charset="0"/>
              </a:rPr>
              <a:t>)</a:t>
            </a:r>
            <a:endParaRPr kumimoji="1" lang="ja-JP" altLang="en-US" sz="4000" dirty="0">
              <a:solidFill>
                <a:schemeClr val="bg1"/>
              </a:solidFill>
              <a:latin typeface="Times" pitchFamily="18" charset="0"/>
              <a:cs typeface="Times" pitchFamily="18" charset="0"/>
            </a:endParaRPr>
          </a:p>
        </p:txBody>
      </p:sp>
      <p:sp>
        <p:nvSpPr>
          <p:cNvPr id="231" name="テキスト ボックス 230"/>
          <p:cNvSpPr txBox="1"/>
          <p:nvPr/>
        </p:nvSpPr>
        <p:spPr>
          <a:xfrm>
            <a:off x="17932600" y="6526142"/>
            <a:ext cx="698430" cy="523220"/>
          </a:xfrm>
          <a:prstGeom prst="rect">
            <a:avLst/>
          </a:prstGeom>
          <a:noFill/>
        </p:spPr>
        <p:txBody>
          <a:bodyPr wrap="square" rtlCol="0">
            <a:spAutoFit/>
          </a:bodyPr>
          <a:lstStyle/>
          <a:p>
            <a:r>
              <a:rPr lang="en-US" altLang="ja-JP" sz="2800" dirty="0" smtClean="0">
                <a:solidFill>
                  <a:schemeClr val="bg1"/>
                </a:solidFill>
                <a:latin typeface="Times" pitchFamily="18" charset="0"/>
                <a:cs typeface="Times" pitchFamily="18" charset="0"/>
              </a:rPr>
              <a:t>2</a:t>
            </a:r>
            <a:r>
              <a:rPr kumimoji="1" lang="en-US" altLang="ja-JP" sz="2800" dirty="0" smtClean="0">
                <a:solidFill>
                  <a:schemeClr val="bg1"/>
                </a:solidFill>
                <a:latin typeface="Times" pitchFamily="18" charset="0"/>
                <a:cs typeface="Times" pitchFamily="18" charset="0"/>
              </a:rPr>
              <a:t>/3</a:t>
            </a:r>
            <a:endParaRPr kumimoji="1" lang="ja-JP" altLang="en-US" sz="2800" dirty="0">
              <a:solidFill>
                <a:schemeClr val="bg1"/>
              </a:solidFill>
              <a:latin typeface="Times" pitchFamily="18" charset="0"/>
              <a:cs typeface="Times" pitchFamily="18" charset="0"/>
            </a:endParaRPr>
          </a:p>
        </p:txBody>
      </p:sp>
      <p:sp>
        <p:nvSpPr>
          <p:cNvPr id="232" name="角丸四角形 231"/>
          <p:cNvSpPr/>
          <p:nvPr/>
        </p:nvSpPr>
        <p:spPr>
          <a:xfrm>
            <a:off x="9567985" y="5904095"/>
            <a:ext cx="9170404" cy="137551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a:p>
        </p:txBody>
      </p:sp>
      <p:sp>
        <p:nvSpPr>
          <p:cNvPr id="233" name="テキスト ボックス 232"/>
          <p:cNvSpPr txBox="1"/>
          <p:nvPr/>
        </p:nvSpPr>
        <p:spPr>
          <a:xfrm>
            <a:off x="14445252" y="6333280"/>
            <a:ext cx="1087406" cy="584775"/>
          </a:xfrm>
          <a:prstGeom prst="rect">
            <a:avLst/>
          </a:prstGeom>
          <a:noFill/>
        </p:spPr>
        <p:txBody>
          <a:bodyPr wrap="square" rtlCol="0">
            <a:spAutoFit/>
          </a:bodyPr>
          <a:lstStyle/>
          <a:p>
            <a:r>
              <a:rPr kumimoji="1" lang="ja-JP" altLang="en-US" sz="3200" dirty="0" smtClean="0">
                <a:solidFill>
                  <a:schemeClr val="bg1"/>
                </a:solidFill>
                <a:latin typeface="Times" pitchFamily="18" charset="0"/>
                <a:cs typeface="Times" pitchFamily="18" charset="0"/>
              </a:rPr>
              <a:t>＝</a:t>
            </a:r>
            <a:endParaRPr kumimoji="1" lang="ja-JP" altLang="en-US" sz="3200" dirty="0">
              <a:solidFill>
                <a:schemeClr val="bg1"/>
              </a:solidFill>
              <a:latin typeface="Times" pitchFamily="18" charset="0"/>
              <a:cs typeface="Times" pitchFamily="18" charset="0"/>
            </a:endParaRPr>
          </a:p>
        </p:txBody>
      </p:sp>
      <p:pic>
        <p:nvPicPr>
          <p:cNvPr id="236" name="図 235"/>
          <p:cNvPicPr>
            <a:picLocks noChangeAspect="1"/>
          </p:cNvPicPr>
          <p:nvPr/>
        </p:nvPicPr>
        <p:blipFill rotWithShape="1">
          <a:blip r:embed="rId11" cstate="print">
            <a:extLst>
              <a:ext uri="{28A0092B-C50C-407E-A947-70E740481C1C}">
                <a14:useLocalDpi xmlns:a14="http://schemas.microsoft.com/office/drawing/2010/main" val="0"/>
              </a:ext>
            </a:extLst>
          </a:blip>
          <a:srcRect l="11297" b="13854"/>
          <a:stretch/>
        </p:blipFill>
        <p:spPr>
          <a:xfrm>
            <a:off x="14733519" y="2595500"/>
            <a:ext cx="3797055" cy="2652671"/>
          </a:xfrm>
          <a:prstGeom prst="rect">
            <a:avLst/>
          </a:prstGeom>
        </p:spPr>
      </p:pic>
      <p:pic>
        <p:nvPicPr>
          <p:cNvPr id="240" name="図 239" descr="latex-image-1.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6200000">
            <a:off x="14041342" y="3779079"/>
            <a:ext cx="1104900" cy="381000"/>
          </a:xfrm>
          <a:prstGeom prst="rect">
            <a:avLst/>
          </a:prstGeom>
        </p:spPr>
      </p:pic>
      <p:sp>
        <p:nvSpPr>
          <p:cNvPr id="241" name="テキスト ボックス 240"/>
          <p:cNvSpPr txBox="1"/>
          <p:nvPr/>
        </p:nvSpPr>
        <p:spPr>
          <a:xfrm>
            <a:off x="15101817" y="4314141"/>
            <a:ext cx="4248886" cy="707886"/>
          </a:xfrm>
          <a:prstGeom prst="rect">
            <a:avLst/>
          </a:prstGeom>
          <a:noFill/>
        </p:spPr>
        <p:txBody>
          <a:bodyPr wrap="square" rtlCol="0">
            <a:spAutoFit/>
          </a:bodyPr>
          <a:lstStyle/>
          <a:p>
            <a:r>
              <a:rPr lang="ja-JP" altLang="en-US" sz="2000" dirty="0" err="1">
                <a:solidFill>
                  <a:srgbClr val="B600B9"/>
                </a:solidFill>
                <a:latin typeface="Arial" panose="020B0604020202020204" pitchFamily="34" charset="0"/>
                <a:cs typeface="Arial" panose="020B0604020202020204" pitchFamily="34" charset="0"/>
              </a:rPr>
              <a:t>外側</a:t>
            </a:r>
            <a:endParaRPr lang="en-US" altLang="ja-JP" sz="2000" dirty="0">
              <a:solidFill>
                <a:schemeClr val="bg1"/>
              </a:solidFill>
              <a:latin typeface="Arial" panose="020B0604020202020204" pitchFamily="34" charset="0"/>
              <a:cs typeface="Arial" panose="020B0604020202020204" pitchFamily="34" charset="0"/>
            </a:endParaRPr>
          </a:p>
          <a:p>
            <a:r>
              <a:rPr kumimoji="1" lang="ja-JP" altLang="en-US" sz="2000" dirty="0" smtClean="0">
                <a:solidFill>
                  <a:schemeClr val="bg1"/>
                </a:solidFill>
                <a:latin typeface="Times" pitchFamily="18" charset="0"/>
                <a:cs typeface="Times" pitchFamily="18" charset="0"/>
              </a:rPr>
              <a:t>内側</a:t>
            </a:r>
            <a:r>
              <a:rPr kumimoji="1" lang="en-US" altLang="ja-JP" sz="2000" dirty="0" smtClean="0">
                <a:solidFill>
                  <a:schemeClr val="bg1"/>
                </a:solidFill>
                <a:latin typeface="Times" pitchFamily="18" charset="0"/>
                <a:cs typeface="Times" pitchFamily="18" charset="0"/>
              </a:rPr>
              <a:t>(</a:t>
            </a:r>
            <a:r>
              <a:rPr kumimoji="1" lang="en-US" altLang="ja-JP" sz="2000" dirty="0" smtClean="0">
                <a:solidFill>
                  <a:schemeClr val="bg1"/>
                </a:solidFill>
                <a:latin typeface="Arial" panose="020B0604020202020204" pitchFamily="34" charset="0"/>
                <a:cs typeface="Arial" panose="020B0604020202020204" pitchFamily="34" charset="0"/>
              </a:rPr>
              <a:t>Sanderson</a:t>
            </a:r>
            <a:r>
              <a:rPr kumimoji="1" lang="en-US" altLang="ja-JP" sz="2000" dirty="0" smtClean="0">
                <a:solidFill>
                  <a:schemeClr val="bg1"/>
                </a:solidFill>
                <a:latin typeface="Times" pitchFamily="18" charset="0"/>
                <a:cs typeface="Times" pitchFamily="18" charset="0"/>
              </a:rPr>
              <a:t> et al. 2010)</a:t>
            </a:r>
          </a:p>
        </p:txBody>
      </p:sp>
      <p:grpSp>
        <p:nvGrpSpPr>
          <p:cNvPr id="242" name="図形グループ 215"/>
          <p:cNvGrpSpPr/>
          <p:nvPr/>
        </p:nvGrpSpPr>
        <p:grpSpPr>
          <a:xfrm>
            <a:off x="4420933" y="7919163"/>
            <a:ext cx="5139169" cy="4930935"/>
            <a:chOff x="7792985" y="5634510"/>
            <a:chExt cx="6225121" cy="5902633"/>
          </a:xfrm>
        </p:grpSpPr>
        <p:pic>
          <p:nvPicPr>
            <p:cNvPr id="246" name="Picture 2" descr="http://www.riken.go.jp/r-world/info/release/press/2010/100407/image/01.jpg"/>
            <p:cNvPicPr>
              <a:picLocks noChangeAspect="1" noChangeArrowheads="1"/>
            </p:cNvPicPr>
            <p:nvPr/>
          </p:nvPicPr>
          <p:blipFill>
            <a:blip r:embed="rId13" cstate="print">
              <a:alphaModFix/>
              <a:extLst>
                <a:ext uri="{BEBA8EAE-BF5A-486C-A8C5-ECC9F3942E4B}">
                  <a14:imgProps xmlns:a14="http://schemas.microsoft.com/office/drawing/2010/main">
                    <a14:imgLayer r:embed="rId14">
                      <a14:imgEffect>
                        <a14:sharpenSoften amount="76000"/>
                      </a14:imgEffect>
                      <a14:imgEffect>
                        <a14:saturation sat="200000"/>
                      </a14:imgEffect>
                      <a14:imgEffect>
                        <a14:brightnessContrast contrast="100000"/>
                      </a14:imgEffect>
                    </a14:imgLayer>
                  </a14:imgProps>
                </a:ext>
              </a:extLst>
            </a:blip>
            <a:srcRect/>
            <a:stretch>
              <a:fillRect/>
            </a:stretch>
          </p:blipFill>
          <p:spPr bwMode="auto">
            <a:xfrm>
              <a:off x="7867179" y="5634510"/>
              <a:ext cx="5810268" cy="5775056"/>
            </a:xfrm>
            <a:prstGeom prst="rect">
              <a:avLst/>
            </a:prstGeom>
            <a:noFill/>
          </p:spPr>
        </p:pic>
        <p:sp>
          <p:nvSpPr>
            <p:cNvPr id="248" name="下矢印 247"/>
            <p:cNvSpPr/>
            <p:nvPr/>
          </p:nvSpPr>
          <p:spPr>
            <a:xfrm rot="17007816">
              <a:off x="8694267" y="7523194"/>
              <a:ext cx="274162" cy="903044"/>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49" name="下矢印 248"/>
            <p:cNvSpPr/>
            <p:nvPr/>
          </p:nvSpPr>
          <p:spPr>
            <a:xfrm rot="5400000">
              <a:off x="10249464" y="7556081"/>
              <a:ext cx="452868" cy="1180680"/>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51" name="円/楕円 250"/>
            <p:cNvSpPr/>
            <p:nvPr/>
          </p:nvSpPr>
          <p:spPr>
            <a:xfrm rot="20003769">
              <a:off x="9067454" y="5727192"/>
              <a:ext cx="610240" cy="19490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円形吹き出し 251"/>
            <p:cNvSpPr/>
            <p:nvPr/>
          </p:nvSpPr>
          <p:spPr>
            <a:xfrm>
              <a:off x="9912491" y="6028078"/>
              <a:ext cx="3123907" cy="538676"/>
            </a:xfrm>
            <a:prstGeom prst="wedgeEllipseCallout">
              <a:avLst>
                <a:gd name="adj1" fmla="val -53335"/>
                <a:gd name="adj2" fmla="val 58091"/>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t>フィラメント</a:t>
              </a:r>
              <a:endParaRPr kumimoji="1" lang="ja-JP" altLang="en-US" sz="2400" b="1" dirty="0"/>
            </a:p>
          </p:txBody>
        </p:sp>
        <p:sp>
          <p:nvSpPr>
            <p:cNvPr id="253" name="雲 252"/>
            <p:cNvSpPr/>
            <p:nvPr/>
          </p:nvSpPr>
          <p:spPr>
            <a:xfrm>
              <a:off x="10348269" y="6947265"/>
              <a:ext cx="3123907" cy="897793"/>
            </a:xfrm>
            <a:prstGeom prst="cloud">
              <a:avLst/>
            </a:prstGeom>
            <a:no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2800" b="1" dirty="0">
                <a:solidFill>
                  <a:srgbClr val="FF0000"/>
                </a:solidFill>
              </a:endParaRPr>
            </a:p>
          </p:txBody>
        </p:sp>
        <p:sp>
          <p:nvSpPr>
            <p:cNvPr id="281" name="円形吹き出し 280"/>
            <p:cNvSpPr/>
            <p:nvPr/>
          </p:nvSpPr>
          <p:spPr>
            <a:xfrm>
              <a:off x="7924822" y="8814203"/>
              <a:ext cx="1160308" cy="1795586"/>
            </a:xfrm>
            <a:prstGeom prst="wedgeEllipseCallout">
              <a:avLst>
                <a:gd name="adj1" fmla="val 71501"/>
                <a:gd name="adj2" fmla="val -75688"/>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t>銀河団</a:t>
              </a:r>
              <a:endParaRPr kumimoji="1" lang="ja-JP" altLang="en-US" sz="2400" b="1" dirty="0"/>
            </a:p>
          </p:txBody>
        </p:sp>
        <p:sp>
          <p:nvSpPr>
            <p:cNvPr id="297" name="テキスト ボックス 296"/>
            <p:cNvSpPr txBox="1"/>
            <p:nvPr/>
          </p:nvSpPr>
          <p:spPr>
            <a:xfrm>
              <a:off x="7792985" y="10763445"/>
              <a:ext cx="6225121" cy="773698"/>
            </a:xfrm>
            <a:prstGeom prst="rect">
              <a:avLst/>
            </a:prstGeom>
            <a:noFill/>
          </p:spPr>
          <p:txBody>
            <a:bodyPr wrap="square" rtlCol="0">
              <a:spAutoFit/>
            </a:bodyPr>
            <a:lstStyle/>
            <a:p>
              <a:r>
                <a:rPr lang="ja-JP" altLang="en-US" sz="3600" dirty="0" smtClean="0">
                  <a:latin typeface="Times" pitchFamily="18" charset="0"/>
                  <a:cs typeface="Times" pitchFamily="18" charset="0"/>
                </a:rPr>
                <a:t>大規模構造</a:t>
              </a:r>
              <a:endParaRPr lang="en-US" altLang="ja-JP" sz="3600" dirty="0" smtClean="0">
                <a:latin typeface="Times" pitchFamily="18" charset="0"/>
                <a:cs typeface="Times" pitchFamily="18" charset="0"/>
              </a:endParaRPr>
            </a:p>
          </p:txBody>
        </p:sp>
        <p:sp>
          <p:nvSpPr>
            <p:cNvPr id="308" name="正方形/長方形 307"/>
            <p:cNvSpPr/>
            <p:nvPr/>
          </p:nvSpPr>
          <p:spPr>
            <a:xfrm>
              <a:off x="10631037" y="7099876"/>
              <a:ext cx="2464198" cy="523220"/>
            </a:xfrm>
            <a:prstGeom prst="rect">
              <a:avLst/>
            </a:prstGeom>
          </p:spPr>
          <p:txBody>
            <a:bodyPr wrap="square">
              <a:spAutoFit/>
            </a:bodyPr>
            <a:lstStyle/>
            <a:p>
              <a:pPr algn="ctr"/>
              <a:r>
                <a:rPr lang="ja-JP" altLang="en-US" sz="2800" b="1" dirty="0" smtClean="0">
                  <a:solidFill>
                    <a:srgbClr val="FF0000"/>
                  </a:solidFill>
                </a:rPr>
                <a:t>物質が降着</a:t>
              </a:r>
              <a:endParaRPr lang="ja-JP" altLang="en-US" sz="2800" b="1" dirty="0">
                <a:solidFill>
                  <a:srgbClr val="FF0000"/>
                </a:solidFill>
              </a:endParaRPr>
            </a:p>
          </p:txBody>
        </p:sp>
        <p:sp>
          <p:nvSpPr>
            <p:cNvPr id="309" name="テキスト ボックス 308"/>
            <p:cNvSpPr txBox="1"/>
            <p:nvPr/>
          </p:nvSpPr>
          <p:spPr>
            <a:xfrm>
              <a:off x="12110292" y="11064985"/>
              <a:ext cx="1875592" cy="368428"/>
            </a:xfrm>
            <a:prstGeom prst="rect">
              <a:avLst/>
            </a:prstGeom>
            <a:noFill/>
          </p:spPr>
          <p:txBody>
            <a:bodyPr wrap="square" rtlCol="0">
              <a:spAutoFit/>
            </a:bodyPr>
            <a:lstStyle/>
            <a:p>
              <a:r>
                <a:rPr lang="en-US" altLang="ja-JP" sz="1400" dirty="0" smtClean="0">
                  <a:latin typeface="Times" pitchFamily="18" charset="0"/>
                  <a:cs typeface="Times" pitchFamily="18" charset="0"/>
                </a:rPr>
                <a:t>Yoshikawa et al.</a:t>
              </a:r>
              <a:endParaRPr kumimoji="1" lang="ja-JP" altLang="en-US" sz="1400" dirty="0">
                <a:latin typeface="Times" pitchFamily="18" charset="0"/>
                <a:cs typeface="Times" pitchFamily="18" charset="0"/>
              </a:endParaRPr>
            </a:p>
          </p:txBody>
        </p:sp>
        <p:sp>
          <p:nvSpPr>
            <p:cNvPr id="311" name="正方形/長方形 310"/>
            <p:cNvSpPr/>
            <p:nvPr/>
          </p:nvSpPr>
          <p:spPr>
            <a:xfrm>
              <a:off x="11281942" y="10116806"/>
              <a:ext cx="2477301" cy="847383"/>
            </a:xfrm>
            <a:prstGeom prst="rect">
              <a:avLst/>
            </a:prstGeom>
          </p:spPr>
          <p:txBody>
            <a:bodyPr wrap="square">
              <a:spAutoFit/>
            </a:bodyPr>
            <a:lstStyle/>
            <a:p>
              <a:r>
                <a:rPr lang="en-US" altLang="ja-JP" sz="4000" dirty="0" smtClean="0">
                  <a:latin typeface="Times"/>
                  <a:cs typeface="Times"/>
                </a:rPr>
                <a:t>~</a:t>
              </a:r>
              <a:r>
                <a:rPr lang="en-US" altLang="ja-JP" sz="4000" dirty="0" smtClean="0">
                  <a:latin typeface="Arial" panose="020B0604020202020204" pitchFamily="34" charset="0"/>
                  <a:cs typeface="Arial" panose="020B0604020202020204" pitchFamily="34" charset="0"/>
                </a:rPr>
                <a:t>10</a:t>
              </a:r>
              <a:r>
                <a:rPr lang="en-US" altLang="ja-JP" sz="4000" baseline="30000" dirty="0" smtClean="0">
                  <a:latin typeface="Arial" panose="020B0604020202020204" pitchFamily="34" charset="0"/>
                  <a:cs typeface="Arial" panose="020B0604020202020204" pitchFamily="34" charset="0"/>
                </a:rPr>
                <a:t>26</a:t>
              </a:r>
              <a:r>
                <a:rPr lang="en-US" altLang="ja-JP" sz="4000" dirty="0" smtClean="0">
                  <a:latin typeface="Arial" panose="020B0604020202020204" pitchFamily="34" charset="0"/>
                  <a:cs typeface="Arial" panose="020B0604020202020204" pitchFamily="34" charset="0"/>
                </a:rPr>
                <a:t>m</a:t>
              </a:r>
              <a:endParaRPr lang="ja-JP" altLang="en-US" sz="4000" dirty="0">
                <a:latin typeface="Arial" panose="020B0604020202020204" pitchFamily="34" charset="0"/>
                <a:cs typeface="Arial" panose="020B0604020202020204" pitchFamily="34" charset="0"/>
              </a:endParaRPr>
            </a:p>
          </p:txBody>
        </p:sp>
      </p:grpSp>
      <p:sp>
        <p:nvSpPr>
          <p:cNvPr id="314" name="テキスト ボックス 313"/>
          <p:cNvSpPr txBox="1"/>
          <p:nvPr/>
        </p:nvSpPr>
        <p:spPr>
          <a:xfrm>
            <a:off x="10953600" y="5198824"/>
            <a:ext cx="6194277" cy="584775"/>
          </a:xfrm>
          <a:prstGeom prst="rect">
            <a:avLst/>
          </a:prstGeom>
          <a:noFill/>
        </p:spPr>
        <p:txBody>
          <a:bodyPr wrap="square" rtlCol="0">
            <a:spAutoFit/>
          </a:bodyPr>
          <a:lstStyle/>
          <a:p>
            <a:r>
              <a:rPr kumimoji="1" lang="ja-JP" altLang="en-US" sz="3200" dirty="0" smtClean="0">
                <a:solidFill>
                  <a:schemeClr val="bg1"/>
                </a:solidFill>
                <a:latin typeface="Times" pitchFamily="18" charset="0"/>
                <a:cs typeface="Times" pitchFamily="18" charset="0"/>
              </a:rPr>
              <a:t>銀河団中心からの距離</a:t>
            </a:r>
            <a:r>
              <a:rPr kumimoji="1" lang="en-US" altLang="ja-JP" sz="3200" dirty="0" smtClean="0">
                <a:solidFill>
                  <a:schemeClr val="bg1"/>
                </a:solidFill>
                <a:latin typeface="Times" pitchFamily="18" charset="0"/>
                <a:cs typeface="Times" pitchFamily="18" charset="0"/>
              </a:rPr>
              <a:t>[</a:t>
            </a:r>
            <a:r>
              <a:rPr kumimoji="1" lang="ja-JP" altLang="en-US" sz="3200" dirty="0" smtClean="0">
                <a:solidFill>
                  <a:schemeClr val="bg1"/>
                </a:solidFill>
                <a:latin typeface="Times" pitchFamily="18" charset="0"/>
                <a:cs typeface="Times" pitchFamily="18" charset="0"/>
              </a:rPr>
              <a:t>百万光年</a:t>
            </a:r>
            <a:r>
              <a:rPr kumimoji="1" lang="en-US" altLang="ja-JP" sz="3200" dirty="0" smtClean="0">
                <a:solidFill>
                  <a:schemeClr val="bg1"/>
                </a:solidFill>
                <a:latin typeface="Times" pitchFamily="18" charset="0"/>
                <a:cs typeface="Times" pitchFamily="18" charset="0"/>
              </a:rPr>
              <a:t>]</a:t>
            </a:r>
            <a:endParaRPr kumimoji="1" lang="ja-JP" altLang="en-US" sz="7200" dirty="0">
              <a:solidFill>
                <a:schemeClr val="bg1"/>
              </a:solidFill>
              <a:latin typeface="Times" pitchFamily="18" charset="0"/>
              <a:cs typeface="Times" pitchFamily="18" charset="0"/>
            </a:endParaRPr>
          </a:p>
        </p:txBody>
      </p:sp>
      <p:sp>
        <p:nvSpPr>
          <p:cNvPr id="325" name="テキスト ボックス 324"/>
          <p:cNvSpPr txBox="1"/>
          <p:nvPr/>
        </p:nvSpPr>
        <p:spPr>
          <a:xfrm>
            <a:off x="816894" y="2031341"/>
            <a:ext cx="7594068" cy="1200329"/>
          </a:xfrm>
          <a:prstGeom prst="rect">
            <a:avLst/>
          </a:prstGeom>
          <a:noFill/>
          <a:ln w="57150" cmpd="sng">
            <a:solidFill>
              <a:schemeClr val="accent3"/>
            </a:solidFill>
            <a:prstDash val="sysDash"/>
          </a:ln>
        </p:spPr>
        <p:txBody>
          <a:bodyPr wrap="square" rtlCol="0">
            <a:spAutoFit/>
          </a:bodyPr>
          <a:lstStyle/>
          <a:p>
            <a:r>
              <a:rPr lang="ja-JP" altLang="en-US" sz="3600" dirty="0" smtClean="0">
                <a:solidFill>
                  <a:schemeClr val="bg1"/>
                </a:solidFill>
                <a:latin typeface="Times" pitchFamily="18" charset="0"/>
                <a:cs typeface="Times" pitchFamily="18" charset="0"/>
              </a:rPr>
              <a:t>数十～数千個の銀河の集まり</a:t>
            </a:r>
            <a:endParaRPr lang="en-US" altLang="ja-JP" sz="3600" dirty="0" smtClean="0">
              <a:solidFill>
                <a:schemeClr val="bg1"/>
              </a:solidFill>
              <a:latin typeface="Times" pitchFamily="18" charset="0"/>
              <a:cs typeface="Times" pitchFamily="18" charset="0"/>
            </a:endParaRPr>
          </a:p>
          <a:p>
            <a:r>
              <a:rPr lang="ja-JP" altLang="en-US" sz="3600" dirty="0" smtClean="0">
                <a:solidFill>
                  <a:schemeClr val="bg1"/>
                </a:solidFill>
                <a:latin typeface="Times" pitchFamily="18" charset="0"/>
                <a:cs typeface="Times" pitchFamily="18" charset="0"/>
              </a:rPr>
              <a:t>重力的に束縛された宇宙最大の天体</a:t>
            </a:r>
            <a:endParaRPr kumimoji="1" lang="ja-JP" altLang="en-US" sz="3600" dirty="0">
              <a:solidFill>
                <a:schemeClr val="bg1"/>
              </a:solidFill>
              <a:latin typeface="Times" pitchFamily="18" charset="0"/>
              <a:cs typeface="Times" pitchFamily="18" charset="0"/>
            </a:endParaRPr>
          </a:p>
        </p:txBody>
      </p:sp>
      <p:grpSp>
        <p:nvGrpSpPr>
          <p:cNvPr id="326" name="グループ化 109"/>
          <p:cNvGrpSpPr/>
          <p:nvPr/>
        </p:nvGrpSpPr>
        <p:grpSpPr>
          <a:xfrm>
            <a:off x="-31622" y="9613908"/>
            <a:ext cx="5036511" cy="3315739"/>
            <a:chOff x="-8003783" y="1239738"/>
            <a:chExt cx="4943206" cy="2730723"/>
          </a:xfrm>
        </p:grpSpPr>
        <p:graphicFrame>
          <p:nvGraphicFramePr>
            <p:cNvPr id="327" name="コンテンツ プレースホルダー 3"/>
            <p:cNvGraphicFramePr>
              <a:graphicFrameLocks/>
            </p:cNvGraphicFramePr>
            <p:nvPr>
              <p:extLst>
                <p:ext uri="{D42A27DB-BD31-4B8C-83A1-F6EECF244321}">
                  <p14:modId xmlns:p14="http://schemas.microsoft.com/office/powerpoint/2010/main" val="2680397790"/>
                </p:ext>
              </p:extLst>
            </p:nvPr>
          </p:nvGraphicFramePr>
          <p:xfrm>
            <a:off x="-8003783" y="1239738"/>
            <a:ext cx="3791241" cy="2730723"/>
          </p:xfrm>
          <a:graphic>
            <a:graphicData uri="http://schemas.openxmlformats.org/drawingml/2006/chart">
              <c:chart xmlns:c="http://schemas.openxmlformats.org/drawingml/2006/chart" xmlns:r="http://schemas.openxmlformats.org/officeDocument/2006/relationships" r:id="rId15"/>
            </a:graphicData>
          </a:graphic>
        </p:graphicFrame>
        <p:sp>
          <p:nvSpPr>
            <p:cNvPr id="328" name="正方形/長方形 327"/>
            <p:cNvSpPr/>
            <p:nvPr/>
          </p:nvSpPr>
          <p:spPr>
            <a:xfrm>
              <a:off x="-6660977" y="1774901"/>
              <a:ext cx="3600400" cy="1444800"/>
            </a:xfrm>
            <a:prstGeom prst="rect">
              <a:avLst/>
            </a:prstGeom>
          </p:spPr>
          <p:txBody>
            <a:bodyPr wrap="square">
              <a:spAutoFit/>
            </a:bodyPr>
            <a:lstStyle/>
            <a:p>
              <a:pPr algn="ctr">
                <a:defRPr sz="2800" b="0" i="0" u="none" strike="noStrike" kern="1200" baseline="0">
                  <a:solidFill>
                    <a:srgbClr val="FF0000"/>
                  </a:solidFill>
                  <a:latin typeface="+mn-lt"/>
                  <a:ea typeface="+mn-ea"/>
                  <a:cs typeface="+mn-cs"/>
                </a:defRPr>
              </a:pPr>
              <a:r>
                <a:rPr lang="ja-JP" altLang="en-US" sz="3600" dirty="0">
                  <a:solidFill>
                    <a:srgbClr val="FF0000"/>
                  </a:solidFill>
                  <a:latin typeface="Times" pitchFamily="18" charset="0"/>
                  <a:cs typeface="Times" pitchFamily="18" charset="0"/>
                </a:rPr>
                <a:t>高温ガス</a:t>
              </a:r>
              <a:r>
                <a:rPr lang="ja-JP" altLang="en-US" sz="3600" dirty="0" smtClean="0">
                  <a:solidFill>
                    <a:srgbClr val="FF0000"/>
                  </a:solidFill>
                  <a:latin typeface="Times" pitchFamily="18" charset="0"/>
                  <a:cs typeface="Times" pitchFamily="18" charset="0"/>
                </a:rPr>
                <a:t>　　　　　　⇓</a:t>
              </a:r>
              <a:endParaRPr lang="en-US" altLang="ja-JP" sz="3600" dirty="0">
                <a:solidFill>
                  <a:srgbClr val="FF0000"/>
                </a:solidFill>
                <a:latin typeface="Times" pitchFamily="18" charset="0"/>
                <a:cs typeface="Times" pitchFamily="18" charset="0"/>
              </a:endParaRPr>
            </a:p>
            <a:p>
              <a:pPr algn="ctr">
                <a:defRPr sz="2800" b="0" i="0" u="none" strike="noStrike" kern="1200" baseline="0">
                  <a:solidFill>
                    <a:srgbClr val="FF0000"/>
                  </a:solidFill>
                  <a:latin typeface="+mn-lt"/>
                  <a:ea typeface="+mn-ea"/>
                  <a:cs typeface="+mn-cs"/>
                </a:defRPr>
              </a:pPr>
              <a:r>
                <a:rPr lang="en-US" altLang="ja-JP" sz="3600" dirty="0" smtClean="0">
                  <a:solidFill>
                    <a:srgbClr val="FF0000"/>
                  </a:solidFill>
                  <a:latin typeface="Arial" panose="020B0604020202020204" pitchFamily="34" charset="0"/>
                  <a:ea typeface="Arial Unicode MS" panose="020B0604020202020204" pitchFamily="50" charset="-128"/>
                  <a:cs typeface="Arial" panose="020B0604020202020204" pitchFamily="34" charset="0"/>
                </a:rPr>
                <a:t>X</a:t>
              </a:r>
              <a:r>
                <a:rPr lang="ja-JP" altLang="en-US" sz="3600" dirty="0">
                  <a:solidFill>
                    <a:srgbClr val="FF0000"/>
                  </a:solidFill>
                  <a:latin typeface="Times" pitchFamily="18" charset="0"/>
                  <a:cs typeface="Times" pitchFamily="18" charset="0"/>
                </a:rPr>
                <a:t>線放射</a:t>
              </a:r>
            </a:p>
          </p:txBody>
        </p:sp>
        <p:sp>
          <p:nvSpPr>
            <p:cNvPr id="329" name="正方形/長方形 328"/>
            <p:cNvSpPr/>
            <p:nvPr/>
          </p:nvSpPr>
          <p:spPr>
            <a:xfrm>
              <a:off x="-7739055" y="2843700"/>
              <a:ext cx="2115318" cy="532295"/>
            </a:xfrm>
            <a:prstGeom prst="rect">
              <a:avLst/>
            </a:prstGeom>
          </p:spPr>
          <p:txBody>
            <a:bodyPr wrap="square">
              <a:spAutoFit/>
            </a:bodyPr>
            <a:lstStyle/>
            <a:p>
              <a:pPr>
                <a:defRPr sz="2800" b="0" i="0" u="none" strike="noStrike" kern="1200" baseline="0">
                  <a:solidFill>
                    <a:srgbClr val="000000"/>
                  </a:solidFill>
                  <a:latin typeface="+mn-lt"/>
                  <a:ea typeface="+mn-ea"/>
                  <a:cs typeface="+mn-cs"/>
                </a:defRPr>
              </a:pPr>
              <a:r>
                <a:rPr lang="ja-JP" altLang="ja-JP" sz="3600" dirty="0">
                  <a:solidFill>
                    <a:schemeClr val="bg1"/>
                  </a:solidFill>
                  <a:latin typeface="Times" pitchFamily="18" charset="0"/>
                  <a:cs typeface="Times" pitchFamily="18" charset="0"/>
                </a:rPr>
                <a:t>暗黒物質</a:t>
              </a:r>
              <a:endParaRPr lang="en-US" altLang="ja-JP" sz="3600" dirty="0">
                <a:solidFill>
                  <a:schemeClr val="bg1"/>
                </a:solidFill>
                <a:latin typeface="Times" pitchFamily="18" charset="0"/>
                <a:cs typeface="Times" pitchFamily="18" charset="0"/>
              </a:endParaRPr>
            </a:p>
          </p:txBody>
        </p:sp>
        <p:sp>
          <p:nvSpPr>
            <p:cNvPr id="330" name="正方形/長方形 329"/>
            <p:cNvSpPr/>
            <p:nvPr/>
          </p:nvSpPr>
          <p:spPr>
            <a:xfrm>
              <a:off x="-6118246" y="1311778"/>
              <a:ext cx="1137815" cy="557642"/>
            </a:xfrm>
            <a:prstGeom prst="rect">
              <a:avLst/>
            </a:prstGeom>
          </p:spPr>
          <p:txBody>
            <a:bodyPr wrap="none">
              <a:spAutoFit/>
            </a:bodyPr>
            <a:lstStyle/>
            <a:p>
              <a:pPr>
                <a:defRPr sz="2800" b="0" i="0" u="none" strike="noStrike" kern="1200" baseline="0">
                  <a:solidFill>
                    <a:srgbClr val="000000"/>
                  </a:solidFill>
                  <a:latin typeface="+mn-lt"/>
                  <a:ea typeface="+mn-ea"/>
                  <a:cs typeface="+mn-cs"/>
                </a:defRPr>
              </a:pPr>
              <a:r>
                <a:rPr lang="ja-JP" altLang="en-US" sz="3800" dirty="0">
                  <a:latin typeface="Times" pitchFamily="18" charset="0"/>
                  <a:cs typeface="Times" pitchFamily="18" charset="0"/>
                </a:rPr>
                <a:t>銀河 </a:t>
              </a:r>
              <a:endParaRPr lang="en-US" altLang="ja-JP" sz="3800" dirty="0">
                <a:latin typeface="Times" pitchFamily="18" charset="0"/>
                <a:cs typeface="Times" pitchFamily="18" charset="0"/>
              </a:endParaRPr>
            </a:p>
          </p:txBody>
        </p:sp>
      </p:grpSp>
      <p:sp>
        <p:nvSpPr>
          <p:cNvPr id="331" name="横巻き 330"/>
          <p:cNvSpPr/>
          <p:nvPr/>
        </p:nvSpPr>
        <p:spPr>
          <a:xfrm>
            <a:off x="1708635" y="1281758"/>
            <a:ext cx="5229167" cy="784516"/>
          </a:xfrm>
          <a:prstGeom prst="horizontalScroll">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400" dirty="0" smtClean="0">
                <a:solidFill>
                  <a:schemeClr val="bg1"/>
                </a:solidFill>
                <a:latin typeface="Times" pitchFamily="18" charset="0"/>
                <a:cs typeface="Times" pitchFamily="18" charset="0"/>
              </a:rPr>
              <a:t>銀河団とは</a:t>
            </a:r>
            <a:endParaRPr kumimoji="1" lang="ja-JP" altLang="en-US" sz="4400" dirty="0">
              <a:solidFill>
                <a:schemeClr val="bg1"/>
              </a:solidFill>
              <a:latin typeface="Times" pitchFamily="18" charset="0"/>
              <a:cs typeface="Times" pitchFamily="18" charset="0"/>
            </a:endParaRPr>
          </a:p>
        </p:txBody>
      </p:sp>
      <p:pic>
        <p:nvPicPr>
          <p:cNvPr id="332" name="図 331" descr="awm7_xrayopt.jp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470264" y="3288313"/>
            <a:ext cx="6136706" cy="3282831"/>
          </a:xfrm>
          <a:prstGeom prst="rect">
            <a:avLst/>
          </a:prstGeom>
        </p:spPr>
      </p:pic>
      <p:sp>
        <p:nvSpPr>
          <p:cNvPr id="333" name="テキスト ボックス 332"/>
          <p:cNvSpPr txBox="1"/>
          <p:nvPr/>
        </p:nvSpPr>
        <p:spPr>
          <a:xfrm>
            <a:off x="1777770" y="5453644"/>
            <a:ext cx="2287131" cy="954107"/>
          </a:xfrm>
          <a:prstGeom prst="rect">
            <a:avLst/>
          </a:prstGeom>
          <a:noFill/>
        </p:spPr>
        <p:txBody>
          <a:bodyPr wrap="square" rtlCol="0">
            <a:spAutoFit/>
          </a:bodyPr>
          <a:lstStyle/>
          <a:p>
            <a:pPr algn="ctr"/>
            <a:r>
              <a:rPr lang="ja-JP" altLang="en-US" sz="2800" dirty="0">
                <a:latin typeface="Times" pitchFamily="18" charset="0"/>
                <a:cs typeface="Times" pitchFamily="18" charset="0"/>
              </a:rPr>
              <a:t>高温</a:t>
            </a:r>
            <a:r>
              <a:rPr lang="ja-JP" altLang="en-US" sz="2800" dirty="0" smtClean="0">
                <a:latin typeface="Times" pitchFamily="18" charset="0"/>
                <a:cs typeface="Times" pitchFamily="18" charset="0"/>
              </a:rPr>
              <a:t>ガス</a:t>
            </a:r>
            <a:endParaRPr lang="en-US" altLang="ja-JP" sz="2800" dirty="0" smtClean="0">
              <a:latin typeface="Times" pitchFamily="18" charset="0"/>
              <a:cs typeface="Times" pitchFamily="18" charset="0"/>
            </a:endParaRPr>
          </a:p>
          <a:p>
            <a:pPr algn="ctr"/>
            <a:r>
              <a:rPr lang="ja-JP" altLang="en-US" sz="2800" dirty="0" smtClean="0">
                <a:latin typeface="Times" pitchFamily="18" charset="0"/>
                <a:cs typeface="Times" pitchFamily="18" charset="0"/>
              </a:rPr>
              <a:t>（数千万度）</a:t>
            </a:r>
            <a:endParaRPr lang="en-US" altLang="ja-JP" sz="2800" dirty="0" smtClean="0">
              <a:latin typeface="Times" pitchFamily="18" charset="0"/>
              <a:cs typeface="Times" pitchFamily="18" charset="0"/>
            </a:endParaRPr>
          </a:p>
        </p:txBody>
      </p:sp>
      <p:sp>
        <p:nvSpPr>
          <p:cNvPr id="334" name="テキスト ボックス 333"/>
          <p:cNvSpPr txBox="1"/>
          <p:nvPr/>
        </p:nvSpPr>
        <p:spPr>
          <a:xfrm>
            <a:off x="5185522" y="5461631"/>
            <a:ext cx="1867473" cy="954107"/>
          </a:xfrm>
          <a:prstGeom prst="rect">
            <a:avLst/>
          </a:prstGeom>
          <a:noFill/>
        </p:spPr>
        <p:txBody>
          <a:bodyPr wrap="square" rtlCol="0">
            <a:spAutoFit/>
          </a:bodyPr>
          <a:lstStyle/>
          <a:p>
            <a:pPr algn="ctr"/>
            <a:r>
              <a:rPr kumimoji="1" lang="ja-JP" altLang="en-US" sz="2800" dirty="0" smtClean="0">
                <a:latin typeface="Times" pitchFamily="18" charset="0"/>
                <a:cs typeface="Times" pitchFamily="18" charset="0"/>
              </a:rPr>
              <a:t>銀河</a:t>
            </a:r>
            <a:r>
              <a:rPr kumimoji="1" lang="en-US" altLang="ja-JP" sz="2800" dirty="0" smtClean="0">
                <a:latin typeface="Times" pitchFamily="18" charset="0"/>
                <a:cs typeface="Times" pitchFamily="18" charset="0"/>
              </a:rPr>
              <a:t>, </a:t>
            </a:r>
            <a:r>
              <a:rPr kumimoji="1" lang="ja-JP" altLang="en-US" sz="2800" dirty="0" smtClean="0">
                <a:latin typeface="Times" pitchFamily="18" charset="0"/>
                <a:cs typeface="Times" pitchFamily="18" charset="0"/>
              </a:rPr>
              <a:t>星</a:t>
            </a:r>
            <a:endParaRPr kumimoji="1" lang="en-US" altLang="ja-JP" sz="2800" dirty="0" smtClean="0">
              <a:latin typeface="Times" pitchFamily="18" charset="0"/>
              <a:cs typeface="Times" pitchFamily="18" charset="0"/>
            </a:endParaRPr>
          </a:p>
          <a:p>
            <a:pPr algn="ctr"/>
            <a:r>
              <a:rPr lang="ja-JP" altLang="en-US" sz="2800" dirty="0" smtClean="0">
                <a:latin typeface="Times" pitchFamily="18" charset="0"/>
                <a:cs typeface="Times" pitchFamily="18" charset="0"/>
              </a:rPr>
              <a:t>（数千度）</a:t>
            </a:r>
            <a:endParaRPr kumimoji="1" lang="ja-JP" altLang="en-US" sz="2800" dirty="0">
              <a:latin typeface="Times" pitchFamily="18" charset="0"/>
              <a:cs typeface="Times" pitchFamily="18" charset="0"/>
            </a:endParaRPr>
          </a:p>
        </p:txBody>
      </p:sp>
      <p:sp>
        <p:nvSpPr>
          <p:cNvPr id="335" name="円/楕円 334"/>
          <p:cNvSpPr/>
          <p:nvPr/>
        </p:nvSpPr>
        <p:spPr>
          <a:xfrm>
            <a:off x="2456185" y="4097829"/>
            <a:ext cx="1296144" cy="1224136"/>
          </a:xfrm>
          <a:prstGeom prst="ellipse">
            <a:avLst/>
          </a:prstGeom>
          <a:noFill/>
          <a:ln w="762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Times" pitchFamily="18" charset="0"/>
              <a:cs typeface="Times" pitchFamily="18" charset="0"/>
            </a:endParaRPr>
          </a:p>
        </p:txBody>
      </p:sp>
      <p:sp>
        <p:nvSpPr>
          <p:cNvPr id="336" name="円/楕円 335"/>
          <p:cNvSpPr/>
          <p:nvPr/>
        </p:nvSpPr>
        <p:spPr>
          <a:xfrm>
            <a:off x="5503618" y="4117076"/>
            <a:ext cx="1296144" cy="1224136"/>
          </a:xfrm>
          <a:prstGeom prst="ellipse">
            <a:avLst/>
          </a:prstGeom>
          <a:noFill/>
          <a:ln w="762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Times" pitchFamily="18" charset="0"/>
              <a:cs typeface="Times" pitchFamily="18" charset="0"/>
            </a:endParaRPr>
          </a:p>
        </p:txBody>
      </p:sp>
      <p:sp>
        <p:nvSpPr>
          <p:cNvPr id="337" name="テキスト ボックス 336"/>
          <p:cNvSpPr txBox="1"/>
          <p:nvPr/>
        </p:nvSpPr>
        <p:spPr>
          <a:xfrm>
            <a:off x="4012826" y="3216097"/>
            <a:ext cx="2468480" cy="646331"/>
          </a:xfrm>
          <a:prstGeom prst="rect">
            <a:avLst/>
          </a:prstGeom>
          <a:noFill/>
        </p:spPr>
        <p:txBody>
          <a:bodyPr wrap="square" rtlCol="0">
            <a:spAutoFit/>
          </a:bodyPr>
          <a:lstStyle/>
          <a:p>
            <a:pPr algn="ctr"/>
            <a:r>
              <a:rPr kumimoji="1" lang="ja-JP" altLang="en-US" sz="3600" dirty="0" smtClean="0"/>
              <a:t>可視光</a:t>
            </a:r>
            <a:endParaRPr kumimoji="1" lang="ja-JP" altLang="en-US" sz="3600" dirty="0"/>
          </a:p>
        </p:txBody>
      </p:sp>
      <p:cxnSp>
        <p:nvCxnSpPr>
          <p:cNvPr id="338" name="直線コネクタ 337"/>
          <p:cNvCxnSpPr/>
          <p:nvPr/>
        </p:nvCxnSpPr>
        <p:spPr>
          <a:xfrm>
            <a:off x="3213998" y="3973410"/>
            <a:ext cx="864096" cy="0"/>
          </a:xfrm>
          <a:prstGeom prst="line">
            <a:avLst/>
          </a:prstGeom>
          <a:ln w="38100" cmpd="sng">
            <a:solidFill>
              <a:schemeClr val="tx1"/>
            </a:solidFill>
            <a:headEnd type="stealth" w="lg" len="lg"/>
            <a:tailEnd type="stealth" w="lg" len="lg"/>
          </a:ln>
          <a:effectLst/>
        </p:spPr>
        <p:style>
          <a:lnRef idx="1">
            <a:schemeClr val="accent4"/>
          </a:lnRef>
          <a:fillRef idx="0">
            <a:schemeClr val="accent4"/>
          </a:fillRef>
          <a:effectRef idx="0">
            <a:schemeClr val="accent4"/>
          </a:effectRef>
          <a:fontRef idx="minor">
            <a:schemeClr val="tx1"/>
          </a:fontRef>
        </p:style>
      </p:cxnSp>
      <p:sp>
        <p:nvSpPr>
          <p:cNvPr id="339" name="テキスト ボックス 338"/>
          <p:cNvSpPr txBox="1"/>
          <p:nvPr/>
        </p:nvSpPr>
        <p:spPr>
          <a:xfrm>
            <a:off x="2466205" y="3439693"/>
            <a:ext cx="2468480" cy="461665"/>
          </a:xfrm>
          <a:prstGeom prst="rect">
            <a:avLst/>
          </a:prstGeom>
          <a:noFill/>
        </p:spPr>
        <p:txBody>
          <a:bodyPr wrap="square" rtlCol="0">
            <a:spAutoFit/>
          </a:bodyPr>
          <a:lstStyle/>
          <a:p>
            <a:pPr algn="ctr"/>
            <a:r>
              <a:rPr lang="en-US" altLang="ja-JP" sz="2400" dirty="0"/>
              <a:t>100</a:t>
            </a:r>
            <a:r>
              <a:rPr lang="ja-JP" altLang="en-US" sz="2400" dirty="0"/>
              <a:t>万光年</a:t>
            </a:r>
            <a:endParaRPr kumimoji="1" lang="ja-JP" altLang="en-US" sz="2400" dirty="0"/>
          </a:p>
        </p:txBody>
      </p:sp>
      <p:cxnSp>
        <p:nvCxnSpPr>
          <p:cNvPr id="340" name="直線コネクタ 339"/>
          <p:cNvCxnSpPr/>
          <p:nvPr/>
        </p:nvCxnSpPr>
        <p:spPr>
          <a:xfrm>
            <a:off x="6363897" y="4011284"/>
            <a:ext cx="864096" cy="0"/>
          </a:xfrm>
          <a:prstGeom prst="line">
            <a:avLst/>
          </a:prstGeom>
          <a:ln w="38100" cmpd="sng">
            <a:solidFill>
              <a:schemeClr val="tx1"/>
            </a:solidFill>
            <a:headEnd type="stealth" w="lg" len="lg"/>
            <a:tailEnd type="stealth" w="lg" len="lg"/>
          </a:ln>
          <a:effectLst/>
        </p:spPr>
        <p:style>
          <a:lnRef idx="1">
            <a:schemeClr val="accent4"/>
          </a:lnRef>
          <a:fillRef idx="0">
            <a:schemeClr val="accent4"/>
          </a:fillRef>
          <a:effectRef idx="0">
            <a:schemeClr val="accent4"/>
          </a:effectRef>
          <a:fontRef idx="minor">
            <a:schemeClr val="tx1"/>
          </a:fontRef>
        </p:style>
      </p:cxnSp>
      <p:sp>
        <p:nvSpPr>
          <p:cNvPr id="341" name="テキスト ボックス 340"/>
          <p:cNvSpPr txBox="1"/>
          <p:nvPr/>
        </p:nvSpPr>
        <p:spPr>
          <a:xfrm>
            <a:off x="5542391" y="3444729"/>
            <a:ext cx="2468480" cy="461665"/>
          </a:xfrm>
          <a:prstGeom prst="rect">
            <a:avLst/>
          </a:prstGeom>
          <a:noFill/>
        </p:spPr>
        <p:txBody>
          <a:bodyPr wrap="square" rtlCol="0">
            <a:spAutoFit/>
          </a:bodyPr>
          <a:lstStyle/>
          <a:p>
            <a:pPr algn="ctr"/>
            <a:r>
              <a:rPr lang="en-US" altLang="ja-JP" sz="2400" dirty="0"/>
              <a:t>100</a:t>
            </a:r>
            <a:r>
              <a:rPr lang="ja-JP" altLang="en-US" sz="2400" dirty="0"/>
              <a:t>万光年</a:t>
            </a:r>
            <a:endParaRPr kumimoji="1" lang="ja-JP" altLang="en-US" sz="2400" dirty="0"/>
          </a:p>
        </p:txBody>
      </p:sp>
      <p:sp>
        <p:nvSpPr>
          <p:cNvPr id="342" name="下リボン 341"/>
          <p:cNvSpPr/>
          <p:nvPr/>
        </p:nvSpPr>
        <p:spPr>
          <a:xfrm>
            <a:off x="467187" y="89549"/>
            <a:ext cx="6160959" cy="1270261"/>
          </a:xfrm>
          <a:prstGeom prst="ribbon">
            <a:avLst/>
          </a:prstGeom>
          <a:solidFill>
            <a:schemeClr val="tx1"/>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6000" dirty="0" smtClean="0">
                <a:ln w="0"/>
                <a:solidFill>
                  <a:schemeClr val="accent1"/>
                </a:solidFill>
                <a:effectLst>
                  <a:outerShdw blurRad="38100" dist="25400" dir="5400000" algn="ctr" rotWithShape="0">
                    <a:srgbClr val="6E747A">
                      <a:alpha val="43000"/>
                    </a:srgbClr>
                  </a:outerShdw>
                </a:effectLst>
                <a:latin typeface="Times" pitchFamily="18" charset="0"/>
                <a:cs typeface="Times" pitchFamily="18" charset="0"/>
              </a:rPr>
              <a:t>銀河団</a:t>
            </a:r>
            <a:endParaRPr lang="ja-JP" altLang="en-US" sz="6000" dirty="0">
              <a:ln w="0"/>
              <a:solidFill>
                <a:schemeClr val="accent1"/>
              </a:solidFill>
              <a:effectLst>
                <a:outerShdw blurRad="38100" dist="25400" dir="5400000" algn="ctr" rotWithShape="0">
                  <a:srgbClr val="6E747A">
                    <a:alpha val="43000"/>
                  </a:srgbClr>
                </a:outerShdw>
              </a:effectLst>
              <a:latin typeface="Times" pitchFamily="18" charset="0"/>
              <a:cs typeface="Times" pitchFamily="18" charset="0"/>
            </a:endParaRPr>
          </a:p>
        </p:txBody>
      </p:sp>
      <p:sp>
        <p:nvSpPr>
          <p:cNvPr id="343" name="テキスト ボックス 342"/>
          <p:cNvSpPr txBox="1"/>
          <p:nvPr/>
        </p:nvSpPr>
        <p:spPr>
          <a:xfrm>
            <a:off x="1608362" y="6521442"/>
            <a:ext cx="6502664" cy="523220"/>
          </a:xfrm>
          <a:prstGeom prst="rect">
            <a:avLst/>
          </a:prstGeom>
          <a:noFill/>
        </p:spPr>
        <p:txBody>
          <a:bodyPr wrap="square" rtlCol="0">
            <a:spAutoFit/>
          </a:bodyPr>
          <a:lstStyle/>
          <a:p>
            <a:r>
              <a:rPr kumimoji="1" lang="ja-JP" altLang="en-US" sz="2800" dirty="0">
                <a:solidFill>
                  <a:schemeClr val="bg1"/>
                </a:solidFill>
                <a:latin typeface="Times" pitchFamily="18" charset="0"/>
                <a:cs typeface="Times" pitchFamily="18" charset="0"/>
              </a:rPr>
              <a:t>暗　　　</a:t>
            </a:r>
            <a:r>
              <a:rPr kumimoji="1" lang="en-US" altLang="ja-JP" sz="2800" dirty="0">
                <a:solidFill>
                  <a:schemeClr val="bg1"/>
                </a:solidFill>
                <a:latin typeface="Times" pitchFamily="18" charset="0"/>
                <a:cs typeface="Times" pitchFamily="18" charset="0"/>
              </a:rPr>
              <a:t>                                       </a:t>
            </a:r>
            <a:r>
              <a:rPr kumimoji="1" lang="ja-JP" altLang="en-US" sz="2800" dirty="0">
                <a:solidFill>
                  <a:schemeClr val="bg1"/>
                </a:solidFill>
                <a:latin typeface="Times" pitchFamily="18" charset="0"/>
                <a:cs typeface="Times" pitchFamily="18" charset="0"/>
              </a:rPr>
              <a:t>　</a:t>
            </a:r>
            <a:r>
              <a:rPr kumimoji="1" lang="ja-JP" altLang="en-US" sz="2800" dirty="0" smtClean="0">
                <a:solidFill>
                  <a:schemeClr val="bg1"/>
                </a:solidFill>
                <a:latin typeface="Times" pitchFamily="18" charset="0"/>
                <a:cs typeface="Times" pitchFamily="18" charset="0"/>
              </a:rPr>
              <a:t>　　　明</a:t>
            </a:r>
            <a:endParaRPr kumimoji="1" lang="ja-JP" altLang="en-US" sz="2800" dirty="0">
              <a:solidFill>
                <a:schemeClr val="bg1"/>
              </a:solidFill>
              <a:latin typeface="Times" pitchFamily="18" charset="0"/>
              <a:cs typeface="Times" pitchFamily="18" charset="0"/>
            </a:endParaRPr>
          </a:p>
        </p:txBody>
      </p:sp>
      <p:sp>
        <p:nvSpPr>
          <p:cNvPr id="344" name="テキスト ボックス 343"/>
          <p:cNvSpPr txBox="1"/>
          <p:nvPr/>
        </p:nvSpPr>
        <p:spPr>
          <a:xfrm>
            <a:off x="706884" y="3211933"/>
            <a:ext cx="2468480" cy="707886"/>
          </a:xfrm>
          <a:prstGeom prst="rect">
            <a:avLst/>
          </a:prstGeom>
          <a:noFill/>
        </p:spPr>
        <p:txBody>
          <a:bodyPr wrap="square" rtlCol="0">
            <a:spAutoFit/>
          </a:bodyPr>
          <a:lstStyle/>
          <a:p>
            <a:pPr algn="ctr"/>
            <a:r>
              <a:rPr kumimoji="1" lang="en-US" altLang="ja-JP" sz="4000" dirty="0" smtClean="0"/>
              <a:t>X</a:t>
            </a:r>
            <a:r>
              <a:rPr kumimoji="1" lang="ja-JP" altLang="en-US" sz="4000" dirty="0" smtClean="0"/>
              <a:t>線</a:t>
            </a:r>
            <a:endParaRPr kumimoji="1" lang="ja-JP" altLang="en-US" sz="4000" dirty="0"/>
          </a:p>
        </p:txBody>
      </p:sp>
      <p:cxnSp>
        <p:nvCxnSpPr>
          <p:cNvPr id="347" name="直線コネクタ 346"/>
          <p:cNvCxnSpPr/>
          <p:nvPr/>
        </p:nvCxnSpPr>
        <p:spPr>
          <a:xfrm>
            <a:off x="18958661" y="1207460"/>
            <a:ext cx="0" cy="11809312"/>
          </a:xfrm>
          <a:prstGeom prst="line">
            <a:avLst/>
          </a:prstGeom>
          <a:ln w="285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349" name="横巻き 348"/>
          <p:cNvSpPr/>
          <p:nvPr/>
        </p:nvSpPr>
        <p:spPr>
          <a:xfrm>
            <a:off x="16076382" y="525051"/>
            <a:ext cx="5736209" cy="755084"/>
          </a:xfrm>
          <a:prstGeom prst="horizontalScroll">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4400" dirty="0" smtClean="0">
                <a:solidFill>
                  <a:srgbClr val="000000"/>
                </a:solidFill>
                <a:latin typeface="Times" pitchFamily="18" charset="0"/>
                <a:cs typeface="Times" pitchFamily="18" charset="0"/>
              </a:rPr>
              <a:t>研究内容</a:t>
            </a:r>
            <a:endParaRPr lang="ja-JP" altLang="en-US" sz="4400" dirty="0">
              <a:ln w="12700">
                <a:solidFill>
                  <a:schemeClr val="tx2">
                    <a:satMod val="155000"/>
                  </a:schemeClr>
                </a:solidFill>
                <a:prstDash val="solid"/>
              </a:ln>
              <a:solidFill>
                <a:schemeClr val="bg1"/>
              </a:solidFill>
              <a:latin typeface="Times" pitchFamily="18" charset="0"/>
              <a:cs typeface="Times" pitchFamily="18" charset="0"/>
            </a:endParaRPr>
          </a:p>
        </p:txBody>
      </p:sp>
      <p:cxnSp>
        <p:nvCxnSpPr>
          <p:cNvPr id="351" name="直線矢印コネクタ 350"/>
          <p:cNvCxnSpPr/>
          <p:nvPr/>
        </p:nvCxnSpPr>
        <p:spPr>
          <a:xfrm>
            <a:off x="2063559" y="6722695"/>
            <a:ext cx="4683841" cy="0"/>
          </a:xfrm>
          <a:prstGeom prst="straightConnector1">
            <a:avLst/>
          </a:prstGeom>
          <a:ln w="762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sp>
        <p:nvSpPr>
          <p:cNvPr id="357" name="テキスト ボックス 356"/>
          <p:cNvSpPr txBox="1"/>
          <p:nvPr/>
        </p:nvSpPr>
        <p:spPr>
          <a:xfrm>
            <a:off x="1834931" y="6781492"/>
            <a:ext cx="5908489" cy="1200329"/>
          </a:xfrm>
          <a:prstGeom prst="rect">
            <a:avLst/>
          </a:prstGeom>
          <a:noFill/>
        </p:spPr>
        <p:txBody>
          <a:bodyPr wrap="square" rtlCol="0">
            <a:spAutoFit/>
          </a:bodyPr>
          <a:lstStyle/>
          <a:p>
            <a:r>
              <a:rPr kumimoji="1" lang="en-US" altLang="ja-JP" sz="36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X</a:t>
            </a:r>
            <a:r>
              <a:rPr kumimoji="1" lang="ja-JP" altLang="en-US" sz="3600" dirty="0" smtClean="0">
                <a:solidFill>
                  <a:srgbClr val="FF0000"/>
                </a:solidFill>
                <a:latin typeface="+mn-ea"/>
                <a:cs typeface="Arial Unicode MS" panose="020B0604020202020204" pitchFamily="50" charset="-128"/>
              </a:rPr>
              <a:t>線で見ると高温ガスが</a:t>
            </a:r>
            <a:endParaRPr kumimoji="1" lang="en-US" altLang="ja-JP" sz="3600" dirty="0" smtClean="0">
              <a:solidFill>
                <a:srgbClr val="FF0000"/>
              </a:solidFill>
              <a:latin typeface="+mn-ea"/>
              <a:cs typeface="Arial Unicode MS" panose="020B0604020202020204" pitchFamily="50" charset="-128"/>
            </a:endParaRPr>
          </a:p>
          <a:p>
            <a:r>
              <a:rPr kumimoji="1" lang="ja-JP" altLang="en-US" sz="3600" dirty="0" smtClean="0">
                <a:solidFill>
                  <a:srgbClr val="FF0000"/>
                </a:solidFill>
                <a:latin typeface="+mn-ea"/>
                <a:cs typeface="Arial Unicode MS" panose="020B0604020202020204" pitchFamily="50" charset="-128"/>
              </a:rPr>
              <a:t>広がっている様子が見える！</a:t>
            </a:r>
            <a:endParaRPr kumimoji="1" lang="ja-JP" altLang="en-US" sz="3600" dirty="0">
              <a:solidFill>
                <a:srgbClr val="FF0000"/>
              </a:solidFill>
              <a:latin typeface="+mn-ea"/>
              <a:cs typeface="Arial Unicode MS" panose="020B0604020202020204" pitchFamily="50" charset="-128"/>
            </a:endParaRPr>
          </a:p>
        </p:txBody>
      </p:sp>
      <p:sp>
        <p:nvSpPr>
          <p:cNvPr id="363" name="円/楕円 362"/>
          <p:cNvSpPr/>
          <p:nvPr/>
        </p:nvSpPr>
        <p:spPr>
          <a:xfrm rot="16200000">
            <a:off x="6665124" y="9905310"/>
            <a:ext cx="1440160" cy="2160241"/>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4" name="テキスト ボックス 363"/>
          <p:cNvSpPr txBox="1"/>
          <p:nvPr/>
        </p:nvSpPr>
        <p:spPr>
          <a:xfrm>
            <a:off x="6593114" y="12209567"/>
            <a:ext cx="2232248" cy="400110"/>
          </a:xfrm>
          <a:prstGeom prst="rect">
            <a:avLst/>
          </a:prstGeom>
          <a:noFill/>
        </p:spPr>
        <p:txBody>
          <a:bodyPr wrap="square" rtlCol="0">
            <a:spAutoFit/>
          </a:bodyPr>
          <a:lstStyle/>
          <a:p>
            <a:r>
              <a:rPr lang="en-US" altLang="ja-JP" sz="2000" dirty="0">
                <a:latin typeface="Times" pitchFamily="18" charset="0"/>
                <a:cs typeface="Times" pitchFamily="18" charset="0"/>
              </a:rPr>
              <a:t>(</a:t>
            </a:r>
            <a:r>
              <a:rPr lang="ja-JP" altLang="en-US" sz="2000" dirty="0">
                <a:latin typeface="Times" pitchFamily="18" charset="0"/>
                <a:cs typeface="Times" pitchFamily="18" charset="0"/>
              </a:rPr>
              <a:t>シミュレーション</a:t>
            </a:r>
            <a:r>
              <a:rPr lang="en-US" altLang="ja-JP" sz="2000" dirty="0">
                <a:latin typeface="Times" pitchFamily="18" charset="0"/>
                <a:cs typeface="Times" pitchFamily="18" charset="0"/>
              </a:rPr>
              <a:t>)</a:t>
            </a:r>
            <a:endParaRPr kumimoji="1" lang="ja-JP" altLang="en-US" sz="2000" dirty="0">
              <a:latin typeface="Times" pitchFamily="18" charset="0"/>
              <a:cs typeface="Times" pitchFamily="18" charset="0"/>
            </a:endParaRPr>
          </a:p>
        </p:txBody>
      </p:sp>
      <p:sp>
        <p:nvSpPr>
          <p:cNvPr id="365" name="正方形/長方形 364"/>
          <p:cNvSpPr/>
          <p:nvPr/>
        </p:nvSpPr>
        <p:spPr>
          <a:xfrm>
            <a:off x="621445" y="9114964"/>
            <a:ext cx="3091349" cy="646331"/>
          </a:xfrm>
          <a:prstGeom prst="rect">
            <a:avLst/>
          </a:prstGeom>
        </p:spPr>
        <p:txBody>
          <a:bodyPr wrap="square">
            <a:spAutoFit/>
          </a:bodyPr>
          <a:lstStyle/>
          <a:p>
            <a:pPr>
              <a:defRPr sz="2800" b="0" i="0" u="none" strike="noStrike" kern="1200" baseline="0">
                <a:solidFill>
                  <a:srgbClr val="000000"/>
                </a:solidFill>
                <a:latin typeface="+mn-lt"/>
                <a:ea typeface="+mn-ea"/>
                <a:cs typeface="+mn-cs"/>
              </a:defRPr>
            </a:pPr>
            <a:r>
              <a:rPr lang="ja-JP" altLang="en-US" sz="3600" dirty="0">
                <a:solidFill>
                  <a:schemeClr val="bg1"/>
                </a:solidFill>
                <a:latin typeface="Times" pitchFamily="18" charset="0"/>
                <a:cs typeface="Times" pitchFamily="18" charset="0"/>
              </a:rPr>
              <a:t>銀河団質量比</a:t>
            </a:r>
            <a:endParaRPr lang="en-US" altLang="ja-JP" sz="3600" dirty="0">
              <a:solidFill>
                <a:schemeClr val="bg1"/>
              </a:solidFill>
              <a:latin typeface="Times" pitchFamily="18" charset="0"/>
              <a:cs typeface="Times" pitchFamily="18" charset="0"/>
            </a:endParaRPr>
          </a:p>
        </p:txBody>
      </p:sp>
      <p:sp>
        <p:nvSpPr>
          <p:cNvPr id="366" name="テキスト ボックス 365"/>
          <p:cNvSpPr txBox="1"/>
          <p:nvPr/>
        </p:nvSpPr>
        <p:spPr>
          <a:xfrm>
            <a:off x="361637" y="7947465"/>
            <a:ext cx="4033880" cy="1200329"/>
          </a:xfrm>
          <a:prstGeom prst="rect">
            <a:avLst/>
          </a:prstGeom>
          <a:noFill/>
          <a:ln>
            <a:solidFill>
              <a:srgbClr val="4F81BD"/>
            </a:solidFill>
          </a:ln>
        </p:spPr>
        <p:txBody>
          <a:bodyPr wrap="square" rtlCol="0">
            <a:spAutoFit/>
          </a:bodyPr>
          <a:lstStyle/>
          <a:p>
            <a:r>
              <a:rPr kumimoji="1" lang="ja-JP" altLang="en-US" sz="3600" dirty="0">
                <a:solidFill>
                  <a:srgbClr val="000000"/>
                </a:solidFill>
                <a:latin typeface="+mn-ea"/>
                <a:cs typeface="Arial Unicode MS" panose="020B0604020202020204" pitchFamily="50" charset="-128"/>
              </a:rPr>
              <a:t>重力</a:t>
            </a:r>
            <a:r>
              <a:rPr lang="ja-JP" altLang="en-US" sz="3600" dirty="0" smtClean="0">
                <a:solidFill>
                  <a:srgbClr val="000000"/>
                </a:solidFill>
                <a:latin typeface="+mn-ea"/>
                <a:cs typeface="Arial Unicode MS" panose="020B0604020202020204" pitchFamily="50" charset="-128"/>
              </a:rPr>
              <a:t>ポテンシャルに</a:t>
            </a:r>
            <a:endParaRPr lang="en-US" altLang="ja-JP" sz="3600" dirty="0" smtClean="0">
              <a:solidFill>
                <a:srgbClr val="000000"/>
              </a:solidFill>
              <a:latin typeface="+mn-ea"/>
              <a:cs typeface="Arial Unicode MS" panose="020B0604020202020204" pitchFamily="50" charset="-128"/>
            </a:endParaRPr>
          </a:p>
          <a:p>
            <a:r>
              <a:rPr lang="ja-JP" altLang="en-US" sz="3600" dirty="0" smtClean="0">
                <a:solidFill>
                  <a:srgbClr val="000000"/>
                </a:solidFill>
                <a:latin typeface="+mn-ea"/>
                <a:cs typeface="Arial Unicode MS" panose="020B0604020202020204" pitchFamily="50" charset="-128"/>
              </a:rPr>
              <a:t>より加熱、高温</a:t>
            </a:r>
            <a:r>
              <a:rPr lang="ja-JP" altLang="en-US" sz="3600" dirty="0">
                <a:solidFill>
                  <a:srgbClr val="000000"/>
                </a:solidFill>
                <a:latin typeface="+mn-ea"/>
                <a:cs typeface="Arial Unicode MS" panose="020B0604020202020204" pitchFamily="50" charset="-128"/>
              </a:rPr>
              <a:t>に</a:t>
            </a:r>
            <a:endParaRPr kumimoji="1" lang="ja-JP" altLang="en-US" sz="3600" dirty="0">
              <a:solidFill>
                <a:srgbClr val="000000"/>
              </a:solidFill>
              <a:latin typeface="+mn-ea"/>
              <a:cs typeface="Arial Unicode MS" panose="020B0604020202020204" pitchFamily="50" charset="-128"/>
            </a:endParaRPr>
          </a:p>
        </p:txBody>
      </p:sp>
      <p:sp>
        <p:nvSpPr>
          <p:cNvPr id="368" name="正方形/長方形 367"/>
          <p:cNvSpPr/>
          <p:nvPr/>
        </p:nvSpPr>
        <p:spPr>
          <a:xfrm>
            <a:off x="24144669" y="6179938"/>
            <a:ext cx="6048672" cy="707886"/>
          </a:xfrm>
          <a:prstGeom prst="rect">
            <a:avLst/>
          </a:prstGeom>
        </p:spPr>
        <p:txBody>
          <a:bodyPr wrap="square">
            <a:spAutoFit/>
          </a:bodyPr>
          <a:lstStyle/>
          <a:p>
            <a:pPr algn="ctr"/>
            <a:r>
              <a:rPr lang="ja-JP" altLang="en-US" sz="4000" dirty="0">
                <a:solidFill>
                  <a:srgbClr val="FF0000"/>
                </a:solidFill>
                <a:latin typeface="Times" pitchFamily="18" charset="0"/>
                <a:cs typeface="Times" pitchFamily="18" charset="0"/>
              </a:rPr>
              <a:t>大質量星</a:t>
            </a:r>
            <a:r>
              <a:rPr lang="ja-JP" altLang="en-US" sz="4000" dirty="0" smtClean="0">
                <a:solidFill>
                  <a:schemeClr val="bg1"/>
                </a:solidFill>
                <a:latin typeface="Times" pitchFamily="18" charset="0"/>
                <a:cs typeface="Times" pitchFamily="18" charset="0"/>
              </a:rPr>
              <a:t>の超新星</a:t>
            </a:r>
            <a:r>
              <a:rPr lang="ja-JP" altLang="en-US" sz="4000" dirty="0">
                <a:solidFill>
                  <a:schemeClr val="bg1"/>
                </a:solidFill>
                <a:latin typeface="Times" pitchFamily="18" charset="0"/>
                <a:cs typeface="Times" pitchFamily="18" charset="0"/>
              </a:rPr>
              <a:t>爆発</a:t>
            </a:r>
          </a:p>
        </p:txBody>
      </p:sp>
      <p:sp>
        <p:nvSpPr>
          <p:cNvPr id="369" name="テキスト ボックス 368"/>
          <p:cNvSpPr txBox="1"/>
          <p:nvPr/>
        </p:nvSpPr>
        <p:spPr>
          <a:xfrm>
            <a:off x="25177471" y="6641159"/>
            <a:ext cx="4021896" cy="830997"/>
          </a:xfrm>
          <a:prstGeom prst="rect">
            <a:avLst/>
          </a:prstGeom>
          <a:noFill/>
        </p:spPr>
        <p:txBody>
          <a:bodyPr wrap="square" rtlCol="0">
            <a:spAutoFit/>
          </a:bodyPr>
          <a:lstStyle/>
          <a:p>
            <a:r>
              <a:rPr lang="en-US" altLang="ja-JP" sz="4800" dirty="0" err="1" smtClean="0">
                <a:solidFill>
                  <a:srgbClr val="FF0000"/>
                </a:solidFill>
                <a:latin typeface="Arial"/>
                <a:cs typeface="Times" pitchFamily="18" charset="0"/>
              </a:rPr>
              <a:t>O,Mg</a:t>
            </a:r>
            <a:r>
              <a:rPr lang="en-US" altLang="ja-JP" sz="4000" dirty="0" err="1" smtClean="0">
                <a:solidFill>
                  <a:schemeClr val="bg1"/>
                </a:solidFill>
                <a:latin typeface="Arial"/>
                <a:cs typeface="Times" pitchFamily="18" charset="0"/>
              </a:rPr>
              <a:t>,Fe,Si,S</a:t>
            </a:r>
            <a:r>
              <a:rPr lang="en-US" altLang="ja-JP" sz="4000" dirty="0" smtClean="0">
                <a:solidFill>
                  <a:schemeClr val="bg1"/>
                </a:solidFill>
                <a:latin typeface="Arial"/>
                <a:cs typeface="Times" pitchFamily="18" charset="0"/>
              </a:rPr>
              <a:t>…</a:t>
            </a:r>
            <a:endParaRPr kumimoji="1" lang="ja-JP" altLang="en-US" sz="4000" dirty="0">
              <a:solidFill>
                <a:schemeClr val="bg1"/>
              </a:solidFill>
              <a:latin typeface="Arial"/>
              <a:cs typeface="Times" pitchFamily="18" charset="0"/>
            </a:endParaRPr>
          </a:p>
        </p:txBody>
      </p:sp>
      <p:grpSp>
        <p:nvGrpSpPr>
          <p:cNvPr id="371" name="図形グループ 131"/>
          <p:cNvGrpSpPr/>
          <p:nvPr/>
        </p:nvGrpSpPr>
        <p:grpSpPr>
          <a:xfrm>
            <a:off x="18742637" y="6044190"/>
            <a:ext cx="6120680" cy="1427966"/>
            <a:chOff x="-138825" y="11094031"/>
            <a:chExt cx="5904656" cy="1427966"/>
          </a:xfrm>
        </p:grpSpPr>
        <p:sp>
          <p:nvSpPr>
            <p:cNvPr id="372" name="正方形/長方形 371"/>
            <p:cNvSpPr/>
            <p:nvPr/>
          </p:nvSpPr>
          <p:spPr>
            <a:xfrm>
              <a:off x="-138825" y="11094031"/>
              <a:ext cx="5904656" cy="707886"/>
            </a:xfrm>
            <a:prstGeom prst="rect">
              <a:avLst/>
            </a:prstGeom>
          </p:spPr>
          <p:txBody>
            <a:bodyPr wrap="square">
              <a:spAutoFit/>
            </a:bodyPr>
            <a:lstStyle/>
            <a:p>
              <a:pPr algn="ctr"/>
              <a:r>
                <a:rPr lang="ja-JP" altLang="en-US" sz="4000" dirty="0" smtClean="0">
                  <a:solidFill>
                    <a:srgbClr val="0206BE"/>
                  </a:solidFill>
                  <a:latin typeface="Times" pitchFamily="18" charset="0"/>
                  <a:cs typeface="Times" pitchFamily="18" charset="0"/>
                </a:rPr>
                <a:t>白色矮星</a:t>
              </a:r>
              <a:r>
                <a:rPr lang="ja-JP" altLang="en-US" sz="4000" dirty="0" smtClean="0">
                  <a:solidFill>
                    <a:schemeClr val="bg1"/>
                  </a:solidFill>
                  <a:latin typeface="Times" pitchFamily="18" charset="0"/>
                  <a:cs typeface="Times" pitchFamily="18" charset="0"/>
                </a:rPr>
                <a:t>の超新星</a:t>
              </a:r>
              <a:r>
                <a:rPr lang="ja-JP" altLang="en-US" sz="4000" dirty="0">
                  <a:solidFill>
                    <a:schemeClr val="bg1"/>
                  </a:solidFill>
                  <a:latin typeface="Times" pitchFamily="18" charset="0"/>
                  <a:cs typeface="Times" pitchFamily="18" charset="0"/>
                </a:rPr>
                <a:t>爆発</a:t>
              </a:r>
            </a:p>
          </p:txBody>
        </p:sp>
        <p:sp>
          <p:nvSpPr>
            <p:cNvPr id="373" name="テキスト ボックス 372"/>
            <p:cNvSpPr txBox="1"/>
            <p:nvPr/>
          </p:nvSpPr>
          <p:spPr>
            <a:xfrm>
              <a:off x="1863403" y="11691000"/>
              <a:ext cx="2860430" cy="830997"/>
            </a:xfrm>
            <a:prstGeom prst="rect">
              <a:avLst/>
            </a:prstGeom>
            <a:noFill/>
          </p:spPr>
          <p:txBody>
            <a:bodyPr wrap="square" rtlCol="0">
              <a:spAutoFit/>
            </a:bodyPr>
            <a:lstStyle/>
            <a:p>
              <a:r>
                <a:rPr lang="en-US" altLang="ja-JP" sz="4800" dirty="0" err="1" smtClean="0">
                  <a:solidFill>
                    <a:srgbClr val="0206BE"/>
                  </a:solidFill>
                  <a:latin typeface="Arial"/>
                  <a:cs typeface="Times" pitchFamily="18" charset="0"/>
                </a:rPr>
                <a:t>Fe,Si,S</a:t>
              </a:r>
              <a:r>
                <a:rPr lang="en-US" altLang="ja-JP" sz="4800" dirty="0" smtClean="0">
                  <a:solidFill>
                    <a:srgbClr val="0206BE"/>
                  </a:solidFill>
                  <a:latin typeface="Arial"/>
                  <a:cs typeface="Times" pitchFamily="18" charset="0"/>
                </a:rPr>
                <a:t>…</a:t>
              </a:r>
              <a:endParaRPr kumimoji="1" lang="ja-JP" altLang="en-US" sz="4800" dirty="0">
                <a:solidFill>
                  <a:srgbClr val="0206BE"/>
                </a:solidFill>
                <a:latin typeface="Arial"/>
                <a:cs typeface="Times" pitchFamily="18" charset="0"/>
              </a:endParaRPr>
            </a:p>
          </p:txBody>
        </p:sp>
      </p:grpSp>
      <p:sp>
        <p:nvSpPr>
          <p:cNvPr id="374" name="Rectangle 24"/>
          <p:cNvSpPr>
            <a:spLocks/>
          </p:cNvSpPr>
          <p:nvPr/>
        </p:nvSpPr>
        <p:spPr bwMode="auto">
          <a:xfrm>
            <a:off x="21302065" y="1351476"/>
            <a:ext cx="6513580" cy="615553"/>
          </a:xfrm>
          <a:prstGeom prst="rect">
            <a:avLst/>
          </a:prstGeom>
          <a:noFill/>
          <a:ln w="12700">
            <a:solidFill>
              <a:srgbClr val="00B0F0"/>
            </a:solidFill>
            <a:miter lim="800000"/>
            <a:headEnd/>
            <a:tailEnd/>
          </a:ln>
        </p:spPr>
        <p:txBody>
          <a:bodyPr wrap="square" lIns="0" tIns="0" rIns="0" bIns="0" anchor="ctr">
            <a:spAutoFit/>
          </a:bodyPr>
          <a:lstStyle/>
          <a:p>
            <a:r>
              <a:rPr lang="ja-JP" altLang="en-US" sz="4000" dirty="0" smtClean="0">
                <a:solidFill>
                  <a:schemeClr val="bg1"/>
                </a:solidFill>
                <a:latin typeface="Times" pitchFamily="18" charset="0"/>
                <a:cs typeface="Times" pitchFamily="18" charset="0"/>
              </a:rPr>
              <a:t>元素分布から星生成史を探る　　</a:t>
            </a:r>
            <a:endParaRPr lang="ja-JP" altLang="en-US" sz="4000" dirty="0">
              <a:solidFill>
                <a:schemeClr val="bg1"/>
              </a:solidFill>
              <a:latin typeface="Times" pitchFamily="18" charset="0"/>
              <a:cs typeface="Times" pitchFamily="18" charset="0"/>
            </a:endParaRPr>
          </a:p>
        </p:txBody>
      </p:sp>
      <p:sp>
        <p:nvSpPr>
          <p:cNvPr id="375" name="テキスト ボックス 374"/>
          <p:cNvSpPr txBox="1"/>
          <p:nvPr/>
        </p:nvSpPr>
        <p:spPr>
          <a:xfrm>
            <a:off x="25974295" y="10144429"/>
            <a:ext cx="3967179" cy="461665"/>
          </a:xfrm>
          <a:prstGeom prst="rect">
            <a:avLst/>
          </a:prstGeom>
          <a:noFill/>
        </p:spPr>
        <p:txBody>
          <a:bodyPr wrap="square" rtlCol="0">
            <a:spAutoFit/>
          </a:bodyPr>
          <a:lstStyle/>
          <a:p>
            <a:r>
              <a:rPr lang="ja-JP" altLang="en-US" sz="2400" dirty="0" smtClean="0">
                <a:solidFill>
                  <a:schemeClr val="bg1"/>
                </a:solidFill>
                <a:latin typeface="Times" pitchFamily="18" charset="0"/>
                <a:cs typeface="Times" pitchFamily="18" charset="0"/>
              </a:rPr>
              <a:t>◇：東西　＋：</a:t>
            </a:r>
            <a:r>
              <a:rPr kumimoji="1" lang="ja-JP" altLang="en-US" sz="2400" dirty="0" smtClean="0">
                <a:solidFill>
                  <a:schemeClr val="bg1"/>
                </a:solidFill>
                <a:latin typeface="Times" pitchFamily="18" charset="0"/>
                <a:cs typeface="Times" pitchFamily="18" charset="0"/>
              </a:rPr>
              <a:t>南</a:t>
            </a:r>
            <a:endParaRPr kumimoji="1" lang="ja-JP" altLang="en-US" sz="2400" dirty="0">
              <a:solidFill>
                <a:schemeClr val="bg1"/>
              </a:solidFill>
              <a:latin typeface="Times" pitchFamily="18" charset="0"/>
              <a:cs typeface="Times" pitchFamily="18" charset="0"/>
            </a:endParaRPr>
          </a:p>
        </p:txBody>
      </p:sp>
      <p:sp>
        <p:nvSpPr>
          <p:cNvPr id="377" name="テキスト ボックス 376"/>
          <p:cNvSpPr txBox="1"/>
          <p:nvPr/>
        </p:nvSpPr>
        <p:spPr>
          <a:xfrm>
            <a:off x="23286236" y="11047116"/>
            <a:ext cx="7128792" cy="1323439"/>
          </a:xfrm>
          <a:prstGeom prst="rect">
            <a:avLst/>
          </a:prstGeom>
          <a:noFill/>
        </p:spPr>
        <p:txBody>
          <a:bodyPr wrap="square" rtlCol="0">
            <a:spAutoFit/>
          </a:bodyPr>
          <a:lstStyle/>
          <a:p>
            <a:r>
              <a:rPr lang="ja-JP" altLang="en-US" sz="4000" dirty="0" smtClean="0">
                <a:solidFill>
                  <a:srgbClr val="FF0066"/>
                </a:solidFill>
                <a:latin typeface="Times" pitchFamily="18" charset="0"/>
                <a:cs typeface="Times" pitchFamily="18" charset="0"/>
              </a:rPr>
              <a:t>・どんな星がどれくらいあった？</a:t>
            </a:r>
            <a:endParaRPr lang="en-US" altLang="ja-JP" sz="4000" dirty="0" smtClean="0">
              <a:solidFill>
                <a:srgbClr val="FF0066"/>
              </a:solidFill>
              <a:latin typeface="Times" pitchFamily="18" charset="0"/>
              <a:cs typeface="Times" pitchFamily="18" charset="0"/>
            </a:endParaRPr>
          </a:p>
          <a:p>
            <a:r>
              <a:rPr kumimoji="1" lang="ja-JP" altLang="en-US" sz="4000" dirty="0" smtClean="0">
                <a:solidFill>
                  <a:srgbClr val="FF0066"/>
                </a:solidFill>
                <a:latin typeface="Times" pitchFamily="18" charset="0"/>
                <a:cs typeface="Times" pitchFamily="18" charset="0"/>
              </a:rPr>
              <a:t>・方向による違いは？</a:t>
            </a:r>
            <a:endParaRPr kumimoji="1" lang="en-US" altLang="ja-JP" sz="4000" dirty="0" smtClean="0">
              <a:solidFill>
                <a:srgbClr val="FF0066"/>
              </a:solidFill>
              <a:latin typeface="Times" pitchFamily="18" charset="0"/>
              <a:cs typeface="Times" pitchFamily="18" charset="0"/>
            </a:endParaRPr>
          </a:p>
        </p:txBody>
      </p:sp>
      <p:sp>
        <p:nvSpPr>
          <p:cNvPr id="378" name="テキスト ボックス 377"/>
          <p:cNvSpPr txBox="1"/>
          <p:nvPr/>
        </p:nvSpPr>
        <p:spPr>
          <a:xfrm rot="16200000">
            <a:off x="18690084" y="9188870"/>
            <a:ext cx="2376264" cy="830997"/>
          </a:xfrm>
          <a:prstGeom prst="rect">
            <a:avLst/>
          </a:prstGeom>
          <a:noFill/>
        </p:spPr>
        <p:txBody>
          <a:bodyPr wrap="square" rtlCol="0">
            <a:spAutoFit/>
          </a:bodyPr>
          <a:lstStyle/>
          <a:p>
            <a:pPr algn="ctr"/>
            <a:r>
              <a:rPr lang="ja-JP" altLang="en-US" sz="2400" dirty="0">
                <a:solidFill>
                  <a:schemeClr val="bg1"/>
                </a:solidFill>
                <a:latin typeface="ＭＳ Ｐゴシック" panose="020B0600070205080204" pitchFamily="50" charset="-128"/>
                <a:ea typeface="ＭＳ Ｐゴシック" panose="020B0600070205080204" pitchFamily="50" charset="-128"/>
                <a:cs typeface="Times" pitchFamily="18" charset="0"/>
              </a:rPr>
              <a:t>元素の個数</a:t>
            </a:r>
            <a:endParaRPr lang="en-US" altLang="ja-JP" sz="2400" dirty="0">
              <a:solidFill>
                <a:schemeClr val="bg1"/>
              </a:solidFill>
              <a:latin typeface="ＭＳ Ｐゴシック" panose="020B0600070205080204" pitchFamily="50" charset="-128"/>
              <a:ea typeface="ＭＳ Ｐゴシック" panose="020B0600070205080204" pitchFamily="50" charset="-128"/>
              <a:cs typeface="Times" pitchFamily="18" charset="0"/>
            </a:endParaRPr>
          </a:p>
          <a:p>
            <a:pPr algn="ctr"/>
            <a:r>
              <a:rPr lang="ja-JP" altLang="en-US" sz="2400" dirty="0">
                <a:solidFill>
                  <a:schemeClr val="bg1"/>
                </a:solidFill>
                <a:latin typeface="ＭＳ Ｐゴシック" panose="020B0600070205080204" pitchFamily="50" charset="-128"/>
                <a:ea typeface="ＭＳ Ｐゴシック" panose="020B0600070205080204" pitchFamily="50" charset="-128"/>
                <a:cs typeface="Times" pitchFamily="18" charset="0"/>
              </a:rPr>
              <a:t>水素の個数</a:t>
            </a:r>
            <a:endParaRPr kumimoji="1" lang="ja-JP" altLang="en-US" sz="2400" dirty="0">
              <a:solidFill>
                <a:schemeClr val="bg1"/>
              </a:solidFill>
              <a:latin typeface="ＭＳ Ｐゴシック" panose="020B0600070205080204" pitchFamily="50" charset="-128"/>
              <a:ea typeface="ＭＳ Ｐゴシック" panose="020B0600070205080204" pitchFamily="50" charset="-128"/>
              <a:cs typeface="Times" pitchFamily="18" charset="0"/>
            </a:endParaRPr>
          </a:p>
        </p:txBody>
      </p:sp>
      <p:grpSp>
        <p:nvGrpSpPr>
          <p:cNvPr id="379" name="グループ化 1023"/>
          <p:cNvGrpSpPr/>
          <p:nvPr/>
        </p:nvGrpSpPr>
        <p:grpSpPr>
          <a:xfrm>
            <a:off x="20326813" y="7380256"/>
            <a:ext cx="3864413" cy="2765112"/>
            <a:chOff x="17060815" y="4414164"/>
            <a:chExt cx="3723941" cy="2765112"/>
          </a:xfrm>
        </p:grpSpPr>
        <p:pic>
          <p:nvPicPr>
            <p:cNvPr id="380" name="図 379"/>
            <p:cNvPicPr>
              <a:picLocks noChangeAspect="1"/>
            </p:cNvPicPr>
            <p:nvPr/>
          </p:nvPicPr>
          <p:blipFill rotWithShape="1">
            <a:blip r:embed="rId17" cstate="print">
              <a:extLst>
                <a:ext uri="{28A0092B-C50C-407E-A947-70E740481C1C}">
                  <a14:useLocalDpi xmlns:a14="http://schemas.microsoft.com/office/drawing/2010/main" val="0"/>
                </a:ext>
              </a:extLst>
            </a:blip>
            <a:srcRect l="16366" t="8547" r="6214" b="17014"/>
            <a:stretch/>
          </p:blipFill>
          <p:spPr>
            <a:xfrm>
              <a:off x="17060815" y="4414164"/>
              <a:ext cx="3723941" cy="2765112"/>
            </a:xfrm>
            <a:prstGeom prst="rect">
              <a:avLst/>
            </a:prstGeom>
          </p:spPr>
        </p:pic>
        <p:sp>
          <p:nvSpPr>
            <p:cNvPr id="381" name="テキスト ボックス 380"/>
            <p:cNvSpPr txBox="1"/>
            <p:nvPr/>
          </p:nvSpPr>
          <p:spPr>
            <a:xfrm>
              <a:off x="19925644" y="4630188"/>
              <a:ext cx="663563" cy="1077218"/>
            </a:xfrm>
            <a:prstGeom prst="rect">
              <a:avLst/>
            </a:prstGeom>
            <a:noFill/>
          </p:spPr>
          <p:txBody>
            <a:bodyPr wrap="none" rtlCol="0">
              <a:spAutoFit/>
            </a:bodyPr>
            <a:lstStyle/>
            <a:p>
              <a:pPr algn="ctr"/>
              <a:r>
                <a:rPr lang="en-US" altLang="ja-JP" sz="3200" dirty="0">
                  <a:solidFill>
                    <a:srgbClr val="0000FF"/>
                  </a:solidFill>
                  <a:latin typeface="Arial"/>
                  <a:cs typeface="Times" pitchFamily="18" charset="0"/>
                </a:rPr>
                <a:t>Fe</a:t>
              </a:r>
            </a:p>
            <a:p>
              <a:pPr algn="ctr"/>
              <a:r>
                <a:rPr kumimoji="1" lang="en-US" altLang="ja-JP" sz="3200" dirty="0">
                  <a:solidFill>
                    <a:srgbClr val="B600B9"/>
                  </a:solidFill>
                  <a:latin typeface="Arial"/>
                  <a:cs typeface="Times" pitchFamily="18" charset="0"/>
                </a:rPr>
                <a:t>Si</a:t>
              </a:r>
              <a:endParaRPr kumimoji="1" lang="ja-JP" altLang="en-US" sz="3200" dirty="0">
                <a:solidFill>
                  <a:srgbClr val="B600B9"/>
                </a:solidFill>
                <a:latin typeface="Arial"/>
                <a:cs typeface="Times" pitchFamily="18" charset="0"/>
              </a:endParaRPr>
            </a:p>
          </p:txBody>
        </p:sp>
        <p:sp>
          <p:nvSpPr>
            <p:cNvPr id="382" name="下矢印 381"/>
            <p:cNvSpPr/>
            <p:nvPr/>
          </p:nvSpPr>
          <p:spPr>
            <a:xfrm rot="17514399">
              <a:off x="18321442" y="4667145"/>
              <a:ext cx="346622" cy="1496545"/>
            </a:xfrm>
            <a:prstGeom prst="downArrow">
              <a:avLst>
                <a:gd name="adj1" fmla="val 50000"/>
                <a:gd name="adj2" fmla="val 51942"/>
              </a:avLst>
            </a:prstGeom>
            <a:solidFill>
              <a:srgbClr val="0206BE">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Times" pitchFamily="18" charset="0"/>
                <a:cs typeface="Times" pitchFamily="18" charset="0"/>
              </a:endParaRPr>
            </a:p>
          </p:txBody>
        </p:sp>
      </p:grpSp>
      <p:grpSp>
        <p:nvGrpSpPr>
          <p:cNvPr id="383" name="グループ化 30"/>
          <p:cNvGrpSpPr/>
          <p:nvPr/>
        </p:nvGrpSpPr>
        <p:grpSpPr>
          <a:xfrm>
            <a:off x="20303980" y="2683878"/>
            <a:ext cx="3986008" cy="3312368"/>
            <a:chOff x="12717691" y="2619188"/>
            <a:chExt cx="3986008" cy="3312368"/>
          </a:xfrm>
        </p:grpSpPr>
        <p:sp>
          <p:nvSpPr>
            <p:cNvPr id="384" name="テキスト ボックス 383"/>
            <p:cNvSpPr txBox="1"/>
            <p:nvPr/>
          </p:nvSpPr>
          <p:spPr>
            <a:xfrm>
              <a:off x="12731131" y="5079654"/>
              <a:ext cx="1723849" cy="707886"/>
            </a:xfrm>
            <a:prstGeom prst="rect">
              <a:avLst/>
            </a:prstGeom>
            <a:noFill/>
          </p:spPr>
          <p:txBody>
            <a:bodyPr wrap="none" rtlCol="0">
              <a:spAutoFit/>
            </a:bodyPr>
            <a:lstStyle/>
            <a:p>
              <a:r>
                <a:rPr kumimoji="1" lang="en-US" altLang="ja-JP" sz="4000" dirty="0">
                  <a:solidFill>
                    <a:srgbClr val="FFFFFF"/>
                  </a:solidFill>
                  <a:latin typeface="Times" pitchFamily="18" charset="0"/>
                  <a:cs typeface="Times" pitchFamily="18" charset="0"/>
                </a:rPr>
                <a:t>AWM7</a:t>
              </a:r>
              <a:endParaRPr kumimoji="1" lang="ja-JP" altLang="en-US" sz="4000" dirty="0">
                <a:solidFill>
                  <a:srgbClr val="FFFFFF"/>
                </a:solidFill>
                <a:latin typeface="Times" pitchFamily="18" charset="0"/>
                <a:cs typeface="Times" pitchFamily="18" charset="0"/>
              </a:endParaRPr>
            </a:p>
          </p:txBody>
        </p:sp>
        <p:grpSp>
          <p:nvGrpSpPr>
            <p:cNvPr id="385" name="グループ化 29"/>
            <p:cNvGrpSpPr/>
            <p:nvPr/>
          </p:nvGrpSpPr>
          <p:grpSpPr>
            <a:xfrm>
              <a:off x="12717691" y="2619188"/>
              <a:ext cx="3986008" cy="3312368"/>
              <a:chOff x="12717691" y="2619188"/>
              <a:chExt cx="3986008" cy="3312368"/>
            </a:xfrm>
          </p:grpSpPr>
          <p:pic>
            <p:nvPicPr>
              <p:cNvPr id="398" name="図 397"/>
              <p:cNvPicPr>
                <a:picLocks noChangeAspect="1"/>
              </p:cNvPicPr>
              <p:nvPr/>
            </p:nvPicPr>
            <p:blipFill rotWithShape="1">
              <a:blip r:embed="rId18" cstate="print">
                <a:extLst>
                  <a:ext uri="{28A0092B-C50C-407E-A947-70E740481C1C}">
                    <a14:useLocalDpi xmlns:a14="http://schemas.microsoft.com/office/drawing/2010/main" val="0"/>
                  </a:ext>
                </a:extLst>
              </a:blip>
              <a:srcRect l="11553" r="4305" b="7137"/>
              <a:stretch/>
            </p:blipFill>
            <p:spPr>
              <a:xfrm>
                <a:off x="12717691" y="2619188"/>
                <a:ext cx="3986008" cy="3312368"/>
              </a:xfrm>
              <a:prstGeom prst="rect">
                <a:avLst/>
              </a:prstGeom>
            </p:spPr>
          </p:pic>
          <p:sp>
            <p:nvSpPr>
              <p:cNvPr id="399" name="テキスト ボックス 398"/>
              <p:cNvSpPr txBox="1"/>
              <p:nvPr/>
            </p:nvSpPr>
            <p:spPr>
              <a:xfrm>
                <a:off x="12760125" y="4715334"/>
                <a:ext cx="1377300" cy="400110"/>
              </a:xfrm>
              <a:prstGeom prst="rect">
                <a:avLst/>
              </a:prstGeom>
              <a:noFill/>
            </p:spPr>
            <p:txBody>
              <a:bodyPr wrap="none" rtlCol="0">
                <a:spAutoFit/>
              </a:bodyPr>
              <a:lstStyle/>
              <a:p>
                <a:r>
                  <a:rPr kumimoji="1" lang="ja-JP" altLang="en-US" sz="2000" dirty="0">
                    <a:solidFill>
                      <a:srgbClr val="FFFFFF"/>
                    </a:solidFill>
                    <a:latin typeface="Times" pitchFamily="18" charset="0"/>
                    <a:cs typeface="Times" pitchFamily="18" charset="0"/>
                  </a:rPr>
                  <a:t>暗　　　</a:t>
                </a:r>
                <a:r>
                  <a:rPr kumimoji="1" lang="ja-JP" altLang="en-US" sz="2000" dirty="0" smtClean="0">
                    <a:solidFill>
                      <a:srgbClr val="FFFFFF"/>
                    </a:solidFill>
                    <a:latin typeface="Times" pitchFamily="18" charset="0"/>
                    <a:cs typeface="Times" pitchFamily="18" charset="0"/>
                  </a:rPr>
                  <a:t>　明</a:t>
                </a:r>
                <a:endParaRPr kumimoji="1" lang="ja-JP" altLang="en-US" sz="2000" dirty="0">
                  <a:solidFill>
                    <a:srgbClr val="FFFFFF"/>
                  </a:solidFill>
                  <a:latin typeface="Times" pitchFamily="18" charset="0"/>
                  <a:cs typeface="Times" pitchFamily="18" charset="0"/>
                </a:endParaRPr>
              </a:p>
            </p:txBody>
          </p:sp>
          <p:sp>
            <p:nvSpPr>
              <p:cNvPr id="400" name="テキスト ボックス 399"/>
              <p:cNvSpPr txBox="1"/>
              <p:nvPr/>
            </p:nvSpPr>
            <p:spPr>
              <a:xfrm>
                <a:off x="14459323" y="2658117"/>
                <a:ext cx="1569660" cy="461665"/>
              </a:xfrm>
              <a:prstGeom prst="rect">
                <a:avLst/>
              </a:prstGeom>
              <a:noFill/>
            </p:spPr>
            <p:txBody>
              <a:bodyPr wrap="none" rtlCol="0">
                <a:spAutoFit/>
              </a:bodyPr>
              <a:lstStyle/>
              <a:p>
                <a:r>
                  <a:rPr lang="en-US" altLang="ja-JP" sz="2400" dirty="0">
                    <a:solidFill>
                      <a:srgbClr val="FFFFFF"/>
                    </a:solidFill>
                    <a:latin typeface="Times" pitchFamily="18" charset="0"/>
                    <a:cs typeface="Times" pitchFamily="18" charset="0"/>
                  </a:rPr>
                  <a:t>200</a:t>
                </a:r>
                <a:r>
                  <a:rPr lang="ja-JP" altLang="en-US" sz="2400" dirty="0">
                    <a:solidFill>
                      <a:srgbClr val="FFFFFF"/>
                    </a:solidFill>
                    <a:latin typeface="Times" pitchFamily="18" charset="0"/>
                    <a:cs typeface="Times" pitchFamily="18" charset="0"/>
                  </a:rPr>
                  <a:t>万光年</a:t>
                </a:r>
                <a:endParaRPr kumimoji="1" lang="ja-JP" altLang="en-US" sz="2400" dirty="0">
                  <a:solidFill>
                    <a:srgbClr val="FFFFFF"/>
                  </a:solidFill>
                  <a:latin typeface="Times" pitchFamily="18" charset="0"/>
                  <a:cs typeface="Times" pitchFamily="18" charset="0"/>
                </a:endParaRPr>
              </a:p>
            </p:txBody>
          </p:sp>
          <p:cxnSp>
            <p:nvCxnSpPr>
              <p:cNvPr id="401" name="直線コネクタ 400"/>
              <p:cNvCxnSpPr/>
              <p:nvPr/>
            </p:nvCxnSpPr>
            <p:spPr>
              <a:xfrm>
                <a:off x="14819363" y="3090165"/>
                <a:ext cx="864096" cy="0"/>
              </a:xfrm>
              <a:prstGeom prst="line">
                <a:avLst/>
              </a:prstGeom>
              <a:ln w="38100" cmpd="sng">
                <a:solidFill>
                  <a:schemeClr val="tx1"/>
                </a:solidFill>
                <a:headEnd type="stealth" w="lg" len="lg"/>
                <a:tailEnd type="stealth" w="lg" len="lg"/>
              </a:ln>
              <a:effectLst/>
            </p:spPr>
            <p:style>
              <a:lnRef idx="1">
                <a:schemeClr val="accent4"/>
              </a:lnRef>
              <a:fillRef idx="0">
                <a:schemeClr val="accent4"/>
              </a:fillRef>
              <a:effectRef idx="0">
                <a:schemeClr val="accent4"/>
              </a:effectRef>
              <a:fontRef idx="minor">
                <a:schemeClr val="tx1"/>
              </a:fontRef>
            </p:style>
          </p:cxnSp>
        </p:grpSp>
        <p:sp>
          <p:nvSpPr>
            <p:cNvPr id="386" name="Rectangle 24"/>
            <p:cNvSpPr>
              <a:spLocks/>
            </p:cNvSpPr>
            <p:nvPr/>
          </p:nvSpPr>
          <p:spPr bwMode="auto">
            <a:xfrm rot="660000" flipH="1">
              <a:off x="14881215" y="4485460"/>
              <a:ext cx="605859" cy="615553"/>
            </a:xfrm>
            <a:prstGeom prst="rect">
              <a:avLst/>
            </a:prstGeom>
            <a:noFill/>
            <a:ln w="38100" cmpd="sng">
              <a:solidFill>
                <a:srgbClr val="6DE05E"/>
              </a:solidFill>
              <a:miter lim="800000"/>
              <a:headEnd/>
              <a:tailEnd/>
            </a:ln>
          </p:spPr>
          <p:txBody>
            <a:bodyPr wrap="square" lIns="0" tIns="0" rIns="0" bIns="0" anchor="ctr">
              <a:spAutoFit/>
            </a:bodyPr>
            <a:lstStyle/>
            <a:p>
              <a:r>
                <a:rPr lang="en-US" altLang="ja-JP" sz="4000" dirty="0">
                  <a:solidFill>
                    <a:schemeClr val="bg1"/>
                  </a:solidFill>
                  <a:latin typeface="Times" pitchFamily="18" charset="0"/>
                  <a:cs typeface="Times" pitchFamily="18" charset="0"/>
                </a:rPr>
                <a:t>   </a:t>
              </a:r>
              <a:endParaRPr lang="ja-JP" altLang="en-US" sz="4000" dirty="0">
                <a:solidFill>
                  <a:schemeClr val="bg1"/>
                </a:solidFill>
                <a:latin typeface="Times" pitchFamily="18" charset="0"/>
                <a:cs typeface="Times" pitchFamily="18" charset="0"/>
              </a:endParaRPr>
            </a:p>
          </p:txBody>
        </p:sp>
        <p:sp>
          <p:nvSpPr>
            <p:cNvPr id="387" name="Rectangle 24"/>
            <p:cNvSpPr>
              <a:spLocks/>
            </p:cNvSpPr>
            <p:nvPr/>
          </p:nvSpPr>
          <p:spPr bwMode="auto">
            <a:xfrm rot="660000" flipH="1">
              <a:off x="15520596" y="5119840"/>
              <a:ext cx="605859" cy="615553"/>
            </a:xfrm>
            <a:prstGeom prst="rect">
              <a:avLst/>
            </a:prstGeom>
            <a:noFill/>
            <a:ln w="38100" cmpd="sng">
              <a:solidFill>
                <a:srgbClr val="6DE05E"/>
              </a:solidFill>
              <a:miter lim="800000"/>
              <a:headEnd/>
              <a:tailEnd/>
            </a:ln>
          </p:spPr>
          <p:txBody>
            <a:bodyPr wrap="square" lIns="0" tIns="0" rIns="0" bIns="0" anchor="ctr">
              <a:spAutoFit/>
            </a:bodyPr>
            <a:lstStyle/>
            <a:p>
              <a:r>
                <a:rPr lang="en-US" altLang="ja-JP" sz="4000" dirty="0">
                  <a:solidFill>
                    <a:schemeClr val="bg1"/>
                  </a:solidFill>
                  <a:latin typeface="Times" pitchFamily="18" charset="0"/>
                  <a:cs typeface="Times" pitchFamily="18" charset="0"/>
                </a:rPr>
                <a:t>   </a:t>
              </a:r>
              <a:endParaRPr lang="ja-JP" altLang="en-US" sz="4000" dirty="0">
                <a:solidFill>
                  <a:schemeClr val="bg1"/>
                </a:solidFill>
                <a:latin typeface="Times" pitchFamily="18" charset="0"/>
                <a:cs typeface="Times" pitchFamily="18" charset="0"/>
              </a:endParaRPr>
            </a:p>
          </p:txBody>
        </p:sp>
        <p:sp>
          <p:nvSpPr>
            <p:cNvPr id="388" name="Rectangle 24"/>
            <p:cNvSpPr>
              <a:spLocks/>
            </p:cNvSpPr>
            <p:nvPr/>
          </p:nvSpPr>
          <p:spPr bwMode="auto">
            <a:xfrm rot="660000" flipH="1">
              <a:off x="14872524" y="3895471"/>
              <a:ext cx="605859" cy="615553"/>
            </a:xfrm>
            <a:prstGeom prst="rect">
              <a:avLst/>
            </a:prstGeom>
            <a:noFill/>
            <a:ln w="38100" cmpd="sng">
              <a:solidFill>
                <a:srgbClr val="6DE05E"/>
              </a:solidFill>
              <a:miter lim="800000"/>
              <a:headEnd/>
              <a:tailEnd/>
            </a:ln>
          </p:spPr>
          <p:txBody>
            <a:bodyPr wrap="square" lIns="0" tIns="0" rIns="0" bIns="0" anchor="ctr">
              <a:spAutoFit/>
            </a:bodyPr>
            <a:lstStyle/>
            <a:p>
              <a:r>
                <a:rPr lang="en-US" altLang="ja-JP" sz="4000" dirty="0">
                  <a:solidFill>
                    <a:schemeClr val="bg1"/>
                  </a:solidFill>
                  <a:latin typeface="Times" pitchFamily="18" charset="0"/>
                  <a:cs typeface="Times" pitchFamily="18" charset="0"/>
                </a:rPr>
                <a:t>   </a:t>
              </a:r>
              <a:endParaRPr lang="ja-JP" altLang="en-US" sz="4000" dirty="0">
                <a:solidFill>
                  <a:schemeClr val="bg1"/>
                </a:solidFill>
                <a:latin typeface="Times" pitchFamily="18" charset="0"/>
                <a:cs typeface="Times" pitchFamily="18" charset="0"/>
              </a:endParaRPr>
            </a:p>
          </p:txBody>
        </p:sp>
        <p:sp>
          <p:nvSpPr>
            <p:cNvPr id="391" name="Rectangle 24"/>
            <p:cNvSpPr>
              <a:spLocks/>
            </p:cNvSpPr>
            <p:nvPr/>
          </p:nvSpPr>
          <p:spPr bwMode="auto">
            <a:xfrm flipH="1">
              <a:off x="14296460" y="3227771"/>
              <a:ext cx="605859" cy="615553"/>
            </a:xfrm>
            <a:prstGeom prst="rect">
              <a:avLst/>
            </a:prstGeom>
            <a:noFill/>
            <a:ln w="38100" cmpd="sng">
              <a:solidFill>
                <a:schemeClr val="accent6"/>
              </a:solidFill>
              <a:miter lim="800000"/>
              <a:headEnd/>
              <a:tailEnd/>
            </a:ln>
          </p:spPr>
          <p:txBody>
            <a:bodyPr wrap="square" lIns="0" tIns="0" rIns="0" bIns="0" anchor="ctr">
              <a:spAutoFit/>
            </a:bodyPr>
            <a:lstStyle/>
            <a:p>
              <a:r>
                <a:rPr lang="en-US" altLang="ja-JP" sz="4000" dirty="0">
                  <a:solidFill>
                    <a:schemeClr val="bg1"/>
                  </a:solidFill>
                  <a:latin typeface="Times" pitchFamily="18" charset="0"/>
                  <a:cs typeface="Times" pitchFamily="18" charset="0"/>
                </a:rPr>
                <a:t>   </a:t>
              </a:r>
              <a:endParaRPr lang="ja-JP" altLang="en-US" sz="4000" dirty="0">
                <a:solidFill>
                  <a:schemeClr val="bg1"/>
                </a:solidFill>
                <a:latin typeface="Times" pitchFamily="18" charset="0"/>
                <a:cs typeface="Times" pitchFamily="18" charset="0"/>
              </a:endParaRPr>
            </a:p>
          </p:txBody>
        </p:sp>
        <p:sp>
          <p:nvSpPr>
            <p:cNvPr id="394" name="Rectangle 24"/>
            <p:cNvSpPr>
              <a:spLocks/>
            </p:cNvSpPr>
            <p:nvPr/>
          </p:nvSpPr>
          <p:spPr bwMode="auto">
            <a:xfrm flipH="1">
              <a:off x="15509648" y="3195252"/>
              <a:ext cx="605859" cy="615553"/>
            </a:xfrm>
            <a:prstGeom prst="rect">
              <a:avLst/>
            </a:prstGeom>
            <a:noFill/>
            <a:ln w="38100" cmpd="sng">
              <a:solidFill>
                <a:schemeClr val="accent6"/>
              </a:solidFill>
              <a:miter lim="800000"/>
              <a:headEnd/>
              <a:tailEnd/>
            </a:ln>
          </p:spPr>
          <p:txBody>
            <a:bodyPr wrap="square" lIns="0" tIns="0" rIns="0" bIns="0" anchor="ctr">
              <a:spAutoFit/>
            </a:bodyPr>
            <a:lstStyle/>
            <a:p>
              <a:r>
                <a:rPr lang="en-US" altLang="ja-JP" sz="4000" dirty="0">
                  <a:solidFill>
                    <a:schemeClr val="bg1"/>
                  </a:solidFill>
                  <a:latin typeface="Times" pitchFamily="18" charset="0"/>
                  <a:cs typeface="Times" pitchFamily="18" charset="0"/>
                </a:rPr>
                <a:t>   </a:t>
              </a:r>
              <a:endParaRPr lang="ja-JP" altLang="en-US" sz="4000" dirty="0">
                <a:solidFill>
                  <a:schemeClr val="bg1"/>
                </a:solidFill>
                <a:latin typeface="Times" pitchFamily="18" charset="0"/>
                <a:cs typeface="Times" pitchFamily="18" charset="0"/>
              </a:endParaRPr>
            </a:p>
          </p:txBody>
        </p:sp>
        <p:sp>
          <p:nvSpPr>
            <p:cNvPr id="395" name="Rectangle 24"/>
            <p:cNvSpPr>
              <a:spLocks/>
            </p:cNvSpPr>
            <p:nvPr/>
          </p:nvSpPr>
          <p:spPr bwMode="auto">
            <a:xfrm rot="1029231" flipH="1">
              <a:off x="13701174" y="3224124"/>
              <a:ext cx="605859" cy="615553"/>
            </a:xfrm>
            <a:prstGeom prst="rect">
              <a:avLst/>
            </a:prstGeom>
            <a:noFill/>
            <a:ln w="38100" cmpd="sng">
              <a:solidFill>
                <a:schemeClr val="accent6"/>
              </a:solidFill>
              <a:miter lim="800000"/>
              <a:headEnd/>
              <a:tailEnd/>
            </a:ln>
          </p:spPr>
          <p:txBody>
            <a:bodyPr wrap="square" lIns="0" tIns="0" rIns="0" bIns="0" anchor="ctr">
              <a:spAutoFit/>
            </a:bodyPr>
            <a:lstStyle/>
            <a:p>
              <a:r>
                <a:rPr lang="en-US" altLang="ja-JP" sz="4000" dirty="0">
                  <a:solidFill>
                    <a:schemeClr val="bg1"/>
                  </a:solidFill>
                  <a:latin typeface="Times" pitchFamily="18" charset="0"/>
                  <a:cs typeface="Times" pitchFamily="18" charset="0"/>
                </a:rPr>
                <a:t>   </a:t>
              </a:r>
              <a:endParaRPr lang="ja-JP" altLang="en-US" sz="4000" dirty="0">
                <a:solidFill>
                  <a:schemeClr val="bg1"/>
                </a:solidFill>
                <a:latin typeface="Times" pitchFamily="18" charset="0"/>
                <a:cs typeface="Times" pitchFamily="18" charset="0"/>
              </a:endParaRPr>
            </a:p>
          </p:txBody>
        </p:sp>
        <p:sp>
          <p:nvSpPr>
            <p:cNvPr id="397" name="Rectangle 24"/>
            <p:cNvSpPr>
              <a:spLocks/>
            </p:cNvSpPr>
            <p:nvPr/>
          </p:nvSpPr>
          <p:spPr bwMode="auto">
            <a:xfrm rot="540000" flipH="1">
              <a:off x="12894824" y="3274190"/>
              <a:ext cx="605859" cy="615553"/>
            </a:xfrm>
            <a:prstGeom prst="rect">
              <a:avLst/>
            </a:prstGeom>
            <a:noFill/>
            <a:ln w="38100" cmpd="sng">
              <a:solidFill>
                <a:schemeClr val="accent6"/>
              </a:solidFill>
              <a:miter lim="800000"/>
              <a:headEnd/>
              <a:tailEnd/>
            </a:ln>
          </p:spPr>
          <p:txBody>
            <a:bodyPr wrap="square" lIns="0" tIns="0" rIns="0" bIns="0" anchor="ctr">
              <a:spAutoFit/>
            </a:bodyPr>
            <a:lstStyle/>
            <a:p>
              <a:r>
                <a:rPr lang="en-US" altLang="ja-JP" sz="4000" dirty="0">
                  <a:solidFill>
                    <a:schemeClr val="bg1"/>
                  </a:solidFill>
                  <a:latin typeface="Times" pitchFamily="18" charset="0"/>
                  <a:cs typeface="Times" pitchFamily="18" charset="0"/>
                </a:rPr>
                <a:t>   </a:t>
              </a:r>
              <a:endParaRPr lang="ja-JP" altLang="en-US" sz="4000" dirty="0">
                <a:solidFill>
                  <a:schemeClr val="bg1"/>
                </a:solidFill>
                <a:latin typeface="Times" pitchFamily="18" charset="0"/>
                <a:cs typeface="Times" pitchFamily="18" charset="0"/>
              </a:endParaRPr>
            </a:p>
          </p:txBody>
        </p:sp>
      </p:grpSp>
      <p:grpSp>
        <p:nvGrpSpPr>
          <p:cNvPr id="402" name="グループ化 1024"/>
          <p:cNvGrpSpPr/>
          <p:nvPr/>
        </p:nvGrpSpPr>
        <p:grpSpPr>
          <a:xfrm>
            <a:off x="24897053" y="7403581"/>
            <a:ext cx="3854696" cy="2740848"/>
            <a:chOff x="17065655" y="7505964"/>
            <a:chExt cx="3645629" cy="2740848"/>
          </a:xfrm>
        </p:grpSpPr>
        <p:pic>
          <p:nvPicPr>
            <p:cNvPr id="403" name="図 402"/>
            <p:cNvPicPr>
              <a:picLocks noChangeAspect="1"/>
            </p:cNvPicPr>
            <p:nvPr/>
          </p:nvPicPr>
          <p:blipFill rotWithShape="1">
            <a:blip r:embed="rId19" cstate="print">
              <a:extLst>
                <a:ext uri="{28A0092B-C50C-407E-A947-70E740481C1C}">
                  <a14:useLocalDpi xmlns:a14="http://schemas.microsoft.com/office/drawing/2010/main" val="0"/>
                </a:ext>
              </a:extLst>
            </a:blip>
            <a:srcRect l="17389" t="8548" r="6893" b="17737"/>
            <a:stretch/>
          </p:blipFill>
          <p:spPr>
            <a:xfrm>
              <a:off x="17065655" y="7505964"/>
              <a:ext cx="3645629" cy="2740848"/>
            </a:xfrm>
            <a:prstGeom prst="rect">
              <a:avLst/>
            </a:prstGeom>
          </p:spPr>
        </p:pic>
        <p:sp>
          <p:nvSpPr>
            <p:cNvPr id="404" name="テキスト ボックス 403"/>
            <p:cNvSpPr txBox="1"/>
            <p:nvPr/>
          </p:nvSpPr>
          <p:spPr>
            <a:xfrm>
              <a:off x="19834473" y="7657426"/>
              <a:ext cx="754734" cy="1077218"/>
            </a:xfrm>
            <a:prstGeom prst="rect">
              <a:avLst/>
            </a:prstGeom>
            <a:noFill/>
          </p:spPr>
          <p:txBody>
            <a:bodyPr wrap="none" rtlCol="0">
              <a:spAutoFit/>
            </a:bodyPr>
            <a:lstStyle/>
            <a:p>
              <a:pPr algn="ctr"/>
              <a:r>
                <a:rPr lang="en-US" altLang="ja-JP" sz="3200" dirty="0">
                  <a:solidFill>
                    <a:srgbClr val="FF0000"/>
                  </a:solidFill>
                  <a:latin typeface="Arial"/>
                  <a:cs typeface="Times" pitchFamily="18" charset="0"/>
                </a:rPr>
                <a:t>O</a:t>
              </a:r>
            </a:p>
            <a:p>
              <a:pPr algn="ctr"/>
              <a:r>
                <a:rPr lang="en-US" altLang="ja-JP" sz="3200" dirty="0">
                  <a:solidFill>
                    <a:srgbClr val="008000"/>
                  </a:solidFill>
                  <a:latin typeface="Arial"/>
                  <a:cs typeface="Times" pitchFamily="18" charset="0"/>
                </a:rPr>
                <a:t>Mg</a:t>
              </a:r>
              <a:endParaRPr kumimoji="1" lang="ja-JP" altLang="en-US" sz="3200" dirty="0">
                <a:solidFill>
                  <a:srgbClr val="008000"/>
                </a:solidFill>
                <a:latin typeface="Arial"/>
                <a:cs typeface="Times" pitchFamily="18" charset="0"/>
              </a:endParaRPr>
            </a:p>
          </p:txBody>
        </p:sp>
        <p:sp>
          <p:nvSpPr>
            <p:cNvPr id="405" name="下矢印 404"/>
            <p:cNvSpPr/>
            <p:nvPr/>
          </p:nvSpPr>
          <p:spPr>
            <a:xfrm rot="16200000">
              <a:off x="18343267" y="8964361"/>
              <a:ext cx="289894" cy="1558654"/>
            </a:xfrm>
            <a:prstGeom prst="downArrow">
              <a:avLst>
                <a:gd name="adj1" fmla="val 50000"/>
                <a:gd name="adj2" fmla="val 51942"/>
              </a:avLst>
            </a:prstGeom>
            <a:solidFill>
              <a:srgbClr val="FF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Times" pitchFamily="18" charset="0"/>
                <a:cs typeface="Times" pitchFamily="18" charset="0"/>
              </a:endParaRPr>
            </a:p>
          </p:txBody>
        </p:sp>
      </p:grpSp>
      <p:sp>
        <p:nvSpPr>
          <p:cNvPr id="407" name="正方形/長方形 406"/>
          <p:cNvSpPr/>
          <p:nvPr/>
        </p:nvSpPr>
        <p:spPr>
          <a:xfrm>
            <a:off x="19180668" y="10424500"/>
            <a:ext cx="7202928" cy="2554545"/>
          </a:xfrm>
          <a:prstGeom prst="rect">
            <a:avLst/>
          </a:prstGeom>
        </p:spPr>
        <p:txBody>
          <a:bodyPr wrap="square">
            <a:spAutoFit/>
          </a:bodyPr>
          <a:lstStyle/>
          <a:p>
            <a:r>
              <a:rPr lang="ja-JP" altLang="en-US" sz="4000" dirty="0" smtClean="0">
                <a:solidFill>
                  <a:srgbClr val="0206BE"/>
                </a:solidFill>
                <a:latin typeface="Times" pitchFamily="18" charset="0"/>
                <a:cs typeface="Times" pitchFamily="18" charset="0"/>
              </a:rPr>
              <a:t>白色矮星</a:t>
            </a:r>
            <a:r>
              <a:rPr lang="ja-JP" altLang="en-US" sz="4000" dirty="0" smtClean="0">
                <a:solidFill>
                  <a:schemeClr val="bg1"/>
                </a:solidFill>
                <a:latin typeface="Times" pitchFamily="18" charset="0"/>
                <a:cs typeface="Times" pitchFamily="18" charset="0"/>
              </a:rPr>
              <a:t>と</a:t>
            </a:r>
            <a:endParaRPr lang="en-US" altLang="ja-JP" sz="4000" dirty="0">
              <a:solidFill>
                <a:schemeClr val="bg1"/>
              </a:solidFill>
              <a:latin typeface="Times" pitchFamily="18" charset="0"/>
              <a:cs typeface="Times" pitchFamily="18" charset="0"/>
            </a:endParaRPr>
          </a:p>
          <a:p>
            <a:r>
              <a:rPr lang="ja-JP" altLang="en-US" sz="4000" dirty="0">
                <a:solidFill>
                  <a:srgbClr val="FF0000"/>
                </a:solidFill>
                <a:latin typeface="Times" pitchFamily="18" charset="0"/>
                <a:cs typeface="Times" pitchFamily="18" charset="0"/>
              </a:rPr>
              <a:t>大質量星</a:t>
            </a:r>
            <a:r>
              <a:rPr lang="ja-JP" altLang="en-US" sz="4000" dirty="0" smtClean="0">
                <a:solidFill>
                  <a:schemeClr val="bg1"/>
                </a:solidFill>
                <a:latin typeface="Times" pitchFamily="18" charset="0"/>
                <a:cs typeface="Times" pitchFamily="18" charset="0"/>
              </a:rPr>
              <a:t>の</a:t>
            </a:r>
            <a:endParaRPr lang="en-US" altLang="ja-JP" sz="4000" dirty="0" smtClean="0">
              <a:solidFill>
                <a:schemeClr val="bg1"/>
              </a:solidFill>
              <a:latin typeface="Times" pitchFamily="18" charset="0"/>
              <a:cs typeface="Times" pitchFamily="18" charset="0"/>
            </a:endParaRPr>
          </a:p>
          <a:p>
            <a:r>
              <a:rPr lang="ja-JP" altLang="en-US" sz="4000" dirty="0" smtClean="0">
                <a:solidFill>
                  <a:schemeClr val="bg1"/>
                </a:solidFill>
                <a:latin typeface="Times" pitchFamily="18" charset="0"/>
                <a:cs typeface="Times" pitchFamily="18" charset="0"/>
              </a:rPr>
              <a:t>超新星</a:t>
            </a:r>
            <a:r>
              <a:rPr lang="ja-JP" altLang="en-US" sz="4000" dirty="0">
                <a:solidFill>
                  <a:schemeClr val="bg1"/>
                </a:solidFill>
                <a:latin typeface="Times" pitchFamily="18" charset="0"/>
                <a:cs typeface="Times" pitchFamily="18" charset="0"/>
              </a:rPr>
              <a:t>爆発</a:t>
            </a:r>
            <a:r>
              <a:rPr lang="ja-JP" altLang="en-US" sz="4000" dirty="0" smtClean="0">
                <a:solidFill>
                  <a:schemeClr val="bg1"/>
                </a:solidFill>
                <a:latin typeface="Times" pitchFamily="18" charset="0"/>
                <a:cs typeface="Times" pitchFamily="18" charset="0"/>
              </a:rPr>
              <a:t>の</a:t>
            </a:r>
            <a:endParaRPr lang="en-US" altLang="ja-JP" sz="4000" dirty="0" smtClean="0">
              <a:solidFill>
                <a:schemeClr val="bg1"/>
              </a:solidFill>
              <a:latin typeface="Times" pitchFamily="18" charset="0"/>
              <a:cs typeface="Times" pitchFamily="18" charset="0"/>
            </a:endParaRPr>
          </a:p>
          <a:p>
            <a:r>
              <a:rPr lang="ja-JP" altLang="en-US" sz="4000" dirty="0" smtClean="0">
                <a:solidFill>
                  <a:schemeClr val="bg1"/>
                </a:solidFill>
                <a:latin typeface="Times" pitchFamily="18" charset="0"/>
                <a:cs typeface="Times" pitchFamily="18" charset="0"/>
              </a:rPr>
              <a:t>回数比</a:t>
            </a:r>
            <a:r>
              <a:rPr lang="ja-JP" altLang="en-US" sz="4000" dirty="0">
                <a:solidFill>
                  <a:schemeClr val="bg1"/>
                </a:solidFill>
                <a:latin typeface="Times" pitchFamily="18" charset="0"/>
                <a:cs typeface="Times" pitchFamily="18" charset="0"/>
              </a:rPr>
              <a:t>が分かる</a:t>
            </a:r>
            <a:endParaRPr lang="en-US" altLang="ja-JP" sz="4000" dirty="0">
              <a:solidFill>
                <a:schemeClr val="bg1"/>
              </a:solidFill>
              <a:latin typeface="Times" pitchFamily="18" charset="0"/>
              <a:cs typeface="Times" pitchFamily="18" charset="0"/>
            </a:endParaRPr>
          </a:p>
        </p:txBody>
      </p:sp>
      <p:sp>
        <p:nvSpPr>
          <p:cNvPr id="408" name="テキスト ボックス 407"/>
          <p:cNvSpPr txBox="1"/>
          <p:nvPr/>
        </p:nvSpPr>
        <p:spPr>
          <a:xfrm>
            <a:off x="23704885" y="3813220"/>
            <a:ext cx="724962" cy="584775"/>
          </a:xfrm>
          <a:prstGeom prst="rect">
            <a:avLst/>
          </a:prstGeom>
          <a:noFill/>
        </p:spPr>
        <p:txBody>
          <a:bodyPr wrap="square" rtlCol="0">
            <a:spAutoFit/>
          </a:bodyPr>
          <a:lstStyle/>
          <a:p>
            <a:r>
              <a:rPr kumimoji="1" lang="ja-JP" altLang="en-US" sz="3200" dirty="0" smtClean="0">
                <a:solidFill>
                  <a:srgbClr val="FFC000"/>
                </a:solidFill>
              </a:rPr>
              <a:t>西</a:t>
            </a:r>
            <a:endParaRPr kumimoji="1" lang="ja-JP" altLang="en-US" sz="3200" dirty="0">
              <a:solidFill>
                <a:srgbClr val="FFC000"/>
              </a:solidFill>
            </a:endParaRPr>
          </a:p>
        </p:txBody>
      </p:sp>
      <p:sp>
        <p:nvSpPr>
          <p:cNvPr id="426" name="テキスト ボックス 425"/>
          <p:cNvSpPr txBox="1"/>
          <p:nvPr/>
        </p:nvSpPr>
        <p:spPr>
          <a:xfrm>
            <a:off x="20254805" y="3922306"/>
            <a:ext cx="2018650" cy="584775"/>
          </a:xfrm>
          <a:prstGeom prst="rect">
            <a:avLst/>
          </a:prstGeom>
          <a:noFill/>
        </p:spPr>
        <p:txBody>
          <a:bodyPr wrap="square" rtlCol="0">
            <a:spAutoFit/>
          </a:bodyPr>
          <a:lstStyle/>
          <a:p>
            <a:r>
              <a:rPr kumimoji="1" lang="ja-JP" altLang="en-US" sz="3200" dirty="0" smtClean="0">
                <a:solidFill>
                  <a:srgbClr val="FFC000"/>
                </a:solidFill>
              </a:rPr>
              <a:t>東</a:t>
            </a:r>
            <a:r>
              <a:rPr kumimoji="1" lang="ja-JP" altLang="en-US" sz="2000" dirty="0" smtClean="0">
                <a:solidFill>
                  <a:srgbClr val="FFC000"/>
                </a:solidFill>
              </a:rPr>
              <a:t>（フィラメント</a:t>
            </a:r>
            <a:r>
              <a:rPr kumimoji="1" lang="en-US" altLang="ja-JP" sz="2000" dirty="0" smtClean="0">
                <a:solidFill>
                  <a:srgbClr val="FFC000"/>
                </a:solidFill>
              </a:rPr>
              <a:t>)</a:t>
            </a:r>
            <a:r>
              <a:rPr kumimoji="1" lang="ja-JP" altLang="en-US" sz="3200" dirty="0" smtClean="0">
                <a:solidFill>
                  <a:srgbClr val="FFC000"/>
                </a:solidFill>
              </a:rPr>
              <a:t>　</a:t>
            </a:r>
            <a:endParaRPr kumimoji="1" lang="ja-JP" altLang="en-US" sz="3200" dirty="0">
              <a:solidFill>
                <a:srgbClr val="FFC000"/>
              </a:solidFill>
            </a:endParaRPr>
          </a:p>
        </p:txBody>
      </p:sp>
      <p:sp>
        <p:nvSpPr>
          <p:cNvPr id="445" name="テキスト ボックス 444"/>
          <p:cNvSpPr txBox="1"/>
          <p:nvPr/>
        </p:nvSpPr>
        <p:spPr>
          <a:xfrm>
            <a:off x="21553375" y="5483478"/>
            <a:ext cx="1966382" cy="584776"/>
          </a:xfrm>
          <a:prstGeom prst="rect">
            <a:avLst/>
          </a:prstGeom>
          <a:noFill/>
        </p:spPr>
        <p:txBody>
          <a:bodyPr wrap="square" rtlCol="0">
            <a:spAutoFit/>
          </a:bodyPr>
          <a:lstStyle/>
          <a:p>
            <a:r>
              <a:rPr kumimoji="1" lang="ja-JP" altLang="en-US" sz="3200" dirty="0" smtClean="0">
                <a:solidFill>
                  <a:srgbClr val="92D050"/>
                </a:solidFill>
              </a:rPr>
              <a:t>南</a:t>
            </a:r>
            <a:r>
              <a:rPr kumimoji="1" lang="ja-JP" altLang="en-US" sz="2400" dirty="0" smtClean="0">
                <a:solidFill>
                  <a:srgbClr val="92D050"/>
                </a:solidFill>
              </a:rPr>
              <a:t>（ボイド）</a:t>
            </a:r>
            <a:endParaRPr kumimoji="1" lang="ja-JP" altLang="en-US" sz="2400" dirty="0">
              <a:solidFill>
                <a:srgbClr val="92D050"/>
              </a:solidFill>
            </a:endParaRPr>
          </a:p>
        </p:txBody>
      </p:sp>
      <p:sp>
        <p:nvSpPr>
          <p:cNvPr id="447" name="下矢印 446"/>
          <p:cNvSpPr/>
          <p:nvPr/>
        </p:nvSpPr>
        <p:spPr>
          <a:xfrm rot="16200000">
            <a:off x="22500204" y="11447674"/>
            <a:ext cx="1080120" cy="360040"/>
          </a:xfrm>
          <a:prstGeom prst="downArrow">
            <a:avLst/>
          </a:prstGeom>
          <a:solidFill>
            <a:srgbClr val="99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9" name="テキスト ボックス 468"/>
          <p:cNvSpPr txBox="1"/>
          <p:nvPr/>
        </p:nvSpPr>
        <p:spPr>
          <a:xfrm>
            <a:off x="20329239" y="5420182"/>
            <a:ext cx="1656184" cy="584776"/>
          </a:xfrm>
          <a:prstGeom prst="rect">
            <a:avLst/>
          </a:prstGeom>
          <a:noFill/>
        </p:spPr>
        <p:txBody>
          <a:bodyPr wrap="square" rtlCol="0">
            <a:spAutoFit/>
          </a:bodyPr>
          <a:lstStyle/>
          <a:p>
            <a:r>
              <a:rPr lang="en-US" altLang="ja-JP" sz="3200" dirty="0"/>
              <a:t>AWM7</a:t>
            </a:r>
            <a:endParaRPr kumimoji="1" lang="ja-JP" altLang="en-US" sz="3200" dirty="0"/>
          </a:p>
        </p:txBody>
      </p:sp>
      <p:sp>
        <p:nvSpPr>
          <p:cNvPr id="480" name="テキスト ボックス 479"/>
          <p:cNvSpPr txBox="1"/>
          <p:nvPr/>
        </p:nvSpPr>
        <p:spPr>
          <a:xfrm>
            <a:off x="3875236" y="5516189"/>
            <a:ext cx="1656184" cy="584776"/>
          </a:xfrm>
          <a:prstGeom prst="rect">
            <a:avLst/>
          </a:prstGeom>
          <a:noFill/>
        </p:spPr>
        <p:txBody>
          <a:bodyPr wrap="square" rtlCol="0">
            <a:spAutoFit/>
          </a:bodyPr>
          <a:lstStyle/>
          <a:p>
            <a:r>
              <a:rPr lang="en-US" altLang="ja-JP" sz="3200" dirty="0"/>
              <a:t>AWM7</a:t>
            </a:r>
            <a:endParaRPr kumimoji="1" lang="ja-JP" altLang="en-US" sz="3200" dirty="0"/>
          </a:p>
        </p:txBody>
      </p:sp>
      <p:sp>
        <p:nvSpPr>
          <p:cNvPr id="483" name="テキスト ボックス 482"/>
          <p:cNvSpPr txBox="1"/>
          <p:nvPr/>
        </p:nvSpPr>
        <p:spPr>
          <a:xfrm>
            <a:off x="10219338" y="4355858"/>
            <a:ext cx="4248886" cy="707886"/>
          </a:xfrm>
          <a:prstGeom prst="rect">
            <a:avLst/>
          </a:prstGeom>
          <a:noFill/>
        </p:spPr>
        <p:txBody>
          <a:bodyPr wrap="square" rtlCol="0">
            <a:spAutoFit/>
          </a:bodyPr>
          <a:lstStyle/>
          <a:p>
            <a:r>
              <a:rPr lang="ja-JP" altLang="en-US" sz="2000" dirty="0" err="1">
                <a:solidFill>
                  <a:srgbClr val="B600B9"/>
                </a:solidFill>
                <a:latin typeface="Arial" panose="020B0604020202020204" pitchFamily="34" charset="0"/>
                <a:cs typeface="Arial" panose="020B0604020202020204" pitchFamily="34" charset="0"/>
              </a:rPr>
              <a:t>外側</a:t>
            </a:r>
            <a:endParaRPr lang="en-US" altLang="ja-JP" sz="2000" dirty="0">
              <a:solidFill>
                <a:schemeClr val="bg1"/>
              </a:solidFill>
              <a:latin typeface="Arial" panose="020B0604020202020204" pitchFamily="34" charset="0"/>
              <a:cs typeface="Arial" panose="020B0604020202020204" pitchFamily="34" charset="0"/>
            </a:endParaRPr>
          </a:p>
          <a:p>
            <a:r>
              <a:rPr kumimoji="1" lang="ja-JP" altLang="en-US" sz="2000" dirty="0" smtClean="0">
                <a:solidFill>
                  <a:schemeClr val="bg1"/>
                </a:solidFill>
                <a:latin typeface="Times" pitchFamily="18" charset="0"/>
                <a:cs typeface="Times" pitchFamily="18" charset="0"/>
              </a:rPr>
              <a:t>内側</a:t>
            </a:r>
            <a:r>
              <a:rPr kumimoji="1" lang="en-US" altLang="ja-JP" sz="2000" dirty="0" smtClean="0">
                <a:solidFill>
                  <a:schemeClr val="bg1"/>
                </a:solidFill>
                <a:latin typeface="Times" pitchFamily="18" charset="0"/>
                <a:cs typeface="Times" pitchFamily="18" charset="0"/>
              </a:rPr>
              <a:t>(</a:t>
            </a:r>
            <a:r>
              <a:rPr kumimoji="1" lang="en-US" altLang="ja-JP" sz="2000" dirty="0" smtClean="0">
                <a:solidFill>
                  <a:schemeClr val="bg1"/>
                </a:solidFill>
                <a:latin typeface="Arial" panose="020B0604020202020204" pitchFamily="34" charset="0"/>
                <a:cs typeface="Arial" panose="020B0604020202020204" pitchFamily="34" charset="0"/>
              </a:rPr>
              <a:t>Sanderson</a:t>
            </a:r>
            <a:r>
              <a:rPr kumimoji="1" lang="en-US" altLang="ja-JP" sz="2000" dirty="0" smtClean="0">
                <a:solidFill>
                  <a:schemeClr val="bg1"/>
                </a:solidFill>
                <a:latin typeface="Times" pitchFamily="18" charset="0"/>
                <a:cs typeface="Times" pitchFamily="18" charset="0"/>
              </a:rPr>
              <a:t> et al. 2010)</a:t>
            </a:r>
          </a:p>
        </p:txBody>
      </p:sp>
      <p:sp>
        <p:nvSpPr>
          <p:cNvPr id="485" name="テキスト ボックス 484"/>
          <p:cNvSpPr txBox="1"/>
          <p:nvPr/>
        </p:nvSpPr>
        <p:spPr>
          <a:xfrm>
            <a:off x="17118041" y="2801973"/>
            <a:ext cx="1440160" cy="400110"/>
          </a:xfrm>
          <a:prstGeom prst="rect">
            <a:avLst/>
          </a:prstGeom>
          <a:noFill/>
        </p:spPr>
        <p:txBody>
          <a:bodyPr wrap="square" rtlCol="0">
            <a:spAutoFit/>
          </a:bodyPr>
          <a:lstStyle/>
          <a:p>
            <a:r>
              <a:rPr lang="en-US" altLang="ja-JP" sz="2000" dirty="0">
                <a:solidFill>
                  <a:schemeClr val="bg1"/>
                </a:solidFill>
                <a:latin typeface="Times" pitchFamily="18" charset="0"/>
                <a:cs typeface="Times" pitchFamily="18" charset="0"/>
              </a:rPr>
              <a:t>Abell 478</a:t>
            </a:r>
            <a:endParaRPr kumimoji="1" lang="en-US" altLang="ja-JP" sz="2000" dirty="0" smtClean="0">
              <a:solidFill>
                <a:schemeClr val="bg1"/>
              </a:solidFill>
              <a:latin typeface="Times" pitchFamily="18" charset="0"/>
              <a:cs typeface="Times" pitchFamily="18" charset="0"/>
            </a:endParaRPr>
          </a:p>
        </p:txBody>
      </p:sp>
      <p:sp>
        <p:nvSpPr>
          <p:cNvPr id="486" name="テキスト ボックス 485"/>
          <p:cNvSpPr txBox="1"/>
          <p:nvPr/>
        </p:nvSpPr>
        <p:spPr>
          <a:xfrm>
            <a:off x="12238849" y="2920012"/>
            <a:ext cx="1440160" cy="400110"/>
          </a:xfrm>
          <a:prstGeom prst="rect">
            <a:avLst/>
          </a:prstGeom>
          <a:noFill/>
        </p:spPr>
        <p:txBody>
          <a:bodyPr wrap="square" rtlCol="0">
            <a:spAutoFit/>
          </a:bodyPr>
          <a:lstStyle/>
          <a:p>
            <a:r>
              <a:rPr lang="en-US" altLang="ja-JP" sz="2000" dirty="0">
                <a:solidFill>
                  <a:schemeClr val="bg1"/>
                </a:solidFill>
                <a:latin typeface="Times" pitchFamily="18" charset="0"/>
                <a:cs typeface="Times" pitchFamily="18" charset="0"/>
              </a:rPr>
              <a:t>Abell 478</a:t>
            </a:r>
            <a:endParaRPr kumimoji="1" lang="en-US" altLang="ja-JP" sz="2000" dirty="0" smtClean="0">
              <a:solidFill>
                <a:schemeClr val="bg1"/>
              </a:solidFill>
              <a:latin typeface="Times" pitchFamily="18" charset="0"/>
              <a:cs typeface="Times" pitchFamily="18" charset="0"/>
            </a:endParaRPr>
          </a:p>
        </p:txBody>
      </p:sp>
      <p:grpSp>
        <p:nvGrpSpPr>
          <p:cNvPr id="21" name="グループ化 20"/>
          <p:cNvGrpSpPr/>
          <p:nvPr/>
        </p:nvGrpSpPr>
        <p:grpSpPr>
          <a:xfrm>
            <a:off x="10823342" y="7218048"/>
            <a:ext cx="6563167" cy="3737347"/>
            <a:chOff x="10646517" y="7424609"/>
            <a:chExt cx="6563167" cy="3737347"/>
          </a:xfrm>
        </p:grpSpPr>
        <p:sp>
          <p:nvSpPr>
            <p:cNvPr id="222" name="テキスト ボックス 221"/>
            <p:cNvSpPr txBox="1"/>
            <p:nvPr/>
          </p:nvSpPr>
          <p:spPr>
            <a:xfrm>
              <a:off x="10901329" y="10638736"/>
              <a:ext cx="6102247" cy="523220"/>
            </a:xfrm>
            <a:prstGeom prst="rect">
              <a:avLst/>
            </a:prstGeom>
            <a:noFill/>
          </p:spPr>
          <p:txBody>
            <a:bodyPr wrap="square" rtlCol="0">
              <a:spAutoFit/>
            </a:bodyPr>
            <a:lstStyle/>
            <a:p>
              <a:pPr algn="ctr"/>
              <a:r>
                <a:rPr kumimoji="1" lang="ja-JP" altLang="en-US" sz="2800" dirty="0" smtClean="0">
                  <a:solidFill>
                    <a:schemeClr val="bg1"/>
                  </a:solidFill>
                  <a:latin typeface="Times" pitchFamily="18" charset="0"/>
                  <a:cs typeface="Times" pitchFamily="18" charset="0"/>
                </a:rPr>
                <a:t>銀河団中心からの距離</a:t>
              </a:r>
              <a:r>
                <a:rPr kumimoji="1" lang="en-US" altLang="ja-JP" sz="2800" dirty="0" smtClean="0">
                  <a:solidFill>
                    <a:schemeClr val="bg1"/>
                  </a:solidFill>
                  <a:latin typeface="Times" pitchFamily="18" charset="0"/>
                  <a:cs typeface="Times" pitchFamily="18" charset="0"/>
                </a:rPr>
                <a:t>[</a:t>
              </a:r>
              <a:r>
                <a:rPr kumimoji="1" lang="ja-JP" altLang="en-US" sz="2800" dirty="0" smtClean="0">
                  <a:solidFill>
                    <a:schemeClr val="bg1"/>
                  </a:solidFill>
                  <a:latin typeface="Times" pitchFamily="18" charset="0"/>
                  <a:cs typeface="Times" pitchFamily="18" charset="0"/>
                </a:rPr>
                <a:t>百万光年</a:t>
              </a:r>
              <a:r>
                <a:rPr kumimoji="1" lang="en-US" altLang="ja-JP" sz="2800" dirty="0" smtClean="0">
                  <a:solidFill>
                    <a:schemeClr val="bg1"/>
                  </a:solidFill>
                  <a:latin typeface="Times" pitchFamily="18" charset="0"/>
                  <a:cs typeface="Times" pitchFamily="18" charset="0"/>
                </a:rPr>
                <a:t>]</a:t>
              </a:r>
              <a:endParaRPr kumimoji="1" lang="ja-JP" altLang="en-US" sz="6600" dirty="0">
                <a:solidFill>
                  <a:schemeClr val="bg1"/>
                </a:solidFill>
                <a:latin typeface="Times" pitchFamily="18" charset="0"/>
                <a:cs typeface="Times" pitchFamily="18" charset="0"/>
              </a:endParaRPr>
            </a:p>
          </p:txBody>
        </p:sp>
        <p:pic>
          <p:nvPicPr>
            <p:cNvPr id="226" name="図 225"/>
            <p:cNvPicPr>
              <a:picLocks noChangeAspect="1"/>
            </p:cNvPicPr>
            <p:nvPr/>
          </p:nvPicPr>
          <p:blipFill rotWithShape="1">
            <a:blip r:embed="rId20" cstate="print">
              <a:extLst>
                <a:ext uri="{28A0092B-C50C-407E-A947-70E740481C1C}">
                  <a14:useLocalDpi xmlns:a14="http://schemas.microsoft.com/office/drawing/2010/main" val="0"/>
                </a:ext>
              </a:extLst>
            </a:blip>
            <a:srcRect l="11183" t="3985" b="14569"/>
            <a:stretch/>
          </p:blipFill>
          <p:spPr>
            <a:xfrm>
              <a:off x="11337925" y="7596951"/>
              <a:ext cx="5160440" cy="3079349"/>
            </a:xfrm>
            <a:prstGeom prst="rect">
              <a:avLst/>
            </a:prstGeom>
          </p:spPr>
        </p:pic>
        <p:sp>
          <p:nvSpPr>
            <p:cNvPr id="237" name="テキスト ボックス 236"/>
            <p:cNvSpPr txBox="1"/>
            <p:nvPr/>
          </p:nvSpPr>
          <p:spPr>
            <a:xfrm>
              <a:off x="11816759" y="7777702"/>
              <a:ext cx="3240360" cy="1015663"/>
            </a:xfrm>
            <a:prstGeom prst="rect">
              <a:avLst/>
            </a:prstGeom>
            <a:noFill/>
          </p:spPr>
          <p:txBody>
            <a:bodyPr wrap="square" rtlCol="0">
              <a:spAutoFit/>
            </a:bodyPr>
            <a:lstStyle/>
            <a:p>
              <a:r>
                <a:rPr lang="ja-JP" altLang="en-US" sz="2000" dirty="0" smtClean="0">
                  <a:solidFill>
                    <a:srgbClr val="0070C0"/>
                  </a:solidFill>
                  <a:latin typeface="Times" pitchFamily="18" charset="0"/>
                  <a:cs typeface="Times" pitchFamily="18" charset="0"/>
                </a:rPr>
                <a:t>衝撃波による加熱のみを</a:t>
              </a:r>
              <a:endParaRPr lang="en-US" altLang="ja-JP" sz="2000" dirty="0" smtClean="0">
                <a:solidFill>
                  <a:srgbClr val="0070C0"/>
                </a:solidFill>
                <a:latin typeface="Times" pitchFamily="18" charset="0"/>
                <a:cs typeface="Times" pitchFamily="18" charset="0"/>
              </a:endParaRPr>
            </a:p>
            <a:p>
              <a:r>
                <a:rPr lang="ja-JP" altLang="en-US" sz="2000" dirty="0" smtClean="0">
                  <a:solidFill>
                    <a:srgbClr val="0070C0"/>
                  </a:solidFill>
                  <a:latin typeface="Times" pitchFamily="18" charset="0"/>
                  <a:cs typeface="Times" pitchFamily="18" charset="0"/>
                </a:rPr>
                <a:t>考えた場合の理論予測</a:t>
              </a:r>
              <a:endParaRPr lang="en-US" altLang="ja-JP" sz="2000" dirty="0" smtClean="0">
                <a:solidFill>
                  <a:srgbClr val="0070C0"/>
                </a:solidFill>
                <a:latin typeface="Times" pitchFamily="18" charset="0"/>
                <a:cs typeface="Times" pitchFamily="18" charset="0"/>
              </a:endParaRPr>
            </a:p>
            <a:p>
              <a:r>
                <a:rPr lang="en-US" altLang="ja-JP" sz="2000" dirty="0" smtClean="0">
                  <a:solidFill>
                    <a:srgbClr val="0070C0"/>
                  </a:solidFill>
                  <a:latin typeface="Arial" panose="020B0604020202020204" pitchFamily="34" charset="0"/>
                  <a:cs typeface="Arial" panose="020B0604020202020204" pitchFamily="34" charset="0"/>
                </a:rPr>
                <a:t>(</a:t>
              </a:r>
              <a:r>
                <a:rPr lang="en-US" altLang="ja-JP" sz="2000" dirty="0" err="1" smtClean="0">
                  <a:solidFill>
                    <a:srgbClr val="0070C0"/>
                  </a:solidFill>
                  <a:latin typeface="Arial" panose="020B0604020202020204" pitchFamily="34" charset="0"/>
                  <a:cs typeface="Arial" panose="020B0604020202020204" pitchFamily="34" charset="0"/>
                </a:rPr>
                <a:t>Voit</a:t>
              </a:r>
              <a:r>
                <a:rPr lang="en-US" altLang="ja-JP" sz="2000" dirty="0" smtClean="0">
                  <a:solidFill>
                    <a:srgbClr val="0070C0"/>
                  </a:solidFill>
                  <a:latin typeface="Arial" panose="020B0604020202020204" pitchFamily="34" charset="0"/>
                  <a:cs typeface="Arial" panose="020B0604020202020204" pitchFamily="34" charset="0"/>
                </a:rPr>
                <a:t> et al. 2005)</a:t>
              </a:r>
              <a:endParaRPr kumimoji="1" lang="en-US" altLang="ja-JP" sz="2000" dirty="0" smtClean="0">
                <a:solidFill>
                  <a:srgbClr val="0070C0"/>
                </a:solidFill>
                <a:latin typeface="Arial" panose="020B0604020202020204" pitchFamily="34" charset="0"/>
                <a:cs typeface="Arial" panose="020B0604020202020204" pitchFamily="34" charset="0"/>
              </a:endParaRPr>
            </a:p>
          </p:txBody>
        </p:sp>
        <p:cxnSp>
          <p:nvCxnSpPr>
            <p:cNvPr id="238" name="直線コネクタ 237"/>
            <p:cNvCxnSpPr/>
            <p:nvPr/>
          </p:nvCxnSpPr>
          <p:spPr>
            <a:xfrm flipV="1">
              <a:off x="12027205" y="8152051"/>
              <a:ext cx="4107740" cy="1879490"/>
            </a:xfrm>
            <a:prstGeom prst="line">
              <a:avLst/>
            </a:prstGeom>
            <a:ln w="38100" cmpd="sng">
              <a:solidFill>
                <a:srgbClr val="0070C0">
                  <a:alpha val="68000"/>
                </a:srgbClr>
              </a:solidFill>
            </a:ln>
            <a:effectLst/>
          </p:spPr>
          <p:style>
            <a:lnRef idx="1">
              <a:schemeClr val="accent4"/>
            </a:lnRef>
            <a:fillRef idx="0">
              <a:schemeClr val="accent4"/>
            </a:fillRef>
            <a:effectRef idx="0">
              <a:schemeClr val="accent4"/>
            </a:effectRef>
            <a:fontRef idx="minor">
              <a:schemeClr val="tx1"/>
            </a:fontRef>
          </p:style>
        </p:cxnSp>
        <p:cxnSp>
          <p:nvCxnSpPr>
            <p:cNvPr id="239" name="直線矢印コネクタ 238"/>
            <p:cNvCxnSpPr/>
            <p:nvPr/>
          </p:nvCxnSpPr>
          <p:spPr>
            <a:xfrm>
              <a:off x="14576463" y="8175031"/>
              <a:ext cx="554850" cy="268061"/>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sp>
          <p:nvSpPr>
            <p:cNvPr id="358" name="テキスト ボックス 357"/>
            <p:cNvSpPr txBox="1"/>
            <p:nvPr/>
          </p:nvSpPr>
          <p:spPr>
            <a:xfrm rot="16200000">
              <a:off x="9158449" y="8912677"/>
              <a:ext cx="3607078" cy="630942"/>
            </a:xfrm>
            <a:prstGeom prst="rect">
              <a:avLst/>
            </a:prstGeom>
            <a:noFill/>
          </p:spPr>
          <p:txBody>
            <a:bodyPr wrap="none" rtlCol="0">
              <a:spAutoFit/>
            </a:bodyPr>
            <a:lstStyle/>
            <a:p>
              <a:pPr algn="ctr">
                <a:lnSpc>
                  <a:spcPts val="2100"/>
                </a:lnSpc>
              </a:pPr>
              <a:r>
                <a:rPr kumimoji="1" lang="ja-JP" altLang="en-US" sz="2800" dirty="0" smtClean="0">
                  <a:solidFill>
                    <a:srgbClr val="FF0000"/>
                  </a:solidFill>
                  <a:latin typeface="Times" pitchFamily="18" charset="0"/>
                  <a:cs typeface="Times" pitchFamily="18" charset="0"/>
                </a:rPr>
                <a:t>エントロピーパラメータ</a:t>
              </a:r>
              <a:endParaRPr kumimoji="1" lang="en-US" altLang="ja-JP" sz="2800" dirty="0" smtClean="0">
                <a:solidFill>
                  <a:srgbClr val="FF0000"/>
                </a:solidFill>
                <a:latin typeface="Times" pitchFamily="18" charset="0"/>
                <a:cs typeface="Times" pitchFamily="18" charset="0"/>
              </a:endParaRPr>
            </a:p>
            <a:p>
              <a:pPr algn="ctr">
                <a:lnSpc>
                  <a:spcPts val="2100"/>
                </a:lnSpc>
              </a:pPr>
              <a:r>
                <a:rPr lang="en-US" altLang="ja-JP" sz="2800" dirty="0" smtClean="0">
                  <a:solidFill>
                    <a:schemeClr val="bg1"/>
                  </a:solidFill>
                  <a:latin typeface="Times" pitchFamily="18" charset="0"/>
                  <a:cs typeface="Times" pitchFamily="18" charset="0"/>
                </a:rPr>
                <a:t>[</a:t>
              </a:r>
              <a:r>
                <a:rPr lang="ja-JP" altLang="en-US" sz="1800" dirty="0" smtClean="0">
                  <a:solidFill>
                    <a:schemeClr val="bg1"/>
                  </a:solidFill>
                  <a:latin typeface="Times" pitchFamily="18" charset="0"/>
                  <a:cs typeface="Times" pitchFamily="18" charset="0"/>
                </a:rPr>
                <a:t>キロ電子ボルト</a:t>
              </a:r>
              <a:r>
                <a:rPr lang="en-US" altLang="ja-JP" sz="1800" dirty="0" smtClean="0">
                  <a:solidFill>
                    <a:schemeClr val="bg1"/>
                  </a:solidFill>
                  <a:latin typeface="Times" pitchFamily="18" charset="0"/>
                  <a:cs typeface="Times" pitchFamily="18" charset="0"/>
                </a:rPr>
                <a:t> </a:t>
              </a:r>
              <a:r>
                <a:rPr lang="ja-JP" altLang="en-US" sz="1800" dirty="0" smtClean="0">
                  <a:solidFill>
                    <a:schemeClr val="bg1"/>
                  </a:solidFill>
                  <a:latin typeface="Times" pitchFamily="18" charset="0"/>
                  <a:cs typeface="Times" pitchFamily="18" charset="0"/>
                </a:rPr>
                <a:t> </a:t>
              </a:r>
              <a:r>
                <a:rPr lang="en-US" altLang="ja-JP" sz="1800" dirty="0" smtClean="0">
                  <a:solidFill>
                    <a:srgbClr val="000000"/>
                  </a:solidFill>
                  <a:latin typeface="Times" pitchFamily="18" charset="0"/>
                  <a:cs typeface="Times" pitchFamily="18" charset="0"/>
                </a:rPr>
                <a:t>cm</a:t>
              </a:r>
              <a:r>
                <a:rPr lang="en-US" altLang="ja-JP" sz="1800" baseline="30000" dirty="0" smtClean="0">
                  <a:solidFill>
                    <a:srgbClr val="000000"/>
                  </a:solidFill>
                  <a:latin typeface="Times" pitchFamily="18" charset="0"/>
                  <a:cs typeface="Times" pitchFamily="18" charset="0"/>
                </a:rPr>
                <a:t>2</a:t>
              </a:r>
              <a:r>
                <a:rPr lang="en-US" altLang="ja-JP" sz="2800" dirty="0" smtClean="0">
                  <a:solidFill>
                    <a:schemeClr val="bg1"/>
                  </a:solidFill>
                  <a:latin typeface="Times" pitchFamily="18" charset="0"/>
                  <a:cs typeface="Times" pitchFamily="18" charset="0"/>
                </a:rPr>
                <a:t>]</a:t>
              </a:r>
              <a:endParaRPr kumimoji="1" lang="ja-JP" altLang="en-US" sz="2800" dirty="0">
                <a:solidFill>
                  <a:schemeClr val="bg1"/>
                </a:solidFill>
                <a:latin typeface="Times" pitchFamily="18" charset="0"/>
                <a:cs typeface="Times" pitchFamily="18" charset="0"/>
              </a:endParaRPr>
            </a:p>
          </p:txBody>
        </p:sp>
        <p:sp>
          <p:nvSpPr>
            <p:cNvPr id="484" name="テキスト ボックス 483"/>
            <p:cNvSpPr txBox="1"/>
            <p:nvPr/>
          </p:nvSpPr>
          <p:spPr>
            <a:xfrm>
              <a:off x="12960798" y="9687964"/>
              <a:ext cx="4248886" cy="707886"/>
            </a:xfrm>
            <a:prstGeom prst="rect">
              <a:avLst/>
            </a:prstGeom>
            <a:noFill/>
          </p:spPr>
          <p:txBody>
            <a:bodyPr wrap="square" rtlCol="0">
              <a:spAutoFit/>
            </a:bodyPr>
            <a:lstStyle/>
            <a:p>
              <a:r>
                <a:rPr lang="ja-JP" altLang="en-US" sz="2000" dirty="0" err="1">
                  <a:solidFill>
                    <a:srgbClr val="B600B9"/>
                  </a:solidFill>
                  <a:latin typeface="Arial" panose="020B0604020202020204" pitchFamily="34" charset="0"/>
                  <a:cs typeface="Arial" panose="020B0604020202020204" pitchFamily="34" charset="0"/>
                </a:rPr>
                <a:t>外側</a:t>
              </a:r>
              <a:endParaRPr lang="en-US" altLang="ja-JP" sz="2000" dirty="0">
                <a:solidFill>
                  <a:schemeClr val="bg1"/>
                </a:solidFill>
                <a:latin typeface="Arial" panose="020B0604020202020204" pitchFamily="34" charset="0"/>
                <a:cs typeface="Arial" panose="020B0604020202020204" pitchFamily="34" charset="0"/>
              </a:endParaRPr>
            </a:p>
            <a:p>
              <a:r>
                <a:rPr kumimoji="1" lang="ja-JP" altLang="en-US" sz="2000" dirty="0" smtClean="0">
                  <a:solidFill>
                    <a:schemeClr val="bg1"/>
                  </a:solidFill>
                  <a:latin typeface="Times" pitchFamily="18" charset="0"/>
                  <a:cs typeface="Times" pitchFamily="18" charset="0"/>
                </a:rPr>
                <a:t>内側</a:t>
              </a:r>
              <a:r>
                <a:rPr kumimoji="1" lang="en-US" altLang="ja-JP" sz="2000" dirty="0" smtClean="0">
                  <a:solidFill>
                    <a:schemeClr val="bg1"/>
                  </a:solidFill>
                  <a:latin typeface="Times" pitchFamily="18" charset="0"/>
                  <a:cs typeface="Times" pitchFamily="18" charset="0"/>
                </a:rPr>
                <a:t>(</a:t>
              </a:r>
              <a:r>
                <a:rPr kumimoji="1" lang="en-US" altLang="ja-JP" sz="2000" dirty="0" smtClean="0">
                  <a:solidFill>
                    <a:schemeClr val="bg1"/>
                  </a:solidFill>
                  <a:latin typeface="Arial" panose="020B0604020202020204" pitchFamily="34" charset="0"/>
                  <a:cs typeface="Arial" panose="020B0604020202020204" pitchFamily="34" charset="0"/>
                </a:rPr>
                <a:t>Sanderson</a:t>
              </a:r>
              <a:r>
                <a:rPr kumimoji="1" lang="en-US" altLang="ja-JP" sz="2000" dirty="0" smtClean="0">
                  <a:solidFill>
                    <a:schemeClr val="bg1"/>
                  </a:solidFill>
                  <a:latin typeface="Times" pitchFamily="18" charset="0"/>
                  <a:cs typeface="Times" pitchFamily="18" charset="0"/>
                </a:rPr>
                <a:t> et al. 2010)</a:t>
              </a:r>
            </a:p>
          </p:txBody>
        </p:sp>
        <p:sp>
          <p:nvSpPr>
            <p:cNvPr id="487" name="テキスト ボックス 486"/>
            <p:cNvSpPr txBox="1"/>
            <p:nvPr/>
          </p:nvSpPr>
          <p:spPr>
            <a:xfrm>
              <a:off x="14967764" y="7740967"/>
              <a:ext cx="1440160" cy="400110"/>
            </a:xfrm>
            <a:prstGeom prst="rect">
              <a:avLst/>
            </a:prstGeom>
            <a:noFill/>
          </p:spPr>
          <p:txBody>
            <a:bodyPr wrap="square" rtlCol="0">
              <a:spAutoFit/>
            </a:bodyPr>
            <a:lstStyle/>
            <a:p>
              <a:r>
                <a:rPr lang="en-US" altLang="ja-JP" sz="2000" dirty="0">
                  <a:solidFill>
                    <a:schemeClr val="bg1"/>
                  </a:solidFill>
                  <a:latin typeface="Times" pitchFamily="18" charset="0"/>
                  <a:cs typeface="Times" pitchFamily="18" charset="0"/>
                </a:rPr>
                <a:t>Abell 478</a:t>
              </a:r>
              <a:endParaRPr kumimoji="1" lang="en-US" altLang="ja-JP" sz="2000" dirty="0" smtClean="0">
                <a:solidFill>
                  <a:schemeClr val="bg1"/>
                </a:solidFill>
                <a:latin typeface="Times" pitchFamily="18" charset="0"/>
                <a:cs typeface="Times" pitchFamily="18" charset="0"/>
              </a:endParaRPr>
            </a:p>
          </p:txBody>
        </p:sp>
      </p:grpSp>
      <p:cxnSp>
        <p:nvCxnSpPr>
          <p:cNvPr id="488" name="直線コネクタ 487"/>
          <p:cNvCxnSpPr/>
          <p:nvPr/>
        </p:nvCxnSpPr>
        <p:spPr>
          <a:xfrm flipH="1">
            <a:off x="9306398" y="645553"/>
            <a:ext cx="14640" cy="12208317"/>
          </a:xfrm>
          <a:prstGeom prst="line">
            <a:avLst/>
          </a:prstGeom>
          <a:ln w="28575">
            <a:solidFill>
              <a:schemeClr val="accent5"/>
            </a:solidFill>
            <a:prstDash val="dash"/>
          </a:ln>
        </p:spPr>
        <p:style>
          <a:lnRef idx="1">
            <a:schemeClr val="accent1"/>
          </a:lnRef>
          <a:fillRef idx="0">
            <a:schemeClr val="accent1"/>
          </a:fillRef>
          <a:effectRef idx="0">
            <a:schemeClr val="accent1"/>
          </a:effectRef>
          <a:fontRef idx="minor">
            <a:schemeClr val="tx1"/>
          </a:fontRef>
        </p:style>
      </p:cxnSp>
      <p:pic>
        <p:nvPicPr>
          <p:cNvPr id="489" name="図 488"/>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4937751" y="2688308"/>
            <a:ext cx="4610938" cy="3301322"/>
          </a:xfrm>
          <a:prstGeom prst="rect">
            <a:avLst/>
          </a:prstGeom>
        </p:spPr>
      </p:pic>
      <p:sp>
        <p:nvSpPr>
          <p:cNvPr id="490" name="テキスト ボックス 489"/>
          <p:cNvSpPr txBox="1"/>
          <p:nvPr/>
        </p:nvSpPr>
        <p:spPr>
          <a:xfrm rot="16200000">
            <a:off x="22787346" y="4108452"/>
            <a:ext cx="3708157" cy="738664"/>
          </a:xfrm>
          <a:prstGeom prst="rect">
            <a:avLst/>
          </a:prstGeom>
          <a:noFill/>
        </p:spPr>
        <p:txBody>
          <a:bodyPr wrap="square" rtlCol="0">
            <a:spAutoFit/>
          </a:bodyPr>
          <a:lstStyle/>
          <a:p>
            <a:pPr algn="ctr"/>
            <a:r>
              <a:rPr lang="en-US" altLang="ja-JP" sz="2400" dirty="0">
                <a:solidFill>
                  <a:srgbClr val="000000"/>
                </a:solidFill>
                <a:latin typeface="Arial" panose="020B0604020202020204" pitchFamily="34" charset="0"/>
                <a:cs typeface="Arial" panose="020B0604020202020204" pitchFamily="34" charset="0"/>
              </a:rPr>
              <a:t>X</a:t>
            </a:r>
            <a:r>
              <a:rPr lang="ja-JP" altLang="en-US" sz="2400" dirty="0">
                <a:solidFill>
                  <a:srgbClr val="000000"/>
                </a:solidFill>
                <a:latin typeface="Times" pitchFamily="18" charset="0"/>
                <a:cs typeface="Times" pitchFamily="18" charset="0"/>
              </a:rPr>
              <a:t>線</a:t>
            </a:r>
            <a:r>
              <a:rPr lang="ja-JP" altLang="en-US" sz="2400" dirty="0" smtClean="0">
                <a:solidFill>
                  <a:srgbClr val="000000"/>
                </a:solidFill>
                <a:latin typeface="Times" pitchFamily="18" charset="0"/>
                <a:cs typeface="Times" pitchFamily="18" charset="0"/>
              </a:rPr>
              <a:t>強度</a:t>
            </a:r>
            <a:endParaRPr lang="en-US" altLang="ja-JP" sz="2400" dirty="0" smtClean="0">
              <a:solidFill>
                <a:srgbClr val="000000"/>
              </a:solidFill>
              <a:latin typeface="Times" pitchFamily="18" charset="0"/>
              <a:cs typeface="Times" pitchFamily="18" charset="0"/>
            </a:endParaRPr>
          </a:p>
          <a:p>
            <a:pPr algn="ctr"/>
            <a:r>
              <a:rPr lang="en-US" altLang="ja-JP" sz="1800" b="1" dirty="0">
                <a:solidFill>
                  <a:srgbClr val="000000"/>
                </a:solidFill>
                <a:latin typeface="Times" pitchFamily="18" charset="0"/>
                <a:cs typeface="Times" pitchFamily="18" charset="0"/>
              </a:rPr>
              <a:t>[</a:t>
            </a:r>
            <a:r>
              <a:rPr lang="ja-JP" altLang="en-US" sz="1800" b="1" dirty="0" smtClean="0">
                <a:solidFill>
                  <a:srgbClr val="000000"/>
                </a:solidFill>
                <a:latin typeface="Times" pitchFamily="18" charset="0"/>
                <a:cs typeface="Times" pitchFamily="18" charset="0"/>
              </a:rPr>
              <a:t>光子数</a:t>
            </a:r>
            <a:r>
              <a:rPr lang="en-US" altLang="ja-JP" sz="1800" b="1" dirty="0" smtClean="0">
                <a:solidFill>
                  <a:srgbClr val="000000"/>
                </a:solidFill>
                <a:latin typeface="Times" pitchFamily="18" charset="0"/>
                <a:cs typeface="Times" pitchFamily="18" charset="0"/>
              </a:rPr>
              <a:t>/</a:t>
            </a:r>
            <a:r>
              <a:rPr lang="ja-JP" altLang="en-US" sz="1800" b="1" dirty="0" smtClean="0">
                <a:solidFill>
                  <a:srgbClr val="000000"/>
                </a:solidFill>
                <a:latin typeface="Times" pitchFamily="18" charset="0"/>
                <a:cs typeface="Times" pitchFamily="18" charset="0"/>
              </a:rPr>
              <a:t>秒</a:t>
            </a:r>
            <a:r>
              <a:rPr lang="en-US" altLang="ja-JP" sz="1800" b="1" dirty="0" smtClean="0">
                <a:solidFill>
                  <a:srgbClr val="000000"/>
                </a:solidFill>
                <a:latin typeface="Times" pitchFamily="18" charset="0"/>
                <a:cs typeface="Times" pitchFamily="18" charset="0"/>
              </a:rPr>
              <a:t>/</a:t>
            </a:r>
            <a:r>
              <a:rPr lang="ja-JP" altLang="en-US" sz="1800" b="1" dirty="0" smtClean="0">
                <a:solidFill>
                  <a:srgbClr val="000000"/>
                </a:solidFill>
                <a:latin typeface="Times" pitchFamily="18" charset="0"/>
                <a:cs typeface="Times" pitchFamily="18" charset="0"/>
              </a:rPr>
              <a:t>キロ電子ボルト</a:t>
            </a:r>
            <a:r>
              <a:rPr lang="en-US" altLang="ja-JP" sz="1800" b="1" dirty="0" smtClean="0">
                <a:solidFill>
                  <a:srgbClr val="000000"/>
                </a:solidFill>
                <a:latin typeface="Times" pitchFamily="18" charset="0"/>
                <a:cs typeface="Times" pitchFamily="18" charset="0"/>
              </a:rPr>
              <a:t>]</a:t>
            </a:r>
            <a:endParaRPr lang="ja-JP" altLang="en-US" sz="1800" b="1" dirty="0">
              <a:solidFill>
                <a:srgbClr val="000000"/>
              </a:solidFill>
              <a:latin typeface="Times" pitchFamily="18" charset="0"/>
              <a:cs typeface="Times" pitchFamily="18" charset="0"/>
            </a:endParaRPr>
          </a:p>
        </p:txBody>
      </p:sp>
      <p:sp>
        <p:nvSpPr>
          <p:cNvPr id="491" name="テキスト ボックス 490"/>
          <p:cNvSpPr txBox="1"/>
          <p:nvPr/>
        </p:nvSpPr>
        <p:spPr>
          <a:xfrm>
            <a:off x="25697060" y="5837421"/>
            <a:ext cx="3311699" cy="461665"/>
          </a:xfrm>
          <a:prstGeom prst="rect">
            <a:avLst/>
          </a:prstGeom>
          <a:noFill/>
        </p:spPr>
        <p:txBody>
          <a:bodyPr wrap="square" rtlCol="0">
            <a:spAutoFit/>
          </a:bodyPr>
          <a:lstStyle/>
          <a:p>
            <a:r>
              <a:rPr lang="ja-JP" altLang="en-US" sz="2400" dirty="0" smtClean="0">
                <a:solidFill>
                  <a:srgbClr val="000000"/>
                </a:solidFill>
                <a:latin typeface="Times" pitchFamily="18" charset="0"/>
                <a:cs typeface="Times" pitchFamily="18" charset="0"/>
              </a:rPr>
              <a:t>エネルギー</a:t>
            </a:r>
            <a:r>
              <a:rPr lang="en-US" altLang="ja-JP" sz="1800" b="1" dirty="0">
                <a:solidFill>
                  <a:srgbClr val="000000"/>
                </a:solidFill>
                <a:latin typeface="Times" pitchFamily="18" charset="0"/>
                <a:cs typeface="Times" pitchFamily="18" charset="0"/>
              </a:rPr>
              <a:t>[</a:t>
            </a:r>
            <a:r>
              <a:rPr lang="ja-JP" altLang="en-US" sz="1800" b="1" dirty="0" smtClean="0">
                <a:solidFill>
                  <a:srgbClr val="000000"/>
                </a:solidFill>
                <a:latin typeface="Times" pitchFamily="18" charset="0"/>
                <a:cs typeface="Times" pitchFamily="18" charset="0"/>
              </a:rPr>
              <a:t>キロ</a:t>
            </a:r>
            <a:r>
              <a:rPr lang="ja-JP" altLang="en-US" sz="1800" b="1" dirty="0">
                <a:solidFill>
                  <a:srgbClr val="000000"/>
                </a:solidFill>
                <a:latin typeface="Times" pitchFamily="18" charset="0"/>
                <a:cs typeface="Times" pitchFamily="18" charset="0"/>
              </a:rPr>
              <a:t>電子</a:t>
            </a:r>
            <a:r>
              <a:rPr lang="ja-JP" altLang="en-US" sz="1800" b="1" dirty="0" smtClean="0">
                <a:solidFill>
                  <a:srgbClr val="000000"/>
                </a:solidFill>
                <a:latin typeface="Times" pitchFamily="18" charset="0"/>
                <a:cs typeface="Times" pitchFamily="18" charset="0"/>
              </a:rPr>
              <a:t>ボルト</a:t>
            </a:r>
            <a:r>
              <a:rPr lang="en-US" altLang="ja-JP" sz="1800" b="1" dirty="0">
                <a:solidFill>
                  <a:srgbClr val="000000"/>
                </a:solidFill>
                <a:latin typeface="Times" pitchFamily="18" charset="0"/>
                <a:cs typeface="Times" pitchFamily="18" charset="0"/>
              </a:rPr>
              <a:t>]</a:t>
            </a:r>
            <a:endParaRPr lang="ja-JP" altLang="en-US" sz="2000" b="1" dirty="0">
              <a:solidFill>
                <a:srgbClr val="000000"/>
              </a:solidFill>
              <a:latin typeface="Times" pitchFamily="18" charset="0"/>
              <a:cs typeface="Times" pitchFamily="18" charset="0"/>
            </a:endParaRPr>
          </a:p>
        </p:txBody>
      </p:sp>
      <p:sp>
        <p:nvSpPr>
          <p:cNvPr id="492" name="テキスト ボックス 491"/>
          <p:cNvSpPr txBox="1"/>
          <p:nvPr/>
        </p:nvSpPr>
        <p:spPr>
          <a:xfrm>
            <a:off x="28751749" y="3884854"/>
            <a:ext cx="504056" cy="461665"/>
          </a:xfrm>
          <a:prstGeom prst="rect">
            <a:avLst/>
          </a:prstGeom>
          <a:noFill/>
        </p:spPr>
        <p:txBody>
          <a:bodyPr wrap="square" rtlCol="0">
            <a:spAutoFit/>
          </a:bodyPr>
          <a:lstStyle/>
          <a:p>
            <a:r>
              <a:rPr lang="en-US" altLang="ja-JP" sz="2400" dirty="0">
                <a:solidFill>
                  <a:srgbClr val="0000FF"/>
                </a:solidFill>
              </a:rPr>
              <a:t>Fe</a:t>
            </a:r>
            <a:endParaRPr kumimoji="1" lang="ja-JP" altLang="en-US" sz="2400" dirty="0">
              <a:solidFill>
                <a:srgbClr val="0000FF"/>
              </a:solidFill>
            </a:endParaRPr>
          </a:p>
        </p:txBody>
      </p:sp>
      <p:sp>
        <p:nvSpPr>
          <p:cNvPr id="493" name="テキスト ボックス 492"/>
          <p:cNvSpPr txBox="1"/>
          <p:nvPr/>
        </p:nvSpPr>
        <p:spPr>
          <a:xfrm>
            <a:off x="25712146" y="3376305"/>
            <a:ext cx="360040" cy="461665"/>
          </a:xfrm>
          <a:prstGeom prst="rect">
            <a:avLst/>
          </a:prstGeom>
          <a:noFill/>
        </p:spPr>
        <p:txBody>
          <a:bodyPr wrap="square" rtlCol="0">
            <a:spAutoFit/>
          </a:bodyPr>
          <a:lstStyle/>
          <a:p>
            <a:r>
              <a:rPr lang="en-US" altLang="ja-JP" sz="2400" dirty="0">
                <a:solidFill>
                  <a:srgbClr val="FF0000"/>
                </a:solidFill>
              </a:rPr>
              <a:t>O</a:t>
            </a:r>
            <a:endParaRPr kumimoji="1" lang="ja-JP" altLang="en-US" sz="2400" dirty="0">
              <a:solidFill>
                <a:srgbClr val="FF0000"/>
              </a:solidFill>
            </a:endParaRPr>
          </a:p>
        </p:txBody>
      </p:sp>
      <p:sp>
        <p:nvSpPr>
          <p:cNvPr id="494" name="テキスト ボックス 493"/>
          <p:cNvSpPr txBox="1"/>
          <p:nvPr/>
        </p:nvSpPr>
        <p:spPr>
          <a:xfrm>
            <a:off x="26541301" y="3222164"/>
            <a:ext cx="612217" cy="461665"/>
          </a:xfrm>
          <a:prstGeom prst="rect">
            <a:avLst/>
          </a:prstGeom>
          <a:noFill/>
        </p:spPr>
        <p:txBody>
          <a:bodyPr wrap="none" rtlCol="0">
            <a:spAutoFit/>
          </a:bodyPr>
          <a:lstStyle/>
          <a:p>
            <a:pPr algn="ctr"/>
            <a:r>
              <a:rPr lang="en-US" altLang="ja-JP" sz="2400" dirty="0">
                <a:solidFill>
                  <a:srgbClr val="008000"/>
                </a:solidFill>
                <a:latin typeface="Arial"/>
                <a:cs typeface="Times" pitchFamily="18" charset="0"/>
              </a:rPr>
              <a:t>Mg</a:t>
            </a:r>
            <a:endParaRPr kumimoji="1" lang="ja-JP" altLang="en-US" sz="2400" dirty="0">
              <a:solidFill>
                <a:srgbClr val="008000"/>
              </a:solidFill>
              <a:latin typeface="Arial"/>
              <a:cs typeface="Times" pitchFamily="18" charset="0"/>
            </a:endParaRPr>
          </a:p>
        </p:txBody>
      </p:sp>
      <p:sp>
        <p:nvSpPr>
          <p:cNvPr id="495" name="テキスト ボックス 494"/>
          <p:cNvSpPr txBox="1"/>
          <p:nvPr/>
        </p:nvSpPr>
        <p:spPr>
          <a:xfrm>
            <a:off x="27192224" y="3425407"/>
            <a:ext cx="458329" cy="461665"/>
          </a:xfrm>
          <a:prstGeom prst="rect">
            <a:avLst/>
          </a:prstGeom>
          <a:noFill/>
        </p:spPr>
        <p:txBody>
          <a:bodyPr wrap="none" rtlCol="0">
            <a:spAutoFit/>
          </a:bodyPr>
          <a:lstStyle/>
          <a:p>
            <a:pPr algn="ctr"/>
            <a:r>
              <a:rPr kumimoji="1" lang="en-US" altLang="ja-JP" sz="2400" dirty="0">
                <a:solidFill>
                  <a:srgbClr val="B600B9"/>
                </a:solidFill>
                <a:latin typeface="Arial"/>
                <a:cs typeface="Times" pitchFamily="18" charset="0"/>
              </a:rPr>
              <a:t>Si</a:t>
            </a:r>
            <a:endParaRPr kumimoji="1" lang="ja-JP" altLang="en-US" sz="2400" dirty="0">
              <a:solidFill>
                <a:srgbClr val="B600B9"/>
              </a:solidFill>
              <a:latin typeface="Arial"/>
              <a:cs typeface="Times" pitchFamily="18" charset="0"/>
            </a:endParaRPr>
          </a:p>
        </p:txBody>
      </p:sp>
      <p:sp>
        <p:nvSpPr>
          <p:cNvPr id="496" name="円/楕円 495"/>
          <p:cNvSpPr/>
          <p:nvPr/>
        </p:nvSpPr>
        <p:spPr>
          <a:xfrm>
            <a:off x="25640138" y="3179454"/>
            <a:ext cx="360040" cy="288032"/>
          </a:xfrm>
          <a:prstGeom prst="ellipse">
            <a:avLst/>
          </a:prstGeom>
          <a:solidFill>
            <a:schemeClr val="lt1">
              <a:alpha val="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pitchFamily="18" charset="0"/>
              <a:cs typeface="Times" pitchFamily="18" charset="0"/>
            </a:endParaRPr>
          </a:p>
        </p:txBody>
      </p:sp>
      <p:sp>
        <p:nvSpPr>
          <p:cNvPr id="497" name="円/楕円 496"/>
          <p:cNvSpPr/>
          <p:nvPr/>
        </p:nvSpPr>
        <p:spPr>
          <a:xfrm>
            <a:off x="26881967" y="3043918"/>
            <a:ext cx="360040" cy="288032"/>
          </a:xfrm>
          <a:prstGeom prst="ellipse">
            <a:avLst/>
          </a:prstGeom>
          <a:solidFill>
            <a:schemeClr val="lt1">
              <a:alpha val="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pitchFamily="18" charset="0"/>
              <a:cs typeface="Times" pitchFamily="18" charset="0"/>
            </a:endParaRPr>
          </a:p>
        </p:txBody>
      </p:sp>
      <p:sp>
        <p:nvSpPr>
          <p:cNvPr id="498" name="円/楕円 497"/>
          <p:cNvSpPr/>
          <p:nvPr/>
        </p:nvSpPr>
        <p:spPr>
          <a:xfrm>
            <a:off x="27284052" y="3199880"/>
            <a:ext cx="360040" cy="288032"/>
          </a:xfrm>
          <a:prstGeom prst="ellipse">
            <a:avLst/>
          </a:prstGeom>
          <a:solidFill>
            <a:schemeClr val="lt1">
              <a:alpha val="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pitchFamily="18" charset="0"/>
              <a:cs typeface="Times" pitchFamily="18" charset="0"/>
            </a:endParaRPr>
          </a:p>
        </p:txBody>
      </p:sp>
      <p:sp>
        <p:nvSpPr>
          <p:cNvPr id="499" name="円/楕円 498"/>
          <p:cNvSpPr/>
          <p:nvPr/>
        </p:nvSpPr>
        <p:spPr>
          <a:xfrm>
            <a:off x="29116641" y="4164028"/>
            <a:ext cx="432048" cy="504056"/>
          </a:xfrm>
          <a:prstGeom prst="ellipse">
            <a:avLst/>
          </a:prstGeom>
          <a:solidFill>
            <a:schemeClr val="lt1">
              <a:alpha val="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pitchFamily="18" charset="0"/>
              <a:cs typeface="Times" pitchFamily="18" charset="0"/>
            </a:endParaRPr>
          </a:p>
        </p:txBody>
      </p:sp>
      <p:sp>
        <p:nvSpPr>
          <p:cNvPr id="501" name="テキスト ボックス 500"/>
          <p:cNvSpPr txBox="1"/>
          <p:nvPr/>
        </p:nvSpPr>
        <p:spPr>
          <a:xfrm>
            <a:off x="25610428" y="4036954"/>
            <a:ext cx="2719585" cy="738664"/>
          </a:xfrm>
          <a:prstGeom prst="rect">
            <a:avLst/>
          </a:prstGeom>
          <a:noFill/>
        </p:spPr>
        <p:txBody>
          <a:bodyPr wrap="square" rtlCol="0">
            <a:spAutoFit/>
          </a:bodyPr>
          <a:lstStyle/>
          <a:p>
            <a:r>
              <a:rPr lang="en-US" altLang="ja-JP" sz="1400" dirty="0">
                <a:solidFill>
                  <a:srgbClr val="000000"/>
                </a:solidFill>
              </a:rPr>
              <a:t>+ :</a:t>
            </a:r>
            <a:r>
              <a:rPr lang="ja-JP" altLang="en-US" sz="1400" dirty="0">
                <a:solidFill>
                  <a:srgbClr val="000000"/>
                </a:solidFill>
              </a:rPr>
              <a:t>実際の値</a:t>
            </a:r>
            <a:endParaRPr lang="en-US" altLang="ja-JP" sz="1400" dirty="0">
              <a:solidFill>
                <a:srgbClr val="000000"/>
              </a:solidFill>
            </a:endParaRPr>
          </a:p>
          <a:p>
            <a:r>
              <a:rPr kumimoji="1" lang="ja-JP" altLang="en-US" sz="1400" dirty="0" smtClean="0">
                <a:solidFill>
                  <a:srgbClr val="FF0000"/>
                </a:solidFill>
              </a:rPr>
              <a:t>赤：銀河団の高温ガスからの放射</a:t>
            </a:r>
            <a:endParaRPr kumimoji="1" lang="en-US" altLang="ja-JP" sz="1400" dirty="0" smtClean="0">
              <a:solidFill>
                <a:srgbClr val="FF0000"/>
              </a:solidFill>
            </a:endParaRPr>
          </a:p>
          <a:p>
            <a:r>
              <a:rPr kumimoji="1" lang="ja-JP" altLang="en-US" sz="1400" dirty="0" smtClean="0">
                <a:solidFill>
                  <a:srgbClr val="0206BE"/>
                </a:solidFill>
              </a:rPr>
              <a:t>青：銀河団以外からの放射</a:t>
            </a:r>
            <a:endParaRPr kumimoji="1" lang="ja-JP" altLang="en-US" sz="1400" dirty="0">
              <a:solidFill>
                <a:srgbClr val="0206BE"/>
              </a:solidFill>
            </a:endParaRPr>
          </a:p>
        </p:txBody>
      </p:sp>
      <p:sp>
        <p:nvSpPr>
          <p:cNvPr id="502" name="テキスト ボックス 501"/>
          <p:cNvSpPr txBox="1"/>
          <p:nvPr/>
        </p:nvSpPr>
        <p:spPr>
          <a:xfrm>
            <a:off x="20257231" y="2755886"/>
            <a:ext cx="1809059" cy="461665"/>
          </a:xfrm>
          <a:prstGeom prst="rect">
            <a:avLst/>
          </a:prstGeom>
          <a:noFill/>
        </p:spPr>
        <p:txBody>
          <a:bodyPr wrap="none" rtlCol="0">
            <a:spAutoFit/>
          </a:bodyPr>
          <a:lstStyle/>
          <a:p>
            <a:r>
              <a:rPr lang="en-US" altLang="ja-JP" sz="2400" dirty="0">
                <a:solidFill>
                  <a:srgbClr val="FFFFFF"/>
                </a:solidFill>
                <a:latin typeface="Times" pitchFamily="18" charset="0"/>
                <a:cs typeface="Times" pitchFamily="18" charset="0"/>
              </a:rPr>
              <a:t>□:</a:t>
            </a:r>
            <a:r>
              <a:rPr lang="ja-JP" altLang="en-US" sz="2400" dirty="0">
                <a:solidFill>
                  <a:srgbClr val="FFFFFF"/>
                </a:solidFill>
                <a:latin typeface="Times" pitchFamily="18" charset="0"/>
                <a:cs typeface="Times" pitchFamily="18" charset="0"/>
              </a:rPr>
              <a:t>観測領域</a:t>
            </a:r>
            <a:endParaRPr kumimoji="1" lang="ja-JP" altLang="en-US" sz="2400" dirty="0">
              <a:solidFill>
                <a:srgbClr val="FFFFFF"/>
              </a:solidFill>
              <a:latin typeface="Times" pitchFamily="18" charset="0"/>
              <a:cs typeface="Times" pitchFamily="18" charset="0"/>
            </a:endParaRPr>
          </a:p>
        </p:txBody>
      </p:sp>
      <p:cxnSp>
        <p:nvCxnSpPr>
          <p:cNvPr id="503" name="直線コネクタ 502"/>
          <p:cNvCxnSpPr/>
          <p:nvPr/>
        </p:nvCxnSpPr>
        <p:spPr>
          <a:xfrm>
            <a:off x="19894765" y="8776276"/>
            <a:ext cx="0" cy="1728192"/>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504" name="テキスト ボックス 503"/>
          <p:cNvSpPr txBox="1"/>
          <p:nvPr/>
        </p:nvSpPr>
        <p:spPr>
          <a:xfrm rot="16200000">
            <a:off x="18691824" y="7501329"/>
            <a:ext cx="2376264" cy="461665"/>
          </a:xfrm>
          <a:prstGeom prst="rect">
            <a:avLst/>
          </a:prstGeom>
          <a:noFill/>
        </p:spPr>
        <p:txBody>
          <a:bodyPr wrap="square" rtlCol="0">
            <a:spAutoFit/>
          </a:bodyPr>
          <a:lstStyle/>
          <a:p>
            <a:pPr algn="ctr"/>
            <a:r>
              <a:rPr lang="ja-JP" altLang="en-US" sz="2400" dirty="0">
                <a:solidFill>
                  <a:schemeClr val="bg1"/>
                </a:solidFill>
                <a:latin typeface="ＭＳ Ｐゴシック" panose="020B0600070205080204" pitchFamily="50" charset="-128"/>
                <a:ea typeface="ＭＳ Ｐゴシック" panose="020B0600070205080204" pitchFamily="50" charset="-128"/>
                <a:cs typeface="Times" pitchFamily="18" charset="0"/>
              </a:rPr>
              <a:t>の太陽との比較</a:t>
            </a:r>
            <a:endParaRPr lang="en-US" altLang="ja-JP" sz="2400" dirty="0">
              <a:solidFill>
                <a:schemeClr val="bg1"/>
              </a:solidFill>
              <a:latin typeface="ＭＳ Ｐゴシック" panose="020B0600070205080204" pitchFamily="50" charset="-128"/>
              <a:ea typeface="ＭＳ Ｐゴシック" panose="020B0600070205080204" pitchFamily="50" charset="-128"/>
              <a:cs typeface="Times" pitchFamily="18" charset="0"/>
            </a:endParaRPr>
          </a:p>
        </p:txBody>
      </p:sp>
      <p:sp>
        <p:nvSpPr>
          <p:cNvPr id="505" name="テキスト ボックス 504"/>
          <p:cNvSpPr txBox="1"/>
          <p:nvPr/>
        </p:nvSpPr>
        <p:spPr>
          <a:xfrm>
            <a:off x="20182797" y="2073297"/>
            <a:ext cx="9433048" cy="646331"/>
          </a:xfrm>
          <a:prstGeom prst="rect">
            <a:avLst/>
          </a:prstGeom>
          <a:noFill/>
        </p:spPr>
        <p:txBody>
          <a:bodyPr wrap="square" rtlCol="0">
            <a:spAutoFit/>
          </a:bodyPr>
          <a:lstStyle/>
          <a:p>
            <a:r>
              <a:rPr lang="ja-JP" altLang="en-US" sz="3600" dirty="0">
                <a:solidFill>
                  <a:schemeClr val="bg1"/>
                </a:solidFill>
                <a:latin typeface="Times" pitchFamily="18" charset="0"/>
                <a:cs typeface="Times" pitchFamily="18" charset="0"/>
              </a:rPr>
              <a:t>星で生まれた元素が大量に高温ガスに含まれる</a:t>
            </a:r>
            <a:endParaRPr kumimoji="1" lang="ja-JP" altLang="en-US" sz="3600" dirty="0">
              <a:solidFill>
                <a:schemeClr val="bg1"/>
              </a:solidFill>
              <a:latin typeface="Times" pitchFamily="18" charset="0"/>
              <a:cs typeface="Times" pitchFamily="18" charset="0"/>
            </a:endParaRPr>
          </a:p>
        </p:txBody>
      </p:sp>
      <p:cxnSp>
        <p:nvCxnSpPr>
          <p:cNvPr id="506" name="直線コネクタ 505"/>
          <p:cNvCxnSpPr/>
          <p:nvPr/>
        </p:nvCxnSpPr>
        <p:spPr>
          <a:xfrm>
            <a:off x="5904663" y="10150040"/>
            <a:ext cx="6346525" cy="3030077"/>
          </a:xfrm>
          <a:prstGeom prst="line">
            <a:avLst/>
          </a:prstGeom>
          <a:ln w="76200">
            <a:solidFill>
              <a:srgbClr val="FFC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34" name="テキスト ボックス 233"/>
          <p:cNvSpPr txBox="1"/>
          <p:nvPr/>
        </p:nvSpPr>
        <p:spPr>
          <a:xfrm>
            <a:off x="10012970" y="11376094"/>
            <a:ext cx="8064896" cy="1200329"/>
          </a:xfrm>
          <a:prstGeom prst="rect">
            <a:avLst/>
          </a:prstGeom>
          <a:solidFill>
            <a:srgbClr val="FFFFFF"/>
          </a:solidFill>
        </p:spPr>
        <p:txBody>
          <a:bodyPr wrap="square" rtlCol="0">
            <a:spAutoFit/>
          </a:bodyPr>
          <a:lstStyle/>
          <a:p>
            <a:pPr algn="ctr"/>
            <a:r>
              <a:rPr kumimoji="1" lang="ja-JP" altLang="en-US" sz="3600" dirty="0" smtClean="0">
                <a:solidFill>
                  <a:srgbClr val="FF3399"/>
                </a:solidFill>
              </a:rPr>
              <a:t>理論が観測結果と一致しない要因は？</a:t>
            </a:r>
            <a:endParaRPr kumimoji="1" lang="en-US" altLang="ja-JP" sz="3600" dirty="0" smtClean="0">
              <a:solidFill>
                <a:srgbClr val="FF3399"/>
              </a:solidFill>
            </a:endParaRPr>
          </a:p>
          <a:p>
            <a:pPr algn="ctr"/>
            <a:r>
              <a:rPr lang="ja-JP" altLang="en-US" sz="3600" dirty="0">
                <a:solidFill>
                  <a:srgbClr val="FF3399"/>
                </a:solidFill>
              </a:rPr>
              <a:t>衝撃波の影響が加熱だけではない？</a:t>
            </a:r>
            <a:endParaRPr lang="en-US" altLang="ja-JP" sz="3600" dirty="0">
              <a:solidFill>
                <a:schemeClr val="bg1"/>
              </a:solidFill>
            </a:endParaRPr>
          </a:p>
        </p:txBody>
      </p:sp>
      <p:sp>
        <p:nvSpPr>
          <p:cNvPr id="235" name="下矢印 234"/>
          <p:cNvSpPr/>
          <p:nvPr/>
        </p:nvSpPr>
        <p:spPr>
          <a:xfrm>
            <a:off x="12454107" y="10914567"/>
            <a:ext cx="3240360" cy="460165"/>
          </a:xfrm>
          <a:prstGeom prst="downArrow">
            <a:avLst/>
          </a:prstGeom>
          <a:solidFill>
            <a:srgbClr val="99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9" name="正方形/長方形 358"/>
          <p:cNvSpPr/>
          <p:nvPr/>
        </p:nvSpPr>
        <p:spPr>
          <a:xfrm>
            <a:off x="6262345" y="11087634"/>
            <a:ext cx="2034327" cy="461665"/>
          </a:xfrm>
          <a:prstGeom prst="rect">
            <a:avLst/>
          </a:prstGeom>
        </p:spPr>
        <p:txBody>
          <a:bodyPr wrap="square">
            <a:spAutoFit/>
          </a:bodyPr>
          <a:lstStyle/>
          <a:p>
            <a:pPr algn="ctr"/>
            <a:r>
              <a:rPr lang="ja-JP" altLang="en-US" sz="2400" b="1" dirty="0">
                <a:solidFill>
                  <a:srgbClr val="FFFFFF"/>
                </a:solidFill>
              </a:rPr>
              <a:t>ボイド</a:t>
            </a:r>
          </a:p>
        </p:txBody>
      </p:sp>
      <p:sp>
        <p:nvSpPr>
          <p:cNvPr id="367" name="下矢印 366"/>
          <p:cNvSpPr/>
          <p:nvPr/>
        </p:nvSpPr>
        <p:spPr>
          <a:xfrm>
            <a:off x="13626537" y="7089369"/>
            <a:ext cx="723612" cy="360040"/>
          </a:xfrm>
          <a:prstGeom prst="downArrow">
            <a:avLst>
              <a:gd name="adj1" fmla="val 50000"/>
              <a:gd name="adj2" fmla="val 51942"/>
            </a:avLst>
          </a:prstGeom>
          <a:solidFill>
            <a:schemeClr val="accent2">
              <a:alpha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Times" pitchFamily="18" charset="0"/>
              <a:cs typeface="Times" pitchFamily="18" charset="0"/>
            </a:endParaRPr>
          </a:p>
        </p:txBody>
      </p:sp>
      <p:sp>
        <p:nvSpPr>
          <p:cNvPr id="1028" name="正方形/長方形 1027"/>
          <p:cNvSpPr/>
          <p:nvPr/>
        </p:nvSpPr>
        <p:spPr>
          <a:xfrm>
            <a:off x="20551815" y="10072273"/>
            <a:ext cx="3707673" cy="26886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kumimoji="1" lang="ja-JP" alt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8" charset="0"/>
              <a:cs typeface="Times" pitchFamily="18" charset="0"/>
            </a:endParaRPr>
          </a:p>
        </p:txBody>
      </p:sp>
      <p:sp>
        <p:nvSpPr>
          <p:cNvPr id="376" name="テキスト ボックス 375"/>
          <p:cNvSpPr txBox="1"/>
          <p:nvPr/>
        </p:nvSpPr>
        <p:spPr>
          <a:xfrm>
            <a:off x="21058004" y="10098398"/>
            <a:ext cx="4710662" cy="461665"/>
          </a:xfrm>
          <a:prstGeom prst="rect">
            <a:avLst/>
          </a:prstGeom>
          <a:noFill/>
        </p:spPr>
        <p:txBody>
          <a:bodyPr wrap="square" rtlCol="0">
            <a:spAutoFit/>
          </a:bodyPr>
          <a:lstStyle/>
          <a:p>
            <a:r>
              <a:rPr kumimoji="1" lang="ja-JP" altLang="en-US" sz="2400" dirty="0" smtClean="0">
                <a:solidFill>
                  <a:schemeClr val="bg1"/>
                </a:solidFill>
                <a:latin typeface="Times" pitchFamily="18" charset="0"/>
                <a:cs typeface="Times" pitchFamily="18" charset="0"/>
              </a:rPr>
              <a:t>銀河団中心からの距離</a:t>
            </a:r>
            <a:r>
              <a:rPr kumimoji="1" lang="en-US" altLang="ja-JP" sz="2400" dirty="0" smtClean="0">
                <a:solidFill>
                  <a:schemeClr val="bg1"/>
                </a:solidFill>
                <a:latin typeface="Times" pitchFamily="18" charset="0"/>
                <a:cs typeface="Times" pitchFamily="18" charset="0"/>
              </a:rPr>
              <a:t>[</a:t>
            </a:r>
            <a:r>
              <a:rPr kumimoji="1" lang="ja-JP" altLang="en-US" sz="2400" dirty="0" smtClean="0">
                <a:solidFill>
                  <a:schemeClr val="bg1"/>
                </a:solidFill>
                <a:latin typeface="Times" pitchFamily="18" charset="0"/>
                <a:cs typeface="Times" pitchFamily="18" charset="0"/>
              </a:rPr>
              <a:t>百万光年</a:t>
            </a:r>
            <a:r>
              <a:rPr kumimoji="1" lang="en-US" altLang="ja-JP" sz="2400" dirty="0" smtClean="0">
                <a:solidFill>
                  <a:schemeClr val="bg1"/>
                </a:solidFill>
                <a:latin typeface="Times" pitchFamily="18" charset="0"/>
                <a:cs typeface="Times" pitchFamily="18" charset="0"/>
              </a:rPr>
              <a:t>]</a:t>
            </a:r>
            <a:endParaRPr kumimoji="1" lang="ja-JP" altLang="en-US" sz="6000" dirty="0">
              <a:solidFill>
                <a:schemeClr val="bg1"/>
              </a:solidFill>
              <a:latin typeface="Times" pitchFamily="18" charset="0"/>
              <a:cs typeface="Times" pitchFamily="18" charset="0"/>
            </a:endParaRPr>
          </a:p>
        </p:txBody>
      </p:sp>
    </p:spTree>
    <p:extLst>
      <p:ext uri="{BB962C8B-B14F-4D97-AF65-F5344CB8AC3E}">
        <p14:creationId xmlns:p14="http://schemas.microsoft.com/office/powerpoint/2010/main" val="1415722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scene3d>
          <a:camera prst="orthographicFront"/>
          <a:lightRig rig="glow" dir="tl">
            <a:rot lat="0" lon="0" rev="5400000"/>
          </a:lightRig>
        </a:scene3d>
        <a:sp3d contourW="12700">
          <a:bevelT w="25400" h="25400"/>
          <a:contourClr>
            <a:schemeClr val="accent6">
              <a:shade val="73000"/>
            </a:schemeClr>
          </a:contourClr>
        </a:sp3d>
      </a:bodyPr>
      <a:lstStyle>
        <a:defPPr algn="ctr">
          <a:defRPr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8" charset="0"/>
            <a:cs typeface="Times" pitchFamily="18" charset="0"/>
          </a:defRPr>
        </a:defPPr>
      </a:lstStyle>
      <a:style>
        <a:lnRef idx="2">
          <a:schemeClr val="accent6"/>
        </a:lnRef>
        <a:fillRef idx="1">
          <a:schemeClr val="lt1"/>
        </a:fillRef>
        <a:effectRef idx="0">
          <a:schemeClr val="accent6"/>
        </a:effectRef>
        <a:fontRef idx="minor">
          <a:schemeClr val="dk1"/>
        </a:fontRef>
      </a:style>
    </a:spDef>
    <a:lnDef>
      <a:spPr>
        <a:ln>
          <a:solidFill>
            <a:srgbClr val="00B0F0"/>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5429</TotalTime>
  <Words>1523</Words>
  <Application>Microsoft Office PowerPoint</Application>
  <PresentationFormat>ユーザー設定</PresentationFormat>
  <Paragraphs>401</Paragraphs>
  <Slides>2</Slides>
  <Notes>2</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2</vt:i4>
      </vt:variant>
    </vt:vector>
  </HeadingPairs>
  <TitlesOfParts>
    <vt:vector size="16" baseType="lpstr">
      <vt:lpstr>Arial Unicode MS</vt:lpstr>
      <vt:lpstr>Lucida Grande</vt:lpstr>
      <vt:lpstr>ＭＳ Ｐゴシック</vt:lpstr>
      <vt:lpstr>ＭＳ 明朝</vt:lpstr>
      <vt:lpstr>MS-PGothic</vt:lpstr>
      <vt:lpstr>新細明體</vt:lpstr>
      <vt:lpstr>StarSymbol</vt:lpstr>
      <vt:lpstr>VL ゴシック</vt:lpstr>
      <vt:lpstr>Arial</vt:lpstr>
      <vt:lpstr>Calibri</vt:lpstr>
      <vt:lpstr>Cambria Math</vt:lpstr>
      <vt:lpstr>Times</vt:lpstr>
      <vt:lpstr>Times New Roman</vt:lpstr>
      <vt:lpstr>Office ​​テーマ</vt:lpstr>
      <vt:lpstr>PowerPoint プレゼンテーション</vt:lpstr>
      <vt:lpstr>PowerPoint プレゼンテーション</vt:lpstr>
    </vt:vector>
  </TitlesOfParts>
  <Company>FJ-USER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haruka</dc:creator>
  <cp:lastModifiedBy>Moegi</cp:lastModifiedBy>
  <cp:revision>556</cp:revision>
  <cp:lastPrinted>2012-11-20T14:34:43Z</cp:lastPrinted>
  <dcterms:created xsi:type="dcterms:W3CDTF">2012-11-11T05:44:32Z</dcterms:created>
  <dcterms:modified xsi:type="dcterms:W3CDTF">2013-11-23T02:33:17Z</dcterms:modified>
</cp:coreProperties>
</file>