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1" r:id="rId2"/>
    <p:sldId id="393" r:id="rId3"/>
    <p:sldId id="384" r:id="rId4"/>
    <p:sldId id="399" r:id="rId5"/>
    <p:sldId id="385" r:id="rId6"/>
    <p:sldId id="386" r:id="rId7"/>
    <p:sldId id="387" r:id="rId8"/>
    <p:sldId id="394" r:id="rId9"/>
    <p:sldId id="391" r:id="rId10"/>
    <p:sldId id="388" r:id="rId11"/>
    <p:sldId id="389" r:id="rId12"/>
    <p:sldId id="395" r:id="rId13"/>
    <p:sldId id="357" r:id="rId14"/>
    <p:sldId id="406" r:id="rId15"/>
    <p:sldId id="350" r:id="rId16"/>
    <p:sldId id="352" r:id="rId17"/>
    <p:sldId id="405" r:id="rId18"/>
    <p:sldId id="400" r:id="rId19"/>
    <p:sldId id="401" r:id="rId20"/>
    <p:sldId id="402" r:id="rId21"/>
    <p:sldId id="403" r:id="rId22"/>
    <p:sldId id="409" r:id="rId23"/>
    <p:sldId id="404" r:id="rId24"/>
    <p:sldId id="376" r:id="rId25"/>
    <p:sldId id="299" r:id="rId26"/>
    <p:sldId id="408" r:id="rId27"/>
    <p:sldId id="410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C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85880" autoAdjust="0"/>
  </p:normalViewPr>
  <p:slideViewPr>
    <p:cSldViewPr>
      <p:cViewPr varScale="1">
        <p:scale>
          <a:sx n="135" d="100"/>
          <a:sy n="135" d="100"/>
        </p:scale>
        <p:origin x="-7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988947-BAB2-4C2D-B264-78580FC3F125}" type="datetimeFigureOut">
              <a:rPr lang="en-US"/>
              <a:pPr>
                <a:defRPr/>
              </a:pPr>
              <a:t>7/17/2017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3BD0B4-3C01-4596-A9C3-4A4DECC70F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5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3BD0B4-3C01-4596-A9C3-4A4DECC70F0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7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7562-AA06-426A-87EA-668B1E6895D0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B6F7B35-BAA3-48DA-A2B9-094E0FED260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1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EE203-C5D8-4BA5-B327-8F5AF52B633F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CEB81-AD9C-4790-BB41-49E542E11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2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16A7-8E90-4071-969D-1891EB0C8DF7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616CE-01C2-4C81-9342-0441B1D182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7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419D9-1F88-4179-9567-709F7C6C38E7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5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CC45-1632-4F28-BC75-8B53054E9030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FC1-16C9-4ACF-97DD-B9994F6A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1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2161-3361-4DFB-B103-29685D3E0ACC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57EF9-5A63-45D3-8A2F-4A1C4AD6E5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6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361D-A807-48EB-8A38-91A4DC3F116A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5C58D-4C06-4208-9BD8-2A7C79ADE8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2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BE46-BF52-4A4F-A06D-AB5B919C3A35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B43BF-4C29-4F4E-AF73-A9DF68CEC3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5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56F3-F6D9-4FC3-9CF2-25C34A85B783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2BEA8-D275-46E4-9FBE-E13FC57F87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0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52C15-90B5-43AA-97A5-AD49E94FC63F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2FF8-C38D-4C10-8F5D-220D64BC3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9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465E1-D4B6-4855-83B2-9C5E585A7675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D8BC5-5A0D-46F5-88E4-FF7F82326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6A2F33-C61F-44F2-8ECA-0B1C6FB0F327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70F040-AE92-402D-A5FE-49768F3CE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8839200" cy="1470025"/>
          </a:xfrm>
        </p:spPr>
        <p:txBody>
          <a:bodyPr/>
          <a:lstStyle/>
          <a:p>
            <a:r>
              <a:rPr lang="en-US" altLang="en-US" sz="4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Using Defect Creation for Directional Sensitivity and Dark Matter </a:t>
            </a:r>
            <a:r>
              <a:rPr lang="en-US" altLang="en-US" sz="4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Signal </a:t>
            </a:r>
            <a:r>
              <a:rPr lang="en-US" altLang="en-US" sz="4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Discrimination </a:t>
            </a:r>
            <a:r>
              <a:rPr lang="en-US" altLang="en-US" sz="4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en-US" sz="4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Phonon-Mediated Detectors</a:t>
            </a:r>
            <a:endParaRPr lang="en-US" altLang="en-US" sz="48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Subtitle 4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772400" cy="17526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vi-VN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a Kadribašić </a:t>
            </a:r>
          </a:p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Abstracts O-35, PE-16</a:t>
            </a:r>
            <a:endParaRPr lang="en-US" altLang="en-US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Mirabolfathi Group</a:t>
            </a:r>
          </a:p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Texas A&amp;M University</a:t>
            </a:r>
          </a:p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July 18, 2017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F7B35-BAA3-48DA-A2B9-094E0FED260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5468"/>
      </p:ext>
    </p:extLst>
  </p:cSld>
  <p:clrMapOvr>
    <a:masterClrMapping/>
  </p:clrMapOvr>
  <p:transition advTm="1393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0" y="533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Possible Charge Creation Mechanism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F7B35-BAA3-48DA-A2B9-094E0FED260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15347"/>
            <a:ext cx="9144001" cy="362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76200" y="5135506"/>
            <a:ext cx="1363969" cy="4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WIMP or </a:t>
            </a:r>
            <a:r>
              <a:rPr lang="el-GR" altLang="en-US" sz="1800" b="1" dirty="0" smtClean="0">
                <a:latin typeface="Times New Roman" pitchFamily="18" charset="0"/>
                <a:cs typeface="Times New Roman" pitchFamily="18" charset="0"/>
              </a:rPr>
              <a:t>ν</a:t>
            </a:r>
            <a:endParaRPr lang="en-US" alt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85189"/>
      </p:ext>
    </p:extLst>
  </p:cSld>
  <p:clrMapOvr>
    <a:masterClrMapping/>
  </p:clrMapOvr>
  <p:transition advTm="1393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2" descr="C:\Users\Fedja\Google Drive\Research_Nader\Latex\Threshold_Rates_Paper\Test\Thresh_Ge_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4875"/>
            <a:ext cx="438811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Angle Dependent Energy Thresholds</a:t>
            </a:r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44716" y="3505200"/>
            <a:ext cx="460348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Collaboration with K. Nordlund </a:t>
            </a:r>
            <a:r>
              <a:rPr lang="en-US" altLang="en-US" sz="2400" b="1" i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, U. of Helsinki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Molecular dynamics based on density functional theory (DFT)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: 12 </a:t>
            </a:r>
            <a:r>
              <a:rPr lang="en-US" altLang="en-US" sz="24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altLang="en-US" sz="24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endParaRPr lang="en-US" altLang="en-US" sz="24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-76200" y="6096000"/>
            <a:ext cx="480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F. Kadribasic </a:t>
            </a:r>
            <a:r>
              <a:rPr lang="en-US" altLang="en-US" sz="1400" b="1" i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en-US" sz="14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. arXiv:1703.05371, https://www.doitpoms.ac.uk/tlplib/crystallography3/images/directions.gif</a:t>
            </a:r>
          </a:p>
        </p:txBody>
      </p:sp>
      <p:pic>
        <p:nvPicPr>
          <p:cNvPr id="3074" name="Picture 2" descr="Image result for cubic lattice dir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27" y="1084397"/>
            <a:ext cx="3267788" cy="222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9" y="152400"/>
            <a:ext cx="4152512" cy="28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00300_MeV_Ge_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304800"/>
            <a:ext cx="4013200" cy="6019800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/>
        </p:nvSpPr>
        <p:spPr bwMode="auto">
          <a:xfrm>
            <a:off x="0" y="4038600"/>
            <a:ext cx="5029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No Angular Threshold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Angular Threshold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Integrated Rate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19901"/>
            <a:ext cx="4152512" cy="7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76200" y="6172200"/>
            <a:ext cx="480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http://slideplayer.com/slide/5208971/16/images/8/WIMP+signatures+Diurnal+modulation:+vo+a+v0:+solar+motion.jpg</a:t>
            </a:r>
          </a:p>
        </p:txBody>
      </p:sp>
      <p:pic>
        <p:nvPicPr>
          <p:cNvPr id="4103" name="Picture 7" descr="Image result for su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0434"/>
            <a:ext cx="557673" cy="53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rot="2321362">
            <a:off x="1108027" y="1180220"/>
            <a:ext cx="7136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64872" y="838200"/>
            <a:ext cx="37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64872" y="838200"/>
            <a:ext cx="51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2307145">
            <a:off x="1274371" y="821324"/>
            <a:ext cx="897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 smtClean="0">
                <a:latin typeface="Times New Roman" pitchFamily="18" charset="0"/>
                <a:cs typeface="Times New Roman" pitchFamily="18" charset="0"/>
              </a:rPr>
              <a:t>Solar </a:t>
            </a:r>
            <a:r>
              <a:rPr lang="el-GR" altLang="en-US" sz="1600" b="1" dirty="0" smtClean="0">
                <a:latin typeface="Times New Roman" pitchFamily="18" charset="0"/>
                <a:cs typeface="Times New Roman" pitchFamily="18" charset="0"/>
              </a:rPr>
              <a:t>ν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 rot="2307145">
            <a:off x="786429" y="1505361"/>
            <a:ext cx="897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 smtClean="0">
                <a:latin typeface="Times New Roman" pitchFamily="18" charset="0"/>
                <a:cs typeface="Times New Roman" pitchFamily="18" charset="0"/>
              </a:rPr>
              <a:t>Solar </a:t>
            </a:r>
            <a:r>
              <a:rPr lang="el-GR" altLang="en-US" sz="1600" b="1" dirty="0" smtClean="0">
                <a:latin typeface="Times New Roman" pitchFamily="18" charset="0"/>
                <a:cs typeface="Times New Roman" pitchFamily="18" charset="0"/>
              </a:rPr>
              <a:t>ν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040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CDMS Solid State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  <a:endParaRPr lang="en-US" altLang="en-US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12085" y="6248400"/>
            <a:ext cx="89795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https://www.slac.stanford.edu/exp/cdms/default_files/image004.png</a:t>
            </a:r>
            <a:endParaRPr lang="en-US" altLang="en-US" sz="18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F7B35-BAA3-48DA-A2B9-094E0FED260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4495800" y="1447800"/>
            <a:ext cx="452749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Sub 40 mK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22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NR vs ER discrimination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22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Recoil energy via </a:t>
            </a: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phonons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Charges via ~3 V/cm </a:t>
            </a: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E-field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Good to ~1 keV threshold</a:t>
            </a:r>
            <a:endParaRPr lang="en-US" altLang="en-US" sz="2600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2" y="838200"/>
            <a:ext cx="3360518" cy="26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2" y="3619099"/>
            <a:ext cx="3360518" cy="270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06085"/>
      </p:ext>
    </p:extLst>
  </p:cSld>
  <p:clrMapOvr>
    <a:masterClrMapping/>
  </p:clrMapOvr>
  <p:transition advTm="1393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57200"/>
            <a:ext cx="7943850" cy="59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4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Luke-</a:t>
            </a:r>
            <a:r>
              <a:rPr lang="en-US" altLang="en-US" sz="40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Neganov</a:t>
            </a:r>
            <a:r>
              <a:rPr lang="en-US" altLang="en-US" sz="40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 Gain, Ideal Detector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5" y="851796"/>
            <a:ext cx="7835229" cy="585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4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50" y="2196650"/>
            <a:ext cx="4522249" cy="33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152400" y="3810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Contact-Free High Voltage Detector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96650"/>
            <a:ext cx="4621750" cy="33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t_gaussi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956466"/>
            <a:ext cx="1524000" cy="1055558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88289" y="6019800"/>
            <a:ext cx="89795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altLang="en-US" sz="1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Mirabolfathi </a:t>
            </a:r>
            <a:r>
              <a:rPr lang="en-US" altLang="en-US" sz="1600" b="1" i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en-US" sz="1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Nucl. Instrum. Meth. A855, 88 (2017), arXiv:1510.00999 [</a:t>
            </a:r>
            <a:r>
              <a:rPr lang="en-US" altLang="en-US" sz="1600" b="1" dirty="0" err="1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physics.ins-det</a:t>
            </a:r>
            <a:r>
              <a:rPr lang="en-US" altLang="en-US" sz="1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13345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914400"/>
            <a:ext cx="7248525" cy="561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152400" y="-152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Lower </a:t>
            </a:r>
            <a:r>
              <a:rPr lang="en-US" altLang="en-US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 = Lower Threshold</a:t>
            </a:r>
            <a:endParaRPr lang="en-US" altLang="en-US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8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Defect Production </a:t>
            </a:r>
            <a:r>
              <a:rPr lang="en-US" altLang="en-US" b="1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Energy </a:t>
            </a:r>
            <a:r>
              <a:rPr lang="en-US" altLang="en-US" b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endParaRPr lang="en-US" altLang="en-US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44716" y="3657600"/>
            <a:ext cx="498448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Collaboration with K. Nordlund </a:t>
            </a:r>
            <a:r>
              <a:rPr lang="en-US" altLang="en-US" sz="2600" b="1" i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, U. of Helsinki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Molecular dynamics based on DFT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Energy loss dependent on recoil energy and anisotropic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6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914400"/>
            <a:ext cx="376521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31" y="914400"/>
            <a:ext cx="376896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22895"/>
            <a:ext cx="3768970" cy="25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1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Modified Spectrum</a:t>
            </a:r>
          </a:p>
        </p:txBody>
      </p:sp>
      <p:pic>
        <p:nvPicPr>
          <p:cNvPr id="2" name="Picture 2" descr="C:\Users\Fedja\Google Drive\Research_Nader\Plots\02_Phonon_Det_E_Loss\008_Kink_Plots\Ver_02\Elost_vs_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990600"/>
            <a:ext cx="2784482" cy="27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4" y="3888545"/>
            <a:ext cx="2778036" cy="27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7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/>
          <p:cNvSpPr txBox="1">
            <a:spLocks/>
          </p:cNvSpPr>
          <p:nvPr/>
        </p:nvSpPr>
        <p:spPr bwMode="auto">
          <a:xfrm>
            <a:off x="76200" y="1066800"/>
            <a:ext cx="4953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~85% of mass content of the Universe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Many particle candidates covering large range of masses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DM halo implies isothermal Maxwell-Boltzmann distribution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Expected challenges</a:t>
            </a:r>
            <a:r>
              <a:rPr lang="en-US" altLang="en-US" sz="2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: low energy </a:t>
            </a:r>
            <a:r>
              <a:rPr lang="en-US" altLang="en-US" sz="2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deposition, low signal </a:t>
            </a:r>
            <a:r>
              <a:rPr lang="en-US" altLang="en-US" sz="2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rate </a:t>
            </a:r>
            <a:r>
              <a:rPr lang="en-US" altLang="en-US" sz="2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~0.3 event/kg/</a:t>
            </a:r>
            <a:r>
              <a:rPr lang="en-US" altLang="en-US" sz="28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yr</a:t>
            </a:r>
            <a:endParaRPr lang="en-US" altLang="en-US" sz="2800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57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Perspective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037463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cdn-images-1.medium.com/max/1600/1*ZI42DqEBKiV7WhClVBz6c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733800"/>
            <a:ext cx="3037462" cy="2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685800" y="6324600"/>
            <a:ext cx="769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https://cdn-images-1.medium.com/max/1600/1*ZI42DqEBKiV7WhClVBz6cw.jpeg</a:t>
            </a:r>
          </a:p>
        </p:txBody>
      </p:sp>
    </p:spTree>
    <p:extLst>
      <p:ext uri="{BB962C8B-B14F-4D97-AF65-F5344CB8AC3E}">
        <p14:creationId xmlns:p14="http://schemas.microsoft.com/office/powerpoint/2010/main" val="21073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edja\Google Drive\Research_Nader\Plots\02_Phonon_Det_E_Loss\008_Kink_Plots\Ver_02\Elost_vs_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990600"/>
            <a:ext cx="2784482" cy="27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4" y="3888545"/>
            <a:ext cx="2778036" cy="27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Modified Spectrum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2514600" y="5181600"/>
            <a:ext cx="762000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edja\Google Drive\Research_Nader\Plots\02_Phonon_Det_E_Loss\008_Kink_Plots\Ver_02\Elost_vs_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990600"/>
            <a:ext cx="2784482" cy="27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4" y="3888545"/>
            <a:ext cx="2778036" cy="27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Modified Spectrum</a:t>
            </a:r>
          </a:p>
        </p:txBody>
      </p:sp>
      <p:sp>
        <p:nvSpPr>
          <p:cNvPr id="5" name="Right Arrow 4"/>
          <p:cNvSpPr/>
          <p:nvPr/>
        </p:nvSpPr>
        <p:spPr>
          <a:xfrm rot="16200000">
            <a:off x="1696060" y="4591660"/>
            <a:ext cx="988579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2514600" y="5181600"/>
            <a:ext cx="762000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Modified Spectrum</a:t>
            </a:r>
          </a:p>
        </p:txBody>
      </p:sp>
      <p:pic>
        <p:nvPicPr>
          <p:cNvPr id="2" name="Picture 2" descr="C:\Users\Fedja\Google Drive\Research_Nader\Plots\02_Phonon_Det_E_Loss\008_Kink_Plots\Ver_02\Elost_vs_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990600"/>
            <a:ext cx="2784482" cy="27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dja\Google Drive\Research_Nader\Plots\02_Phonon_Det_E_Loss\008_Kink_Plots\Ver_01\1_GeV_Comparis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3886200"/>
            <a:ext cx="2784482" cy="2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6200000">
            <a:off x="1696060" y="4591660"/>
            <a:ext cx="988579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2514600" y="5181600"/>
            <a:ext cx="762000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Modified Spectrum</a:t>
            </a:r>
          </a:p>
        </p:txBody>
      </p:sp>
      <p:pic>
        <p:nvPicPr>
          <p:cNvPr id="2" name="Picture 2" descr="C:\Users\Fedja\Google Drive\Research_Nader\Plots\02_Phonon_Det_E_Loss\008_Kink_Plots\Ver_02\Elost_vs_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990600"/>
            <a:ext cx="2784482" cy="27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Fedja\Google Drive\Research_Nader\Plots\02_Phonon_Det_E_Loss\008_Kink_Plots\Ver_02\3_eV_Res_Multi_M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35966"/>
            <a:ext cx="3854558" cy="38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4"/>
          <p:cNvSpPr txBox="1">
            <a:spLocks/>
          </p:cNvSpPr>
          <p:nvPr/>
        </p:nvSpPr>
        <p:spPr bwMode="auto">
          <a:xfrm>
            <a:off x="4756042" y="5257800"/>
            <a:ext cx="423555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Please see poster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PE-16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for details</a:t>
            </a:r>
          </a:p>
        </p:txBody>
      </p:sp>
      <p:pic>
        <p:nvPicPr>
          <p:cNvPr id="2050" name="Picture 2" descr="C:\Users\Fedja\Google Drive\Research_Nader\Plots\02_Phonon_Det_E_Loss\008_Kink_Plots\Ver_01\1_GeV_Comparis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8" y="3886200"/>
            <a:ext cx="2784482" cy="2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6200000">
            <a:off x="1696060" y="4591660"/>
            <a:ext cx="988579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2514600" y="5181600"/>
            <a:ext cx="762000" cy="49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/>
          <p:cNvSpPr txBox="1">
            <a:spLocks/>
          </p:cNvSpPr>
          <p:nvPr/>
        </p:nvSpPr>
        <p:spPr bwMode="auto">
          <a:xfrm>
            <a:off x="152400" y="1219200"/>
            <a:ext cx="883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Directionality possible with low energy </a:t>
            </a:r>
            <a:r>
              <a:rPr lang="en-US" altLang="en-US" sz="36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threshold solid state charge mediated phonon </a:t>
            </a: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Luke-</a:t>
            </a:r>
            <a:r>
              <a:rPr lang="en-US" altLang="en-US" sz="36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Neganov</a:t>
            </a: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 gain to push to ~</a:t>
            </a:r>
            <a:r>
              <a:rPr lang="en-US" altLang="en-US" sz="3600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 energy </a:t>
            </a: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resolution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Further discrimination power possible at single electron hole pair resolutions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3600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6076"/>
      </p:ext>
    </p:extLst>
  </p:cSld>
  <p:clrMapOvr>
    <a:masterClrMapping/>
  </p:clrMapOvr>
  <p:transition advTm="244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563824" cy="62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447938"/>
      </p:ext>
    </p:extLst>
  </p:cSld>
  <p:clrMapOvr>
    <a:masterClrMapping/>
  </p:clrMapOvr>
  <p:transition advTm="2441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 bwMode="auto">
          <a:xfrm>
            <a:off x="304800" y="-2286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Directional Dark Matter Searches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78" y="750404"/>
            <a:ext cx="4154843" cy="2830996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88289" y="6400800"/>
            <a:ext cx="89795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https://www.hep.shef.ac.uk/research/dm/images/earth_in_galaxy.gif, https://</a:t>
            </a:r>
            <a:r>
              <a:rPr lang="en-US" altLang="en-US" sz="12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inspirehep.net/record/796239/files/FIG_1_Cygnuspic.png</a:t>
            </a:r>
            <a:endParaRPr lang="en-US" altLang="en-US" sz="1200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nspirehep.net/record/796239/files/FIG_1_Cygnusp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90" y="3741687"/>
            <a:ext cx="5233311" cy="28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Expected Rate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1" y="1295400"/>
            <a:ext cx="725987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723900" y="6248400"/>
            <a:ext cx="769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Ciaran A. J. </a:t>
            </a:r>
            <a:r>
              <a:rPr lang="en-US" altLang="en-US" sz="1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O’Hare </a:t>
            </a:r>
            <a:r>
              <a:rPr lang="en-US" altLang="en-US" sz="1800" b="1" i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en-US" sz="1800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, Phys</a:t>
            </a:r>
            <a:r>
              <a:rPr lang="en-US" altLang="en-US" sz="1800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. Rev. D 92, 063518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1" y="2600903"/>
            <a:ext cx="7259877" cy="341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990600" y="3048000"/>
            <a:ext cx="2286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6800" y="1981200"/>
            <a:ext cx="990600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0600" y="3429000"/>
            <a:ext cx="228600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0600" y="5486400"/>
            <a:ext cx="920848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90600" y="3810000"/>
            <a:ext cx="228600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124200" y="1752600"/>
            <a:ext cx="3048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29000" y="1752600"/>
            <a:ext cx="228600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57600" y="1752600"/>
            <a:ext cx="304800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943600" y="1981200"/>
            <a:ext cx="220980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90600" y="5943600"/>
            <a:ext cx="205740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4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Direct Detection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Limits</a:t>
            </a:r>
            <a:endParaRPr lang="en-US" altLang="en-US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F7B35-BAA3-48DA-A2B9-094E0FED260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200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own Arrow 8"/>
          <p:cNvSpPr/>
          <p:nvPr/>
        </p:nvSpPr>
        <p:spPr>
          <a:xfrm rot="20843005">
            <a:off x="5699473" y="4415068"/>
            <a:ext cx="1175138" cy="8079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377050">
            <a:off x="5774686" y="4417471"/>
            <a:ext cx="91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LZ</a:t>
            </a:r>
            <a:endParaRPr lang="en-US" b="1" dirty="0"/>
          </a:p>
        </p:txBody>
      </p:sp>
      <p:grpSp>
        <p:nvGrpSpPr>
          <p:cNvPr id="11" name="Group 5"/>
          <p:cNvGrpSpPr/>
          <p:nvPr/>
        </p:nvGrpSpPr>
        <p:grpSpPr>
          <a:xfrm>
            <a:off x="2856996" y="2364001"/>
            <a:ext cx="1193800" cy="1584607"/>
            <a:chOff x="2856996" y="2364001"/>
            <a:chExt cx="1193800" cy="1584608"/>
          </a:xfrm>
        </p:grpSpPr>
        <p:sp>
          <p:nvSpPr>
            <p:cNvPr id="12" name="Down Arrow 11"/>
            <p:cNvSpPr/>
            <p:nvPr/>
          </p:nvSpPr>
          <p:spPr>
            <a:xfrm rot="2233747">
              <a:off x="2856996" y="2414633"/>
              <a:ext cx="1193800" cy="153397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637603">
              <a:off x="2704469" y="2943720"/>
              <a:ext cx="1528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SuperCDMS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604230"/>
      </p:ext>
    </p:extLst>
  </p:cSld>
  <p:clrMapOvr>
    <a:masterClrMapping/>
  </p:clrMapOvr>
  <p:transition advTm="1393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Signal from a 100 GeV WIMP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488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1143000"/>
            <a:ext cx="2286000" cy="400110"/>
          </a:xfrm>
          <a:prstGeom prst="rect">
            <a:avLst/>
          </a:prstGeom>
          <a:noFill/>
          <a:ln w="76200">
            <a:solidFill>
              <a:srgbClr val="FFDC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54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Signal from a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20 GeV </a:t>
            </a:r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WIMP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9143999" cy="48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1143000"/>
            <a:ext cx="2057400" cy="400110"/>
          </a:xfrm>
          <a:prstGeom prst="rect">
            <a:avLst/>
          </a:prstGeom>
          <a:noFill/>
          <a:ln w="76200">
            <a:solidFill>
              <a:srgbClr val="FFDC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17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Signal from a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GeV WIMP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9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0" y="5791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Need &lt; 100 </a:t>
            </a:r>
            <a:r>
              <a:rPr lang="en-US" altLang="en-US" b="1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altLang="en-US" b="1" baseline="-25000" dirty="0" err="1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endParaRPr lang="en-US" altLang="en-US" b="1" dirty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1143000"/>
            <a:ext cx="2057400" cy="400110"/>
          </a:xfrm>
          <a:prstGeom prst="rect">
            <a:avLst/>
          </a:prstGeom>
          <a:noFill/>
          <a:ln w="76200">
            <a:solidFill>
              <a:srgbClr val="FFDC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17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Dark Matter Direct Detection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Status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F7B35-BAA3-48DA-A2B9-094E0FED260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200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own Arrow 8"/>
          <p:cNvSpPr/>
          <p:nvPr/>
        </p:nvSpPr>
        <p:spPr>
          <a:xfrm rot="20843005">
            <a:off x="5699473" y="4415068"/>
            <a:ext cx="1175138" cy="8079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377050">
            <a:off x="5774686" y="4417471"/>
            <a:ext cx="91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LZ</a:t>
            </a:r>
            <a:endParaRPr lang="en-US" b="1" dirty="0"/>
          </a:p>
        </p:txBody>
      </p:sp>
      <p:grpSp>
        <p:nvGrpSpPr>
          <p:cNvPr id="11" name="Group 5"/>
          <p:cNvGrpSpPr/>
          <p:nvPr/>
        </p:nvGrpSpPr>
        <p:grpSpPr>
          <a:xfrm>
            <a:off x="2856996" y="2364001"/>
            <a:ext cx="1193800" cy="1584607"/>
            <a:chOff x="2856996" y="2364001"/>
            <a:chExt cx="1193800" cy="1584608"/>
          </a:xfrm>
        </p:grpSpPr>
        <p:sp>
          <p:nvSpPr>
            <p:cNvPr id="12" name="Down Arrow 11"/>
            <p:cNvSpPr/>
            <p:nvPr/>
          </p:nvSpPr>
          <p:spPr>
            <a:xfrm rot="2233747">
              <a:off x="2856996" y="2414633"/>
              <a:ext cx="1193800" cy="153397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637603">
              <a:off x="2704469" y="2943720"/>
              <a:ext cx="1528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SuperCDMS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976553"/>
      </p:ext>
    </p:extLst>
  </p:cSld>
  <p:clrMapOvr>
    <a:masterClrMapping/>
  </p:clrMapOvr>
  <p:transition advTm="1393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 bwMode="auto">
          <a:xfrm>
            <a:off x="304800" y="-2286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b="1" dirty="0" smtClean="0">
              <a:solidFill>
                <a:srgbClr val="FFD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51740-812F-45FB-9D3B-668366F8E0F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31516"/>
            <a:ext cx="4343400" cy="3328367"/>
          </a:xfrm>
          <a:prstGeom prst="rect">
            <a:avLst/>
          </a:prstGeom>
        </p:spPr>
      </p:pic>
      <p:sp>
        <p:nvSpPr>
          <p:cNvPr id="12" name="Subtitle 4"/>
          <p:cNvSpPr txBox="1">
            <a:spLocks/>
          </p:cNvSpPr>
          <p:nvPr/>
        </p:nvSpPr>
        <p:spPr bwMode="auto">
          <a:xfrm>
            <a:off x="76200" y="1524000"/>
            <a:ext cx="4724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DRIFT experiment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Time projection chamber (TPC) with low-pressure gas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Advantage – strong directional 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Disadvantage –low exposure due to mass, </a:t>
            </a:r>
            <a:r>
              <a:rPr lang="en-US" altLang="en-US" b="1" dirty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high energy </a:t>
            </a:r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threshold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 bwMode="auto">
          <a:xfrm>
            <a:off x="457200" y="2286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DC00"/>
                </a:solidFill>
                <a:latin typeface="Times New Roman" pitchFamily="18" charset="0"/>
                <a:cs typeface="Times New Roman" pitchFamily="18" charset="0"/>
              </a:rPr>
              <a:t>Directional Dark Matter Searches</a:t>
            </a:r>
          </a:p>
        </p:txBody>
      </p:sp>
    </p:spTree>
    <p:extLst>
      <p:ext uri="{BB962C8B-B14F-4D97-AF65-F5344CB8AC3E}">
        <p14:creationId xmlns:p14="http://schemas.microsoft.com/office/powerpoint/2010/main" val="33542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29473</TotalTime>
  <Words>410</Words>
  <Application>Microsoft Office PowerPoint</Application>
  <PresentationFormat>On-screen Show (4:3)</PresentationFormat>
  <Paragraphs>105</Paragraphs>
  <Slides>27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Using Defect Creation for Directional Sensitivity and Dark Matter Signal Discrimination in Phonon-Mediated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Fedja</dc:creator>
  <cp:lastModifiedBy>Microsoft</cp:lastModifiedBy>
  <cp:revision>1085</cp:revision>
  <dcterms:created xsi:type="dcterms:W3CDTF">2010-11-11T11:31:06Z</dcterms:created>
  <dcterms:modified xsi:type="dcterms:W3CDTF">2017-07-18T05:59:38Z</dcterms:modified>
</cp:coreProperties>
</file>