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7099300" cy="10234613"/>
  <p:embeddedFontLst>
    <p:embeddedFont>
      <p:font typeface="Verdana" panose="020B0604030504040204" pitchFamily="34" charset="0"/>
      <p:regular r:id="rId5"/>
      <p:bold r:id="rId6"/>
      <p:italic r:id="rId7"/>
      <p:boldItalic r:id="rId8"/>
    </p:embeddedFont>
  </p:embeddedFontLst>
  <p:defaultTextStyle>
    <a:defPPr>
      <a:defRPr lang="en-IE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8788" indent="111125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22338" indent="225425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84300" indent="341313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47850" indent="455613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CCFF"/>
    <a:srgbClr val="EDEDF9"/>
    <a:srgbClr val="FFF6D9"/>
    <a:srgbClr val="D6D6F2"/>
    <a:srgbClr val="FFEDB3"/>
    <a:srgbClr val="FFE38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597" autoAdjust="0"/>
    <p:restoredTop sz="94692" autoAdjust="0"/>
  </p:normalViewPr>
  <p:slideViewPr>
    <p:cSldViewPr>
      <p:cViewPr varScale="1">
        <p:scale>
          <a:sx n="15" d="100"/>
          <a:sy n="15" d="100"/>
        </p:scale>
        <p:origin x="-2418" y="-20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8940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525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t" anchorCtr="0" compatLnSpc="1">
            <a:prstTxWarp prst="textNoShape">
              <a:avLst/>
            </a:prstTxWarp>
          </a:bodyPr>
          <a:lstStyle>
            <a:lvl1pPr algn="l" defTabSz="9652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89" y="1"/>
            <a:ext cx="307525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t" anchorCtr="0" compatLnSpc="1">
            <a:prstTxWarp prst="textNoShape">
              <a:avLst/>
            </a:prstTxWarp>
          </a:bodyPr>
          <a:lstStyle>
            <a:lvl1pPr algn="r" defTabSz="9652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246"/>
            <a:ext cx="307525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b" anchorCtr="0" compatLnSpc="1">
            <a:prstTxWarp prst="textNoShape">
              <a:avLst/>
            </a:prstTxWarp>
          </a:bodyPr>
          <a:lstStyle>
            <a:lvl1pPr algn="l" defTabSz="9652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89" y="9721246"/>
            <a:ext cx="307525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b" anchorCtr="0" compatLnSpc="1">
            <a:prstTxWarp prst="textNoShape">
              <a:avLst/>
            </a:prstTxWarp>
          </a:bodyPr>
          <a:lstStyle>
            <a:lvl1pPr algn="r" defTabSz="965286">
              <a:defRPr sz="1200">
                <a:latin typeface="Arial" charset="0"/>
              </a:defRPr>
            </a:lvl1pPr>
          </a:lstStyle>
          <a:p>
            <a:pPr>
              <a:defRPr/>
            </a:pPr>
            <a:fld id="{5BF65BE0-DFC7-46AB-A755-4D714D897A0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931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525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t" anchorCtr="0" compatLnSpc="1">
            <a:prstTxWarp prst="textNoShape">
              <a:avLst/>
            </a:prstTxWarp>
          </a:bodyPr>
          <a:lstStyle>
            <a:lvl1pPr algn="l" defTabSz="9652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89" y="1"/>
            <a:ext cx="307525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t" anchorCtr="0" compatLnSpc="1">
            <a:prstTxWarp prst="textNoShape">
              <a:avLst/>
            </a:prstTxWarp>
          </a:bodyPr>
          <a:lstStyle>
            <a:lvl1pPr algn="r" defTabSz="9652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3925" y="768350"/>
            <a:ext cx="27130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592" y="4861442"/>
            <a:ext cx="5676123" cy="46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246"/>
            <a:ext cx="307525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b" anchorCtr="0" compatLnSpc="1">
            <a:prstTxWarp prst="textNoShape">
              <a:avLst/>
            </a:prstTxWarp>
          </a:bodyPr>
          <a:lstStyle>
            <a:lvl1pPr algn="l" defTabSz="9652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89" y="9721246"/>
            <a:ext cx="307525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4" tIns="48271" rIns="96544" bIns="48271" numCol="1" anchor="b" anchorCtr="0" compatLnSpc="1">
            <a:prstTxWarp prst="textNoShape">
              <a:avLst/>
            </a:prstTxWarp>
          </a:bodyPr>
          <a:lstStyle>
            <a:lvl1pPr algn="r" defTabSz="965286">
              <a:defRPr sz="1200">
                <a:latin typeface="Arial" charset="0"/>
              </a:defRPr>
            </a:lvl1pPr>
          </a:lstStyle>
          <a:p>
            <a:pPr>
              <a:defRPr/>
            </a:pPr>
            <a:fld id="{FF8D3DC9-CA8E-481D-A551-3D6C1AE064A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2716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478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312728" algn="l" defTabSz="9250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5275" algn="l" defTabSz="9250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820" algn="l" defTabSz="9250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00366" algn="l" defTabSz="9250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2338" y="766763"/>
            <a:ext cx="27130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PE-54 Optical Response of TES Bolometer Arrays for SAFARI</a:t>
            </a:r>
          </a:p>
          <a:p>
            <a:r>
              <a:rPr lang="en-US" dirty="0"/>
              <a:t>Michael Damian Audley1, </a:t>
            </a:r>
            <a:r>
              <a:rPr lang="en-US" dirty="0" err="1"/>
              <a:t>Gert</a:t>
            </a:r>
            <a:r>
              <a:rPr lang="en-US" dirty="0"/>
              <a:t> de Lange2, Jian-</a:t>
            </a:r>
            <a:r>
              <a:rPr lang="en-US" dirty="0" err="1"/>
              <a:t>Rong</a:t>
            </a:r>
            <a:r>
              <a:rPr lang="en-US" dirty="0"/>
              <a:t> Gao3, Richard Hijmering4, </a:t>
            </a:r>
            <a:r>
              <a:rPr lang="en-US" dirty="0" err="1"/>
              <a:t>Pourya</a:t>
            </a:r>
            <a:r>
              <a:rPr lang="en-US" dirty="0"/>
              <a:t> Khosropanah5, Marcel</a:t>
            </a:r>
          </a:p>
          <a:p>
            <a:r>
              <a:rPr lang="en-US" dirty="0"/>
              <a:t>Ridder6, Neil Trappe7</a:t>
            </a:r>
          </a:p>
          <a:p>
            <a:r>
              <a:rPr lang="en-US" dirty="0"/>
              <a:t>1SRON Netherlands Institute for Space Research, 2SRON Netherlands Institute for Space Research , 3SRON Netherlands</a:t>
            </a:r>
          </a:p>
          <a:p>
            <a:r>
              <a:rPr lang="en-US" dirty="0"/>
              <a:t>Institute for Space Research / </a:t>
            </a:r>
            <a:r>
              <a:rPr lang="en-US" dirty="0" err="1"/>
              <a:t>Kavli</a:t>
            </a:r>
            <a:r>
              <a:rPr lang="en-US" dirty="0"/>
              <a:t> Institute of Nanoscience, Delft University of Technology , 4SRON Netherlands Institute</a:t>
            </a:r>
          </a:p>
          <a:p>
            <a:r>
              <a:rPr lang="en-US" dirty="0"/>
              <a:t>for Space Research , 5SRON Netherlands Institute for Space Research , 6SRON Netherlands Institute for Space Research ,</a:t>
            </a:r>
          </a:p>
          <a:p>
            <a:r>
              <a:rPr lang="en-US" dirty="0"/>
              <a:t>7Maynooth University</a:t>
            </a:r>
          </a:p>
          <a:p>
            <a:r>
              <a:rPr lang="en-US" dirty="0"/>
              <a:t>We report on the optical testing of ultra-sensitive prototype horn-coupled </a:t>
            </a:r>
            <a:r>
              <a:rPr lang="en-US" dirty="0" err="1"/>
              <a:t>bolmeter</a:t>
            </a:r>
            <a:r>
              <a:rPr lang="en-US" dirty="0"/>
              <a:t> arrays for SAFARI, the grating</a:t>
            </a:r>
          </a:p>
          <a:p>
            <a:r>
              <a:rPr lang="en-US" dirty="0"/>
              <a:t>spectrometer on board the proposed SPICA satellite. SAFARI's four bolometer arrays, coupled with a diffraction</a:t>
            </a:r>
          </a:p>
          <a:p>
            <a:r>
              <a:rPr lang="en-US" dirty="0"/>
              <a:t>grating and Martin-</a:t>
            </a:r>
            <a:r>
              <a:rPr lang="en-US" dirty="0" err="1"/>
              <a:t>Puplett</a:t>
            </a:r>
            <a:r>
              <a:rPr lang="en-US" dirty="0"/>
              <a:t> Fourier Transform Spectrometer (FTS), will make spectroscopic observations of the cold,</a:t>
            </a:r>
          </a:p>
          <a:p>
            <a:r>
              <a:rPr lang="en-US" dirty="0"/>
              <a:t>dusty Universe over the wavelength range 34 </a:t>
            </a:r>
            <a:r>
              <a:rPr lang="en-US" i="1" dirty="0"/>
              <a:t>􀀀 􀀀</a:t>
            </a:r>
            <a:r>
              <a:rPr lang="en-US" dirty="0"/>
              <a:t>230 m.</a:t>
            </a:r>
          </a:p>
          <a:p>
            <a:r>
              <a:rPr lang="en-US" dirty="0"/>
              <a:t>Each of SAFARI's prototype bolometers consists of a </a:t>
            </a:r>
            <a:r>
              <a:rPr lang="en-US" dirty="0" err="1"/>
              <a:t>Ti</a:t>
            </a:r>
            <a:r>
              <a:rPr lang="en-US" dirty="0"/>
              <a:t>/Au transition edge sensor (TES), with a transition</a:t>
            </a:r>
          </a:p>
          <a:p>
            <a:r>
              <a:rPr lang="en-US" dirty="0"/>
              <a:t>temperature close to 100 </a:t>
            </a:r>
            <a:r>
              <a:rPr lang="en-US" dirty="0" err="1"/>
              <a:t>mK</a:t>
            </a:r>
            <a:r>
              <a:rPr lang="en-US" dirty="0"/>
              <a:t>, and a tantalum absorber on a thermally-isolated silicon nitride membrane. The nitride</a:t>
            </a:r>
          </a:p>
          <a:p>
            <a:r>
              <a:rPr lang="en-US" dirty="0"/>
              <a:t>membrane sits behind a few-</a:t>
            </a:r>
            <a:r>
              <a:rPr lang="en-US" dirty="0" err="1"/>
              <a:t>moded</a:t>
            </a:r>
            <a:r>
              <a:rPr lang="en-US" dirty="0"/>
              <a:t> </a:t>
            </a:r>
            <a:r>
              <a:rPr lang="en-US" dirty="0" err="1"/>
              <a:t>feedhorn</a:t>
            </a:r>
            <a:r>
              <a:rPr lang="en-US" dirty="0"/>
              <a:t> and in front of a hemispherical </a:t>
            </a:r>
            <a:r>
              <a:rPr lang="en-US" dirty="0" err="1"/>
              <a:t>backshort</a:t>
            </a:r>
            <a:r>
              <a:rPr lang="en-US" dirty="0"/>
              <a:t>. SAFARI requires extremely</a:t>
            </a:r>
          </a:p>
          <a:p>
            <a:r>
              <a:rPr lang="en-US" dirty="0"/>
              <a:t>sensitive detectors (</a:t>
            </a:r>
            <a:r>
              <a:rPr lang="en-US" i="1" dirty="0"/>
              <a:t>NEP &lt; </a:t>
            </a:r>
            <a:r>
              <a:rPr lang="en-US" dirty="0"/>
              <a:t>2 </a:t>
            </a:r>
            <a:r>
              <a:rPr lang="en-US" i="1" dirty="0"/>
              <a:t> </a:t>
            </a:r>
            <a:r>
              <a:rPr lang="en-US" dirty="0"/>
              <a:t>10</a:t>
            </a:r>
            <a:r>
              <a:rPr lang="en-US" i="1" dirty="0"/>
              <a:t>􀀀</a:t>
            </a:r>
            <a:r>
              <a:rPr lang="en-US" dirty="0"/>
              <a:t>19 W</a:t>
            </a:r>
            <a:r>
              <a:rPr lang="en-US" i="1" dirty="0"/>
              <a:t>=</a:t>
            </a:r>
          </a:p>
          <a:p>
            <a:r>
              <a:rPr lang="en-US" i="1" dirty="0"/>
              <a:t>p</a:t>
            </a:r>
          </a:p>
          <a:p>
            <a:r>
              <a:rPr lang="en-US" dirty="0"/>
              <a:t>Hz), with correspondingly low saturation powers, to take advantage of</a:t>
            </a:r>
          </a:p>
          <a:p>
            <a:r>
              <a:rPr lang="en-US" dirty="0"/>
              <a:t>SPICA's 6-K cooled optics.</a:t>
            </a:r>
          </a:p>
          <a:p>
            <a:r>
              <a:rPr lang="en-US" dirty="0"/>
              <a:t>We have measured the optical efficiency of prototype detectors for SAFARI's short-wave band (34</a:t>
            </a:r>
            <a:r>
              <a:rPr lang="en-US" i="1" dirty="0"/>
              <a:t>􀀀􀀀</a:t>
            </a:r>
            <a:r>
              <a:rPr lang="en-US" dirty="0"/>
              <a:t>60 m) and</a:t>
            </a:r>
          </a:p>
          <a:p>
            <a:r>
              <a:rPr lang="en-US" dirty="0"/>
              <a:t>used an external FTS to explore the effects of non-linearity and saturation on their spectral response. We present our</a:t>
            </a:r>
          </a:p>
          <a:p>
            <a:r>
              <a:rPr lang="en-US" dirty="0"/>
              <a:t>latest measurements of the optical response of prototype arrays, compare them with simulations, and discuss them in</a:t>
            </a:r>
          </a:p>
          <a:p>
            <a:r>
              <a:rPr lang="en-US" dirty="0"/>
              <a:t>terms of the instrument performance.</a:t>
            </a:r>
          </a:p>
          <a:p>
            <a:r>
              <a:rPr lang="en-US" dirty="0"/>
              <a:t>category :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D3DC9-CA8E-481D-A551-3D6C1AE064AD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774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635" y="13298498"/>
            <a:ext cx="25736705" cy="9175332"/>
          </a:xfrm>
          <a:prstGeom prst="rect">
            <a:avLst/>
          </a:prstGeom>
        </p:spPr>
        <p:txBody>
          <a:bodyPr lIns="92509" tIns="46255" rIns="92509" bIns="46255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679" y="24257517"/>
            <a:ext cx="21196620" cy="10941249"/>
          </a:xfrm>
        </p:spPr>
        <p:txBody>
          <a:bodyPr/>
          <a:lstStyle>
            <a:lvl1pPr marL="0" indent="0" algn="ctr">
              <a:buNone/>
              <a:defRPr/>
            </a:lvl1pPr>
            <a:lvl2pPr marL="462546" indent="0" algn="ctr">
              <a:buNone/>
              <a:defRPr/>
            </a:lvl2pPr>
            <a:lvl3pPr marL="925092" indent="0" algn="ctr">
              <a:buNone/>
              <a:defRPr/>
            </a:lvl3pPr>
            <a:lvl4pPr marL="1387638" indent="0" algn="ctr">
              <a:buNone/>
              <a:defRPr/>
            </a:lvl4pPr>
            <a:lvl5pPr marL="1850182" indent="0" algn="ctr">
              <a:buNone/>
              <a:defRPr/>
            </a:lvl5pPr>
            <a:lvl6pPr marL="2312728" indent="0" algn="ctr">
              <a:buNone/>
              <a:defRPr/>
            </a:lvl6pPr>
            <a:lvl7pPr marL="2775275" indent="0" algn="ctr">
              <a:buNone/>
              <a:defRPr/>
            </a:lvl7pPr>
            <a:lvl8pPr marL="3237820" indent="0" algn="ctr">
              <a:buNone/>
              <a:defRPr/>
            </a:lvl8pPr>
            <a:lvl9pPr marL="370036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2" y="1714216"/>
            <a:ext cx="27253252" cy="7134755"/>
          </a:xfrm>
          <a:prstGeom prst="rect">
            <a:avLst/>
          </a:prstGeom>
        </p:spPr>
        <p:txBody>
          <a:bodyPr lIns="92509" tIns="46255" rIns="92509" bIns="46255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518821" y="387758"/>
            <a:ext cx="7378832" cy="39241148"/>
          </a:xfrm>
          <a:prstGeom prst="rect">
            <a:avLst/>
          </a:prstGeom>
        </p:spPr>
        <p:txBody>
          <a:bodyPr vert="eaVert" lIns="92509" tIns="46255" rIns="92509" bIns="46255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323" y="387758"/>
            <a:ext cx="21983568" cy="39241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2" y="1714216"/>
            <a:ext cx="27253252" cy="7134755"/>
          </a:xfrm>
          <a:prstGeom prst="rect">
            <a:avLst/>
          </a:prstGeom>
        </p:spPr>
        <p:txBody>
          <a:bodyPr lIns="92509" tIns="46255" rIns="92509" bIns="46255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704" y="27508225"/>
            <a:ext cx="25736705" cy="8503219"/>
          </a:xfrm>
          <a:prstGeom prst="rect">
            <a:avLst/>
          </a:prstGeom>
        </p:spPr>
        <p:txBody>
          <a:bodyPr lIns="92509" tIns="46255" rIns="92509" bIns="46255"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704" y="18143862"/>
            <a:ext cx="25736705" cy="9364366"/>
          </a:xfrm>
        </p:spPr>
        <p:txBody>
          <a:bodyPr anchor="b"/>
          <a:lstStyle>
            <a:lvl1pPr marL="0" indent="0">
              <a:buNone/>
              <a:defRPr sz="2000"/>
            </a:lvl1pPr>
            <a:lvl2pPr marL="462546" indent="0">
              <a:buNone/>
              <a:defRPr sz="1700"/>
            </a:lvl2pPr>
            <a:lvl3pPr marL="925092" indent="0">
              <a:buNone/>
              <a:defRPr sz="1700"/>
            </a:lvl3pPr>
            <a:lvl4pPr marL="1387638" indent="0">
              <a:buNone/>
              <a:defRPr sz="1400"/>
            </a:lvl4pPr>
            <a:lvl5pPr marL="1850182" indent="0">
              <a:buNone/>
              <a:defRPr sz="1400"/>
            </a:lvl5pPr>
            <a:lvl6pPr marL="2312728" indent="0">
              <a:buNone/>
              <a:defRPr sz="1400"/>
            </a:lvl6pPr>
            <a:lvl7pPr marL="2775275" indent="0">
              <a:buNone/>
              <a:defRPr sz="1400"/>
            </a:lvl7pPr>
            <a:lvl8pPr marL="3237820" indent="0">
              <a:buNone/>
              <a:defRPr sz="1400"/>
            </a:lvl8pPr>
            <a:lvl9pPr marL="370036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2" y="1714216"/>
            <a:ext cx="27253252" cy="7134755"/>
          </a:xfrm>
          <a:prstGeom prst="rect">
            <a:avLst/>
          </a:prstGeom>
        </p:spPr>
        <p:txBody>
          <a:bodyPr lIns="92509" tIns="46255" rIns="92509" bIns="46255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322" y="387758"/>
            <a:ext cx="14681201" cy="392411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453" y="387758"/>
            <a:ext cx="14681201" cy="392411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2" y="1714216"/>
            <a:ext cx="27253252" cy="7134755"/>
          </a:xfrm>
          <a:prstGeom prst="rect">
            <a:avLst/>
          </a:prstGeom>
        </p:spPr>
        <p:txBody>
          <a:bodyPr lIns="92509" tIns="46255" rIns="92509" bIns="4625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2" y="9582479"/>
            <a:ext cx="13379710" cy="399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546" indent="0">
              <a:buNone/>
              <a:defRPr sz="2000" b="1"/>
            </a:lvl2pPr>
            <a:lvl3pPr marL="925092" indent="0">
              <a:buNone/>
              <a:defRPr sz="1700" b="1"/>
            </a:lvl3pPr>
            <a:lvl4pPr marL="1387638" indent="0">
              <a:buNone/>
              <a:defRPr sz="1700" b="1"/>
            </a:lvl4pPr>
            <a:lvl5pPr marL="1850182" indent="0">
              <a:buNone/>
              <a:defRPr sz="1700" b="1"/>
            </a:lvl5pPr>
            <a:lvl6pPr marL="2312728" indent="0">
              <a:buNone/>
              <a:defRPr sz="1700" b="1"/>
            </a:lvl6pPr>
            <a:lvl7pPr marL="2775275" indent="0">
              <a:buNone/>
              <a:defRPr sz="1700" b="1"/>
            </a:lvl7pPr>
            <a:lvl8pPr marL="3237820" indent="0">
              <a:buNone/>
              <a:defRPr sz="1700" b="1"/>
            </a:lvl8pPr>
            <a:lvl9pPr marL="370036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2" y="13576391"/>
            <a:ext cx="13379710" cy="24664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2127" y="9582479"/>
            <a:ext cx="13384487" cy="399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546" indent="0">
              <a:buNone/>
              <a:defRPr sz="2000" b="1"/>
            </a:lvl2pPr>
            <a:lvl3pPr marL="925092" indent="0">
              <a:buNone/>
              <a:defRPr sz="1700" b="1"/>
            </a:lvl3pPr>
            <a:lvl4pPr marL="1387638" indent="0">
              <a:buNone/>
              <a:defRPr sz="1700" b="1"/>
            </a:lvl4pPr>
            <a:lvl5pPr marL="1850182" indent="0">
              <a:buNone/>
              <a:defRPr sz="1700" b="1"/>
            </a:lvl5pPr>
            <a:lvl6pPr marL="2312728" indent="0">
              <a:buNone/>
              <a:defRPr sz="1700" b="1"/>
            </a:lvl6pPr>
            <a:lvl7pPr marL="2775275" indent="0">
              <a:buNone/>
              <a:defRPr sz="1700" b="1"/>
            </a:lvl7pPr>
            <a:lvl8pPr marL="3237820" indent="0">
              <a:buNone/>
              <a:defRPr sz="1700" b="1"/>
            </a:lvl8pPr>
            <a:lvl9pPr marL="370036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2127" y="13576391"/>
            <a:ext cx="13384487" cy="24664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2" y="1714216"/>
            <a:ext cx="27253252" cy="7134755"/>
          </a:xfrm>
          <a:prstGeom prst="rect">
            <a:avLst/>
          </a:prstGeom>
        </p:spPr>
        <p:txBody>
          <a:bodyPr lIns="92509" tIns="46255" rIns="92509" bIns="46255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2" y="1704522"/>
            <a:ext cx="9962698" cy="7254313"/>
          </a:xfrm>
          <a:prstGeom prst="rect">
            <a:avLst/>
          </a:prstGeom>
        </p:spPr>
        <p:txBody>
          <a:bodyPr lIns="92509" tIns="46255" rIns="92509" bIns="4625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9267" y="1704524"/>
            <a:ext cx="16927348" cy="3653653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2" y="8958835"/>
            <a:ext cx="9962698" cy="29282220"/>
          </a:xfrm>
        </p:spPr>
        <p:txBody>
          <a:bodyPr/>
          <a:lstStyle>
            <a:lvl1pPr marL="0" indent="0">
              <a:buNone/>
              <a:defRPr sz="1400"/>
            </a:lvl1pPr>
            <a:lvl2pPr marL="462546" indent="0">
              <a:buNone/>
              <a:defRPr sz="1300"/>
            </a:lvl2pPr>
            <a:lvl3pPr marL="925092" indent="0">
              <a:buNone/>
              <a:defRPr sz="1000"/>
            </a:lvl3pPr>
            <a:lvl4pPr marL="1387638" indent="0">
              <a:buNone/>
              <a:defRPr sz="800"/>
            </a:lvl4pPr>
            <a:lvl5pPr marL="1850182" indent="0">
              <a:buNone/>
              <a:defRPr sz="800"/>
            </a:lvl5pPr>
            <a:lvl6pPr marL="2312728" indent="0">
              <a:buNone/>
              <a:defRPr sz="800"/>
            </a:lvl6pPr>
            <a:lvl7pPr marL="2775275" indent="0">
              <a:buNone/>
              <a:defRPr sz="800"/>
            </a:lvl7pPr>
            <a:lvl8pPr marL="3237820" indent="0">
              <a:buNone/>
              <a:defRPr sz="800"/>
            </a:lvl8pPr>
            <a:lvl9pPr marL="370036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65" y="29965646"/>
            <a:ext cx="18168304" cy="3538296"/>
          </a:xfrm>
          <a:prstGeom prst="rect">
            <a:avLst/>
          </a:prstGeom>
        </p:spPr>
        <p:txBody>
          <a:bodyPr lIns="92509" tIns="46255" rIns="92509" bIns="4625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565" y="3824269"/>
            <a:ext cx="18168304" cy="25685761"/>
          </a:xfrm>
        </p:spPr>
        <p:txBody>
          <a:bodyPr/>
          <a:lstStyle>
            <a:lvl1pPr marL="0" indent="0">
              <a:buNone/>
              <a:defRPr sz="3300"/>
            </a:lvl1pPr>
            <a:lvl2pPr marL="462546" indent="0">
              <a:buNone/>
              <a:defRPr sz="2800"/>
            </a:lvl2pPr>
            <a:lvl3pPr marL="925092" indent="0">
              <a:buNone/>
              <a:defRPr sz="2400"/>
            </a:lvl3pPr>
            <a:lvl4pPr marL="1387638" indent="0">
              <a:buNone/>
              <a:defRPr sz="2000"/>
            </a:lvl4pPr>
            <a:lvl5pPr marL="1850182" indent="0">
              <a:buNone/>
              <a:defRPr sz="2000"/>
            </a:lvl5pPr>
            <a:lvl6pPr marL="2312728" indent="0">
              <a:buNone/>
              <a:defRPr sz="2000"/>
            </a:lvl6pPr>
            <a:lvl7pPr marL="2775275" indent="0">
              <a:buNone/>
              <a:defRPr sz="2000"/>
            </a:lvl7pPr>
            <a:lvl8pPr marL="3237820" indent="0">
              <a:buNone/>
              <a:defRPr sz="2000"/>
            </a:lvl8pPr>
            <a:lvl9pPr marL="370036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565" y="33503942"/>
            <a:ext cx="18168304" cy="5023086"/>
          </a:xfrm>
        </p:spPr>
        <p:txBody>
          <a:bodyPr/>
          <a:lstStyle>
            <a:lvl1pPr marL="0" indent="0">
              <a:buNone/>
              <a:defRPr sz="1400"/>
            </a:lvl1pPr>
            <a:lvl2pPr marL="462546" indent="0">
              <a:buNone/>
              <a:defRPr sz="1300"/>
            </a:lvl2pPr>
            <a:lvl3pPr marL="925092" indent="0">
              <a:buNone/>
              <a:defRPr sz="1000"/>
            </a:lvl3pPr>
            <a:lvl4pPr marL="1387638" indent="0">
              <a:buNone/>
              <a:defRPr sz="800"/>
            </a:lvl4pPr>
            <a:lvl5pPr marL="1850182" indent="0">
              <a:buNone/>
              <a:defRPr sz="800"/>
            </a:lvl5pPr>
            <a:lvl6pPr marL="2312728" indent="0">
              <a:buNone/>
              <a:defRPr sz="800"/>
            </a:lvl6pPr>
            <a:lvl7pPr marL="2775275" indent="0">
              <a:buNone/>
              <a:defRPr sz="800"/>
            </a:lvl7pPr>
            <a:lvl8pPr marL="3237820" indent="0">
              <a:buNone/>
              <a:defRPr sz="800"/>
            </a:lvl8pPr>
            <a:lvl9pPr marL="370036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388938"/>
            <a:ext cx="29514800" cy="392398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vert="horz" wrap="square" lIns="417604" tIns="208803" rIns="417604" bIns="208803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smtClean="0"/>
          </a:p>
        </p:txBody>
      </p:sp>
      <p:sp>
        <p:nvSpPr>
          <p:cNvPr id="1027" name="Rectangle 8"/>
          <p:cNvSpPr>
            <a:spLocks noChangeAspect="1" noChangeArrowheads="1"/>
          </p:cNvSpPr>
          <p:nvPr/>
        </p:nvSpPr>
        <p:spPr bwMode="auto">
          <a:xfrm>
            <a:off x="17463" y="40870188"/>
            <a:ext cx="1616075" cy="193833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lIns="92509" tIns="46255" rIns="92509" bIns="46255"/>
          <a:lstStyle/>
          <a:p>
            <a:pPr algn="l">
              <a:defRPr/>
            </a:pPr>
            <a:endParaRPr lang="en-US"/>
          </a:p>
        </p:txBody>
      </p:sp>
      <p:sp>
        <p:nvSpPr>
          <p:cNvPr id="1028" name="AutoShape 9"/>
          <p:cNvSpPr>
            <a:spLocks noChangeAspect="1" noChangeArrowheads="1"/>
          </p:cNvSpPr>
          <p:nvPr/>
        </p:nvSpPr>
        <p:spPr bwMode="auto">
          <a:xfrm rot="-5400000">
            <a:off x="902494" y="40143906"/>
            <a:ext cx="1377950" cy="2935288"/>
          </a:xfrm>
          <a:prstGeom prst="triangle">
            <a:avLst>
              <a:gd name="adj" fmla="val 98477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lIns="92509" tIns="46255" rIns="92509" bIns="46255"/>
          <a:lstStyle/>
          <a:p>
            <a:pPr algn="l">
              <a:defRPr/>
            </a:pPr>
            <a:endParaRPr lang="en-US"/>
          </a:p>
        </p:txBody>
      </p:sp>
      <p:sp>
        <p:nvSpPr>
          <p:cNvPr id="1029" name="AutoShape 10"/>
          <p:cNvSpPr>
            <a:spLocks noChangeAspect="1" noChangeArrowheads="1"/>
          </p:cNvSpPr>
          <p:nvPr/>
        </p:nvSpPr>
        <p:spPr bwMode="auto">
          <a:xfrm rot="5400000" flipH="1">
            <a:off x="2664619" y="41559956"/>
            <a:ext cx="1724025" cy="773113"/>
          </a:xfrm>
          <a:prstGeom prst="triangle">
            <a:avLst>
              <a:gd name="adj" fmla="val 63329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lIns="92509" tIns="46255" rIns="92509" bIns="46255"/>
          <a:lstStyle/>
          <a:p>
            <a:pPr algn="l">
              <a:defRPr/>
            </a:pPr>
            <a:endParaRPr lang="en-US"/>
          </a:p>
        </p:txBody>
      </p:sp>
      <p:sp>
        <p:nvSpPr>
          <p:cNvPr id="1030" name="Rectangle 11"/>
          <p:cNvSpPr>
            <a:spLocks noChangeAspect="1" noChangeArrowheads="1"/>
          </p:cNvSpPr>
          <p:nvPr/>
        </p:nvSpPr>
        <p:spPr bwMode="auto">
          <a:xfrm>
            <a:off x="3103563" y="40566975"/>
            <a:ext cx="1935162" cy="1033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92509" tIns="46255" rIns="92509" bIns="46255"/>
          <a:lstStyle/>
          <a:p>
            <a:pPr algn="l">
              <a:defRPr/>
            </a:pPr>
            <a:endParaRPr lang="en-US"/>
          </a:p>
        </p:txBody>
      </p:sp>
      <p:sp>
        <p:nvSpPr>
          <p:cNvPr id="1031" name="Rectangle 12"/>
          <p:cNvSpPr>
            <a:spLocks noChangeAspect="1" noChangeArrowheads="1"/>
          </p:cNvSpPr>
          <p:nvPr/>
        </p:nvSpPr>
        <p:spPr bwMode="auto">
          <a:xfrm>
            <a:off x="1606550" y="41257538"/>
            <a:ext cx="28673425" cy="155098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lIns="92509" tIns="46255" rIns="92509" bIns="46255"/>
          <a:lstStyle/>
          <a:p>
            <a:pPr algn="l">
              <a:defRPr/>
            </a:pPr>
            <a:endParaRPr lang="en-US"/>
          </a:p>
        </p:txBody>
      </p:sp>
      <p:sp>
        <p:nvSpPr>
          <p:cNvPr id="1032" name="Text Box 13"/>
          <p:cNvSpPr txBox="1">
            <a:spLocks noChangeAspect="1" noChangeArrowheads="1"/>
          </p:cNvSpPr>
          <p:nvPr/>
        </p:nvSpPr>
        <p:spPr bwMode="auto">
          <a:xfrm>
            <a:off x="2709863" y="41428988"/>
            <a:ext cx="16176625" cy="922337"/>
          </a:xfrm>
          <a:prstGeom prst="rect">
            <a:avLst/>
          </a:prstGeom>
          <a:solidFill>
            <a:srgbClr val="969696"/>
          </a:solidFill>
          <a:ln>
            <a:noFill/>
          </a:ln>
          <a:extLst/>
        </p:spPr>
        <p:txBody>
          <a:bodyPr lIns="92509" tIns="46255" rIns="92509" bIns="46255"/>
          <a:lstStyle>
            <a:lvl1pPr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1751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1751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1751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1751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IE" sz="4100" smtClean="0">
                <a:solidFill>
                  <a:srgbClr val="FFFFFF"/>
                </a:solidFill>
              </a:rPr>
              <a:t>Netherlands Institute for Space Research / www.sron.nl</a:t>
            </a:r>
            <a:endParaRPr lang="en-IE" sz="4100" smtClean="0"/>
          </a:p>
        </p:txBody>
      </p:sp>
      <p:sp>
        <p:nvSpPr>
          <p:cNvPr id="1033" name="AutoShape 14"/>
          <p:cNvSpPr>
            <a:spLocks noChangeAspect="1" noChangeArrowheads="1"/>
          </p:cNvSpPr>
          <p:nvPr/>
        </p:nvSpPr>
        <p:spPr bwMode="auto">
          <a:xfrm rot="-5400000" flipH="1" flipV="1">
            <a:off x="2507456" y="40539194"/>
            <a:ext cx="1033463" cy="1158875"/>
          </a:xfrm>
          <a:prstGeom prst="triangle">
            <a:avLst>
              <a:gd name="adj" fmla="val 95139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lIns="92509" tIns="46255" rIns="92509" bIns="46255"/>
          <a:lstStyle/>
          <a:p>
            <a:pPr algn="l">
              <a:defRPr/>
            </a:pPr>
            <a:endParaRPr lang="en-US"/>
          </a:p>
        </p:txBody>
      </p:sp>
      <p:sp>
        <p:nvSpPr>
          <p:cNvPr id="1034" name="Text Box 16"/>
          <p:cNvSpPr txBox="1">
            <a:spLocks noChangeAspect="1" noChangeArrowheads="1"/>
          </p:cNvSpPr>
          <p:nvPr/>
        </p:nvSpPr>
        <p:spPr bwMode="auto">
          <a:xfrm>
            <a:off x="23321963" y="42033825"/>
            <a:ext cx="6583362" cy="476250"/>
          </a:xfrm>
          <a:prstGeom prst="rect">
            <a:avLst/>
          </a:prstGeom>
          <a:noFill/>
          <a:ln>
            <a:noFill/>
          </a:ln>
          <a:extLst/>
        </p:spPr>
        <p:txBody>
          <a:bodyPr lIns="92509" tIns="12847" rIns="92509" bIns="46255"/>
          <a:lstStyle>
            <a:lvl1pPr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175125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1751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1751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1751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1751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IE" sz="2000" smtClean="0">
                <a:solidFill>
                  <a:srgbClr val="C0C0C0"/>
                </a:solidFill>
              </a:rPr>
              <a:t>Netherlands Organisation for Scientific Research</a:t>
            </a:r>
            <a:endParaRPr lang="en-IE" sz="2000" smtClean="0"/>
          </a:p>
        </p:txBody>
      </p:sp>
      <p:pic>
        <p:nvPicPr>
          <p:cNvPr id="1035" name="Picture 24" descr="Sron-Logo_2post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6175" y="40112950"/>
            <a:ext cx="423068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3538" rtl="0" eaLnBrk="0" fontAlgn="base" hangingPunct="0">
        <a:spcBef>
          <a:spcPts val="5463"/>
        </a:spcBef>
        <a:spcAft>
          <a:spcPts val="1375"/>
        </a:spcAft>
        <a:defRPr sz="9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173538" rtl="0" eaLnBrk="0" fontAlgn="base" hangingPunct="0">
        <a:spcBef>
          <a:spcPts val="5463"/>
        </a:spcBef>
        <a:spcAft>
          <a:spcPts val="1375"/>
        </a:spcAft>
        <a:defRPr sz="9800" b="1">
          <a:solidFill>
            <a:schemeClr val="bg1"/>
          </a:solidFill>
          <a:latin typeface="Verdana" pitchFamily="34" charset="0"/>
        </a:defRPr>
      </a:lvl2pPr>
      <a:lvl3pPr algn="l" defTabSz="4173538" rtl="0" eaLnBrk="0" fontAlgn="base" hangingPunct="0">
        <a:spcBef>
          <a:spcPts val="5463"/>
        </a:spcBef>
        <a:spcAft>
          <a:spcPts val="1375"/>
        </a:spcAft>
        <a:defRPr sz="9800" b="1">
          <a:solidFill>
            <a:schemeClr val="bg1"/>
          </a:solidFill>
          <a:latin typeface="Verdana" pitchFamily="34" charset="0"/>
        </a:defRPr>
      </a:lvl3pPr>
      <a:lvl4pPr algn="l" defTabSz="4173538" rtl="0" eaLnBrk="0" fontAlgn="base" hangingPunct="0">
        <a:spcBef>
          <a:spcPts val="5463"/>
        </a:spcBef>
        <a:spcAft>
          <a:spcPts val="1375"/>
        </a:spcAft>
        <a:defRPr sz="9800" b="1">
          <a:solidFill>
            <a:schemeClr val="bg1"/>
          </a:solidFill>
          <a:latin typeface="Verdana" pitchFamily="34" charset="0"/>
        </a:defRPr>
      </a:lvl4pPr>
      <a:lvl5pPr algn="l" defTabSz="4173538" rtl="0" eaLnBrk="0" fontAlgn="base" hangingPunct="0">
        <a:spcBef>
          <a:spcPts val="5463"/>
        </a:spcBef>
        <a:spcAft>
          <a:spcPts val="1375"/>
        </a:spcAft>
        <a:defRPr sz="9800" b="1">
          <a:solidFill>
            <a:schemeClr val="bg1"/>
          </a:solidFill>
          <a:latin typeface="Verdana" pitchFamily="34" charset="0"/>
        </a:defRPr>
      </a:lvl5pPr>
      <a:lvl6pPr marL="462546" algn="l" defTabSz="4175761" rtl="0" eaLnBrk="1" fontAlgn="base" hangingPunct="1">
        <a:spcBef>
          <a:spcPts val="5476"/>
        </a:spcBef>
        <a:spcAft>
          <a:spcPts val="1365"/>
        </a:spcAft>
        <a:defRPr sz="9800" b="1">
          <a:solidFill>
            <a:schemeClr val="bg1"/>
          </a:solidFill>
          <a:latin typeface="Verdana" pitchFamily="34" charset="0"/>
        </a:defRPr>
      </a:lvl6pPr>
      <a:lvl7pPr marL="925092" algn="l" defTabSz="4175761" rtl="0" eaLnBrk="1" fontAlgn="base" hangingPunct="1">
        <a:spcBef>
          <a:spcPts val="5476"/>
        </a:spcBef>
        <a:spcAft>
          <a:spcPts val="1365"/>
        </a:spcAft>
        <a:defRPr sz="9800" b="1">
          <a:solidFill>
            <a:schemeClr val="bg1"/>
          </a:solidFill>
          <a:latin typeface="Verdana" pitchFamily="34" charset="0"/>
        </a:defRPr>
      </a:lvl7pPr>
      <a:lvl8pPr marL="1387638" algn="l" defTabSz="4175761" rtl="0" eaLnBrk="1" fontAlgn="base" hangingPunct="1">
        <a:spcBef>
          <a:spcPts val="5476"/>
        </a:spcBef>
        <a:spcAft>
          <a:spcPts val="1365"/>
        </a:spcAft>
        <a:defRPr sz="9800" b="1">
          <a:solidFill>
            <a:schemeClr val="bg1"/>
          </a:solidFill>
          <a:latin typeface="Verdana" pitchFamily="34" charset="0"/>
        </a:defRPr>
      </a:lvl8pPr>
      <a:lvl9pPr marL="1850182" algn="l" defTabSz="4175761" rtl="0" eaLnBrk="1" fontAlgn="base" hangingPunct="1">
        <a:spcBef>
          <a:spcPts val="5476"/>
        </a:spcBef>
        <a:spcAft>
          <a:spcPts val="1365"/>
        </a:spcAft>
        <a:defRPr sz="9800" b="1">
          <a:solidFill>
            <a:schemeClr val="bg1"/>
          </a:solidFill>
          <a:latin typeface="Verdana" pitchFamily="34" charset="0"/>
        </a:defRPr>
      </a:lvl9pPr>
    </p:titleStyle>
    <p:bodyStyle>
      <a:lvl1pPr marL="1562100" indent="-1562100" algn="l" defTabSz="4173538" rtl="0" eaLnBrk="0" fontAlgn="base" hangingPunct="0">
        <a:spcBef>
          <a:spcPts val="5463"/>
        </a:spcBef>
        <a:spcAft>
          <a:spcPts val="1375"/>
        </a:spcAft>
        <a:defRPr sz="6100">
          <a:solidFill>
            <a:schemeClr val="tx1"/>
          </a:solidFill>
          <a:latin typeface="+mn-lt"/>
          <a:ea typeface="+mn-ea"/>
          <a:cs typeface="+mn-cs"/>
        </a:defRPr>
      </a:lvl1pPr>
      <a:lvl2pPr marL="3390900" indent="-1303338" algn="l" defTabSz="4173538" rtl="0" eaLnBrk="0" fontAlgn="base" hangingPunct="0">
        <a:spcBef>
          <a:spcPts val="5463"/>
        </a:spcBef>
        <a:spcAft>
          <a:spcPts val="1375"/>
        </a:spcAft>
        <a:defRPr sz="2800">
          <a:solidFill>
            <a:schemeClr val="tx1"/>
          </a:solidFill>
          <a:latin typeface="+mn-lt"/>
        </a:defRPr>
      </a:lvl2pPr>
      <a:lvl3pPr marL="5216525" indent="-1041400" algn="l" defTabSz="4173538" rtl="0" eaLnBrk="0" fontAlgn="base" hangingPunct="0">
        <a:spcBef>
          <a:spcPct val="20000"/>
        </a:spcBef>
        <a:spcAft>
          <a:spcPct val="0"/>
        </a:spcAft>
        <a:defRPr sz="11000">
          <a:solidFill>
            <a:schemeClr val="tx1"/>
          </a:solidFill>
          <a:latin typeface="Arial" charset="0"/>
        </a:defRPr>
      </a:lvl3pPr>
      <a:lvl4pPr marL="7304088" indent="-1041400" algn="l" defTabSz="4173538" rtl="0" eaLnBrk="0" fontAlgn="base" hangingPunct="0">
        <a:spcBef>
          <a:spcPct val="20000"/>
        </a:spcBef>
        <a:spcAft>
          <a:spcPct val="0"/>
        </a:spcAft>
        <a:defRPr sz="9100">
          <a:solidFill>
            <a:schemeClr val="tx1"/>
          </a:solidFill>
          <a:latin typeface="Arial" charset="0"/>
        </a:defRPr>
      </a:lvl4pPr>
      <a:lvl5pPr marL="9393238" indent="-1041400" algn="l" defTabSz="4173538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Arial" charset="0"/>
        </a:defRPr>
      </a:lvl5pPr>
      <a:lvl6pPr marL="9858006" indent="-1043941" algn="l" defTabSz="4175761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Arial" charset="0"/>
        </a:defRPr>
      </a:lvl6pPr>
      <a:lvl7pPr marL="10320552" indent="-1043941" algn="l" defTabSz="4175761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Arial" charset="0"/>
        </a:defRPr>
      </a:lvl7pPr>
      <a:lvl8pPr marL="10783097" indent="-1043941" algn="l" defTabSz="4175761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Arial" charset="0"/>
        </a:defRPr>
      </a:lvl8pPr>
      <a:lvl9pPr marL="11245644" indent="-1043941" algn="l" defTabSz="4175761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2546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25092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638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182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728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75275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820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00366" algn="l" defTabSz="9250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596" y="166058"/>
            <a:ext cx="29853379" cy="3852790"/>
          </a:xfrm>
          <a:noFill/>
        </p:spPr>
        <p:txBody>
          <a:bodyPr lIns="0" tIns="0" rIns="0" bIns="0" numCol="1"/>
          <a:lstStyle/>
          <a:p>
            <a:pPr algn="l"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r>
              <a:rPr lang="en-US" sz="8100" b="1" dirty="0">
                <a:latin typeface="Arial" pitchFamily="34" charset="0"/>
                <a:ea typeface="Verdana" pitchFamily="34" charset="0"/>
                <a:cs typeface="Arial" pitchFamily="34" charset="0"/>
              </a:rPr>
              <a:t>Optical Response of TES Bolometer Arrays for SAFARI</a:t>
            </a: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r>
              <a:rPr lang="en-IE" sz="4100" b="1" dirty="0" smtClean="0"/>
              <a:t> </a:t>
            </a: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  <a:p>
            <a:pPr defTabSz="4174715" eaLnBrk="1" hangingPunct="1">
              <a:spcBef>
                <a:spcPts val="5465"/>
              </a:spcBef>
              <a:spcAft>
                <a:spcPts val="1379"/>
              </a:spcAft>
              <a:defRPr/>
            </a:pPr>
            <a:endParaRPr lang="en-IE" sz="4100" b="1" dirty="0" smtClean="0"/>
          </a:p>
        </p:txBody>
      </p:sp>
      <p:sp>
        <p:nvSpPr>
          <p:cNvPr id="2052" name="Text Box 33"/>
          <p:cNvSpPr txBox="1">
            <a:spLocks noChangeArrowheads="1"/>
          </p:cNvSpPr>
          <p:nvPr/>
        </p:nvSpPr>
        <p:spPr bwMode="auto">
          <a:xfrm>
            <a:off x="22632988" y="39628763"/>
            <a:ext cx="65770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9" tIns="46255" rIns="92509" bIns="46255">
            <a:spAutoFit/>
          </a:bodyPr>
          <a:lstStyle/>
          <a:p>
            <a:pPr algn="l" defTabSz="4173538">
              <a:spcBef>
                <a:spcPct val="50000"/>
              </a:spcBef>
            </a:pPr>
            <a:endParaRPr lang="en-US" sz="8200"/>
          </a:p>
        </p:txBody>
      </p:sp>
      <p:sp>
        <p:nvSpPr>
          <p:cNvPr id="2055" name="Rectangle 42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GB"/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4312079" y="21913398"/>
            <a:ext cx="1847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sz="2600" b="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33846206"/>
            <a:ext cx="6042461" cy="4394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96372" y="1851666"/>
            <a:ext cx="9525656" cy="291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4174715">
              <a:spcBef>
                <a:spcPts val="5465"/>
              </a:spcBef>
              <a:spcAft>
                <a:spcPts val="1379"/>
              </a:spcAft>
              <a:defRPr/>
            </a:pPr>
            <a:r>
              <a:rPr lang="en-IE" sz="3600" b="1" kern="0" dirty="0">
                <a:latin typeface="Verdana"/>
              </a:rPr>
              <a:t>Damian Audley, </a:t>
            </a:r>
            <a:r>
              <a:rPr lang="en-IE" sz="3600" b="1" kern="0" dirty="0" err="1" smtClean="0">
                <a:latin typeface="Verdana"/>
              </a:rPr>
              <a:t>Gert</a:t>
            </a:r>
            <a:r>
              <a:rPr lang="en-IE" sz="3600" b="1" kern="0" dirty="0" smtClean="0">
                <a:latin typeface="Verdana"/>
              </a:rPr>
              <a:t> </a:t>
            </a:r>
            <a:r>
              <a:rPr lang="en-IE" sz="3600" b="1" kern="0" dirty="0">
                <a:latin typeface="Verdana"/>
              </a:rPr>
              <a:t>de </a:t>
            </a:r>
            <a:r>
              <a:rPr lang="en-IE" sz="3600" b="1" kern="0" dirty="0" smtClean="0">
                <a:latin typeface="Verdana"/>
              </a:rPr>
              <a:t>Lange, Jian-</a:t>
            </a:r>
            <a:r>
              <a:rPr lang="en-IE" sz="3600" b="1" kern="0" dirty="0" err="1" smtClean="0">
                <a:latin typeface="Verdana"/>
              </a:rPr>
              <a:t>Rong</a:t>
            </a:r>
            <a:r>
              <a:rPr lang="en-IE" sz="3600" b="1" kern="0" dirty="0" smtClean="0">
                <a:latin typeface="Verdana"/>
              </a:rPr>
              <a:t> Gao, Richard </a:t>
            </a:r>
            <a:r>
              <a:rPr lang="en-IE" sz="3600" b="1" kern="0" dirty="0" err="1" smtClean="0">
                <a:latin typeface="Verdana"/>
              </a:rPr>
              <a:t>Hijmering</a:t>
            </a:r>
            <a:r>
              <a:rPr lang="en-IE" sz="3600" b="1" kern="0" dirty="0" smtClean="0">
                <a:latin typeface="Verdana"/>
              </a:rPr>
              <a:t>, </a:t>
            </a:r>
            <a:r>
              <a:rPr lang="en-IE" sz="3600" b="1" kern="0" dirty="0" err="1" smtClean="0">
                <a:latin typeface="Verdana"/>
              </a:rPr>
              <a:t>Pourya</a:t>
            </a:r>
            <a:r>
              <a:rPr lang="en-IE" sz="3600" b="1" kern="0" dirty="0" smtClean="0">
                <a:latin typeface="Verdana"/>
              </a:rPr>
              <a:t> </a:t>
            </a:r>
            <a:r>
              <a:rPr lang="en-IE" sz="3600" b="1" kern="0" dirty="0" err="1" smtClean="0">
                <a:latin typeface="Verdana"/>
              </a:rPr>
              <a:t>Khosropanah</a:t>
            </a:r>
            <a:r>
              <a:rPr lang="en-IE" sz="3600" b="1" kern="0" dirty="0" smtClean="0">
                <a:latin typeface="Verdana"/>
              </a:rPr>
              <a:t>, Marcel Ridder, Neil Trappe</a:t>
            </a:r>
            <a:endParaRPr lang="en-IE" sz="3600" b="1" kern="0" baseline="30000" dirty="0">
              <a:latin typeface="Verdana"/>
            </a:endParaRPr>
          </a:p>
          <a:p>
            <a:endParaRPr lang="en-GB" dirty="0"/>
          </a:p>
        </p:txBody>
      </p:sp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414380" y="2178126"/>
            <a:ext cx="8388903" cy="11971496"/>
          </a:xfrm>
          <a:prstGeom prst="roundRect">
            <a:avLst>
              <a:gd name="adj" fmla="val 7868"/>
            </a:avLst>
          </a:prstGeom>
          <a:solidFill>
            <a:srgbClr val="EAEAEA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IE" sz="3000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algn="just">
              <a:defRPr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SAFARI/SPEC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 far-infrared grating spectrometer for the proposed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Japanese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SPace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Infrared telescope for Cosmology and Astrophysics (SPICA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  SAFARI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will cover the wavelength range 34—230 µm with a spectral resolution R~300 using four diffraction-grating modules populated with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ultra-sensitive TES bolometers.  These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require a dark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NEP≤2×10</a:t>
            </a:r>
            <a:r>
              <a:rPr lang="en-GB" sz="2400" baseline="30000" dirty="0">
                <a:latin typeface="Arial" pitchFamily="34" charset="0"/>
                <a:cs typeface="Arial" pitchFamily="34" charset="0"/>
              </a:rPr>
              <a:t>-19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W/√Hz to take advantage of SPICA's cold (&lt;8 K) telescope. 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Martin-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Puplett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interferometer can be inserted in the beam before the  grating modules, providing a high-resolution mode with R varying from ~1500 at 230 µm to ~11000 at 35 µm.</a:t>
            </a:r>
            <a:r>
              <a:rPr lang="en-US" sz="2400" dirty="0"/>
              <a:t> 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At SRON we have already fabricated TES bolometers that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are twice as sensitive as required.  Testing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such sensitive detectors is challenging, particularly because a background power of only a few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fW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will saturate them. We have therefore built up a unique ultra-low background optical test facility based on a mechanically cooled dilution refrigerator, paying careful attention to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magnetic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shielding, EMI immunity, and light-tightness.  We have verified that the optical efficiency (60%) of prototype detectors for SAFARI's short-wave </a:t>
            </a:r>
            <a:r>
              <a:rPr lang="en-GB" sz="2400">
                <a:latin typeface="Arial" pitchFamily="34" charset="0"/>
                <a:cs typeface="Arial" pitchFamily="34" charset="0"/>
              </a:rPr>
              <a:t>band </a:t>
            </a:r>
            <a:r>
              <a:rPr lang="en-GB" sz="2400" smtClean="0">
                <a:latin typeface="Arial" pitchFamily="34" charset="0"/>
                <a:cs typeface="Arial" pitchFamily="34" charset="0"/>
              </a:rPr>
              <a:t>meets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the requirement.  We are now measuring the spectral response of prototype SAFARI detectors using an external optical source and a Michelson interferometer.  These measurements are important to ensure that we can measure the dispersed grating spectrum accurately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Furthermore, they allow us to investigate the effects of the intrinsic properties of the TES bolometers  (e.g.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load-dependent time constant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responsivity) on the extracted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interferogram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spectra.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15548831" y="4770414"/>
            <a:ext cx="13321480" cy="15985776"/>
            <a:chOff x="954411" y="13987438"/>
            <a:chExt cx="13321480" cy="15985776"/>
          </a:xfrm>
        </p:grpSpPr>
        <p:sp>
          <p:nvSpPr>
            <p:cNvPr id="39" name="Rounded Rectangle 38"/>
            <p:cNvSpPr>
              <a:spLocks noChangeAspect="1"/>
            </p:cNvSpPr>
            <p:nvPr/>
          </p:nvSpPr>
          <p:spPr bwMode="auto">
            <a:xfrm>
              <a:off x="954411" y="13987438"/>
              <a:ext cx="13321480" cy="15985776"/>
            </a:xfrm>
            <a:prstGeom prst="roundRect">
              <a:avLst>
                <a:gd name="adj" fmla="val 6126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txBody>
            <a:bodyPr/>
            <a:lstStyle/>
            <a:p>
              <a:pPr lvl="0">
                <a:defRPr/>
              </a:pPr>
              <a:r>
                <a:rPr lang="en-IE" sz="3000" b="1" dirty="0" smtClean="0">
                  <a:solidFill>
                    <a:srgbClr val="000000"/>
                  </a:solidFill>
                </a:rPr>
                <a:t>Optical Calibration Sources</a:t>
              </a:r>
            </a:p>
          </p:txBody>
        </p:sp>
        <p:pic>
          <p:nvPicPr>
            <p:cNvPr id="56" name="Picture 55" descr="Untitl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8587" y="21290842"/>
              <a:ext cx="10729192" cy="8178316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2018468" y="15067556"/>
              <a:ext cx="11992594" cy="5869896"/>
              <a:chOff x="2018468" y="15067556"/>
              <a:chExt cx="11992594" cy="5869896"/>
            </a:xfrm>
          </p:grpSpPr>
          <p:grpSp>
            <p:nvGrpSpPr>
              <p:cNvPr id="54" name="Group 53"/>
              <p:cNvGrpSpPr>
                <a:grpSpLocks noChangeAspect="1"/>
              </p:cNvGrpSpPr>
              <p:nvPr/>
            </p:nvGrpSpPr>
            <p:grpSpPr>
              <a:xfrm>
                <a:off x="2018468" y="15067556"/>
                <a:ext cx="11992594" cy="5869896"/>
                <a:chOff x="15946291" y="5700901"/>
                <a:chExt cx="9724276" cy="4759646"/>
              </a:xfrm>
            </p:grpSpPr>
            <p:pic>
              <p:nvPicPr>
                <p:cNvPr id="57" name="Content Placeholder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44243" y="6282582"/>
                  <a:ext cx="5846762" cy="4000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" name="CasellaDiTesto 14"/>
                <p:cNvSpPr txBox="1">
                  <a:spLocks noChangeArrowheads="1"/>
                </p:cNvSpPr>
                <p:nvPr/>
              </p:nvSpPr>
              <p:spPr bwMode="auto">
                <a:xfrm>
                  <a:off x="16076091" y="6426598"/>
                  <a:ext cx="1368425" cy="673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80000"/>
                    <a:buChar char="•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>
                      <a:solidFill>
                        <a:schemeClr val="tx1"/>
                      </a:solidFill>
                      <a:cs typeface="Arial" charset="0"/>
                    </a:rPr>
                    <a:t>Reference detector</a:t>
                  </a:r>
                </a:p>
              </p:txBody>
            </p:sp>
            <p:sp>
              <p:nvSpPr>
                <p:cNvPr id="59" name="CasellaDiTesto 14"/>
                <p:cNvSpPr txBox="1">
                  <a:spLocks noChangeArrowheads="1"/>
                </p:cNvSpPr>
                <p:nvPr/>
              </p:nvSpPr>
              <p:spPr bwMode="auto">
                <a:xfrm>
                  <a:off x="23221155" y="5700901"/>
                  <a:ext cx="2057400" cy="673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80000"/>
                    <a:buChar char="•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Hot illuminator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(~300 </a:t>
                  </a:r>
                  <a:r>
                    <a:rPr lang="en-US" altLang="en-US" sz="2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K)</a:t>
                  </a:r>
                </a:p>
              </p:txBody>
            </p:sp>
            <p:sp>
              <p:nvSpPr>
                <p:cNvPr id="63" name="CasellaDiTesto 14"/>
                <p:cNvSpPr txBox="1">
                  <a:spLocks noChangeArrowheads="1"/>
                </p:cNvSpPr>
                <p:nvPr/>
              </p:nvSpPr>
              <p:spPr bwMode="auto">
                <a:xfrm>
                  <a:off x="23454521" y="7049780"/>
                  <a:ext cx="2119313" cy="673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80000"/>
                    <a:buChar char="•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Cold illuminator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(3-35 K)</a:t>
                  </a:r>
                </a:p>
              </p:txBody>
            </p:sp>
            <p:sp>
              <p:nvSpPr>
                <p:cNvPr id="65" name="CasellaDiTesto 14"/>
                <p:cNvSpPr txBox="1">
                  <a:spLocks noChangeArrowheads="1"/>
                </p:cNvSpPr>
                <p:nvPr/>
              </p:nvSpPr>
              <p:spPr bwMode="auto">
                <a:xfrm>
                  <a:off x="16076091" y="7689161"/>
                  <a:ext cx="1326110" cy="1472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80000"/>
                    <a:buChar char="•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>
                      <a:solidFill>
                        <a:schemeClr val="tx1"/>
                      </a:solidFill>
                      <a:cs typeface="Arial" charset="0"/>
                    </a:rPr>
                    <a:t>Cold </a:t>
                  </a:r>
                  <a:endParaRPr lang="en-US" altLang="en-US" sz="2400" dirty="0" smtClean="0">
                    <a:solidFill>
                      <a:schemeClr val="tx1"/>
                    </a:solidFill>
                    <a:cs typeface="Arial" charset="0"/>
                  </a:endParaRP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 smtClean="0">
                      <a:solidFill>
                        <a:schemeClr val="tx1"/>
                      </a:solidFill>
                      <a:cs typeface="Arial" charset="0"/>
                    </a:rPr>
                    <a:t>Light-pipe</a:t>
                  </a:r>
                  <a:endParaRPr lang="en-US" altLang="en-US" sz="2400" dirty="0">
                    <a:solidFill>
                      <a:schemeClr val="tx1"/>
                    </a:solidFill>
                    <a:cs typeface="Arial" charset="0"/>
                  </a:endParaRP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>
                      <a:solidFill>
                        <a:schemeClr val="tx1"/>
                      </a:solidFill>
                      <a:cs typeface="Arial" charset="0"/>
                    </a:rPr>
                    <a:t>(450-</a:t>
                  </a:r>
                  <a:r>
                    <a:rPr lang="el-GR" altLang="en-US" sz="2400" dirty="0">
                      <a:solidFill>
                        <a:schemeClr val="tx1"/>
                      </a:solidFill>
                      <a:cs typeface="Arial" charset="0"/>
                    </a:rPr>
                    <a:t>μ</a:t>
                  </a:r>
                  <a:r>
                    <a:rPr lang="en-GB" altLang="en-US" sz="2400" dirty="0">
                      <a:solidFill>
                        <a:schemeClr val="tx1"/>
                      </a:solidFill>
                      <a:cs typeface="Arial" charset="0"/>
                    </a:rPr>
                    <a:t>m diameter)</a:t>
                  </a:r>
                  <a:endParaRPr lang="en-US" altLang="en-US" sz="2400" dirty="0">
                    <a:solidFill>
                      <a:schemeClr val="tx1"/>
                    </a:solidFill>
                    <a:cs typeface="Arial" charset="0"/>
                  </a:endParaRP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600" b="1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cxnSp>
              <p:nvCxnSpPr>
                <p:cNvPr id="71" name="Straight Arrow Connector 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816916" y="7335770"/>
                  <a:ext cx="2849639" cy="1540841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2" name="CasellaDiTesto 14"/>
                <p:cNvSpPr txBox="1">
                  <a:spLocks noChangeArrowheads="1"/>
                </p:cNvSpPr>
                <p:nvPr/>
              </p:nvSpPr>
              <p:spPr bwMode="auto">
                <a:xfrm>
                  <a:off x="15946291" y="9247513"/>
                  <a:ext cx="1309688" cy="973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80000"/>
                    <a:buChar char="•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Light-tight </a:t>
                  </a:r>
                  <a:r>
                    <a:rPr lang="en-US" altLang="en-US" sz="2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magnetic </a:t>
                  </a: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shield</a:t>
                  </a:r>
                </a:p>
              </p:txBody>
            </p:sp>
            <p:pic>
              <p:nvPicPr>
                <p:cNvPr id="7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6625" y="7950826"/>
                  <a:ext cx="1496835" cy="15015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6" name="CasellaDiTesto 14"/>
                <p:cNvSpPr txBox="1">
                  <a:spLocks noChangeArrowheads="1"/>
                </p:cNvSpPr>
                <p:nvPr/>
              </p:nvSpPr>
              <p:spPr bwMode="auto">
                <a:xfrm>
                  <a:off x="23182625" y="9487252"/>
                  <a:ext cx="2487942" cy="973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80000"/>
                    <a:buChar char="•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 smtClean="0">
                      <a:solidFill>
                        <a:schemeClr val="tx1"/>
                      </a:solidFill>
                      <a:cs typeface="Arial" charset="0"/>
                    </a:rPr>
                    <a:t>Detectors see large, cold source and hot point source</a:t>
                  </a:r>
                  <a:endParaRPr lang="en-US" altLang="en-US" sz="24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78" name="CasellaDiTesto 14"/>
                <p:cNvSpPr txBox="1">
                  <a:spLocks noChangeArrowheads="1"/>
                </p:cNvSpPr>
                <p:nvPr/>
              </p:nvSpPr>
              <p:spPr bwMode="auto">
                <a:xfrm>
                  <a:off x="16739146" y="5778526"/>
                  <a:ext cx="6376468" cy="374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80000"/>
                    <a:buChar char="•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400" dirty="0">
                      <a:solidFill>
                        <a:schemeClr val="tx1"/>
                      </a:solidFill>
                      <a:cs typeface="Arial" charset="0"/>
                    </a:rPr>
                    <a:t>Reflective </a:t>
                  </a:r>
                  <a:r>
                    <a:rPr lang="en-US" altLang="en-US" sz="2400" dirty="0" smtClean="0">
                      <a:solidFill>
                        <a:schemeClr val="tx1"/>
                      </a:solidFill>
                      <a:cs typeface="Arial" charset="0"/>
                    </a:rPr>
                    <a:t>Summing Cavity; </a:t>
                  </a:r>
                  <a:r>
                    <a:rPr lang="en-US" altLang="en-US" sz="2400" dirty="0" err="1" smtClean="0">
                      <a:solidFill>
                        <a:schemeClr val="tx1"/>
                      </a:solidFill>
                      <a:cs typeface="Arial" charset="0"/>
                    </a:rPr>
                    <a:t>Lightpipe</a:t>
                  </a:r>
                  <a:r>
                    <a:rPr lang="en-US" altLang="en-US" sz="2400" dirty="0" smtClean="0">
                      <a:solidFill>
                        <a:schemeClr val="tx1"/>
                      </a:solidFill>
                      <a:cs typeface="Arial" charset="0"/>
                    </a:rPr>
                    <a:t> comes in at back</a:t>
                  </a:r>
                  <a:endParaRPr lang="en-US" altLang="en-US" sz="24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40" name="CasellaDiTesto 14"/>
              <p:cNvSpPr txBox="1">
                <a:spLocks noChangeArrowheads="1"/>
              </p:cNvSpPr>
              <p:nvPr/>
            </p:nvSpPr>
            <p:spPr bwMode="auto">
              <a:xfrm>
                <a:off x="5922963" y="20180126"/>
                <a:ext cx="37685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80000"/>
                  <a:buChar char="•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400" dirty="0" smtClean="0">
                    <a:solidFill>
                      <a:schemeClr val="tx1"/>
                    </a:solidFill>
                    <a:cs typeface="Arial" charset="0"/>
                  </a:rPr>
                  <a:t>Detectors go here</a:t>
                </a:r>
                <a:endParaRPr lang="en-US" altLang="en-US" sz="2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48" name="Group 2047"/>
          <p:cNvGrpSpPr/>
          <p:nvPr/>
        </p:nvGrpSpPr>
        <p:grpSpPr>
          <a:xfrm>
            <a:off x="15548831" y="22340366"/>
            <a:ext cx="13249472" cy="8919150"/>
            <a:chOff x="1170435" y="30621286"/>
            <a:chExt cx="13249472" cy="8919150"/>
          </a:xfrm>
        </p:grpSpPr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1170435" y="30621286"/>
              <a:ext cx="13249472" cy="8919150"/>
            </a:xfrm>
            <a:prstGeom prst="roundRect">
              <a:avLst>
                <a:gd name="adj" fmla="val 7868"/>
              </a:avLst>
            </a:prstGeom>
            <a:solidFill>
              <a:srgbClr val="EAEAEA"/>
            </a:solidFill>
            <a:ln>
              <a:noFill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  <a:extLst/>
          </p:spPr>
          <p:txBody>
            <a:bodyPr wrap="square" numCol="2">
              <a:spAutoFit/>
            </a:bodyPr>
            <a:lstStyle/>
            <a:p>
              <a:pPr algn="l">
                <a:defRPr/>
              </a:pPr>
              <a:r>
                <a:rPr lang="en-IE" sz="3000" b="1" dirty="0" smtClean="0">
                  <a:latin typeface="Arial" pitchFamily="34" charset="0"/>
                  <a:cs typeface="Arial" pitchFamily="34" charset="0"/>
                </a:rPr>
                <a:t>Measurements of Prototype Array with Internal Black-Body Source</a:t>
              </a:r>
            </a:p>
            <a:p>
              <a:pPr algn="l">
                <a:defRPr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8x8 array with rectangular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feedhorns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l">
                <a:defRPr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Illuminated by large-aperture BB source</a:t>
              </a:r>
            </a:p>
            <a:p>
              <a:pPr algn="l">
                <a:defRPr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Measured under AC bias</a:t>
              </a:r>
            </a:p>
            <a:p>
              <a:pPr algn="l"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ith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LC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= 1—3.5 MHz</a:t>
              </a:r>
            </a:p>
            <a:p>
              <a:pPr algn="l">
                <a:defRPr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Every pixel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detected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light. </a:t>
              </a:r>
            </a:p>
            <a:p>
              <a:pPr algn="l">
                <a:defRPr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No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TES was saturated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 marL="915988" lvl="1" indent="-457200" algn="l">
                <a:buFont typeface="Arial" pitchFamily="34" charset="0"/>
                <a:buChar char="•"/>
                <a:defRPr/>
              </a:pPr>
              <a:endParaRPr lang="en-GB" sz="2600" dirty="0" smtClean="0">
                <a:latin typeface="Arial" pitchFamily="34" charset="0"/>
                <a:cs typeface="Arial" pitchFamily="34" charset="0"/>
              </a:endParaRPr>
            </a:p>
            <a:p>
              <a:pPr algn="l">
                <a:defRPr/>
              </a:pPr>
              <a:endParaRPr lang="en-GB" sz="2600" dirty="0" smtClean="0"/>
            </a:p>
            <a:p>
              <a:pPr algn="l">
                <a:defRPr/>
              </a:pPr>
              <a:endParaRPr lang="en-IE" sz="3600" dirty="0" smtClean="0"/>
            </a:p>
            <a:p>
              <a:pPr algn="l">
                <a:defRPr/>
              </a:pPr>
              <a:endParaRPr lang="en-IE" sz="3600" dirty="0" smtClean="0"/>
            </a:p>
            <a:p>
              <a:pPr algn="l">
                <a:defRPr/>
              </a:pPr>
              <a:endParaRPr lang="en-IE" sz="3600" dirty="0" smtClean="0"/>
            </a:p>
            <a:p>
              <a:pPr algn="l">
                <a:defRPr/>
              </a:pPr>
              <a:endParaRPr lang="en-IE" sz="3600" dirty="0" smtClean="0"/>
            </a:p>
            <a:p>
              <a:pPr algn="l">
                <a:defRPr/>
              </a:pPr>
              <a:r>
                <a:rPr lang="en-IE" sz="3600" dirty="0" smtClean="0"/>
                <a:t> 								</a:t>
              </a:r>
              <a:endParaRPr lang="en-IE" sz="2600" dirty="0" smtClean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485245" y="30980462"/>
              <a:ext cx="12407756" cy="8433935"/>
              <a:chOff x="1485245" y="30980462"/>
              <a:chExt cx="12407756" cy="843393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485245" y="30980462"/>
                <a:ext cx="12407756" cy="8433935"/>
                <a:chOff x="1485245" y="30980462"/>
                <a:chExt cx="12407756" cy="8433935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4594" y="30980462"/>
                  <a:ext cx="5468407" cy="5100907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2930" y="36081369"/>
                  <a:ext cx="4834721" cy="3333028"/>
                </a:xfrm>
                <a:prstGeom prst="rect">
                  <a:avLst/>
                </a:prstGeom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5334898" y="32863741"/>
                  <a:ext cx="2784309" cy="2736304"/>
                  <a:chOff x="1502311" y="32320837"/>
                  <a:chExt cx="2784309" cy="2736304"/>
                </a:xfrm>
              </p:grpSpPr>
              <p:pic>
                <p:nvPicPr>
                  <p:cNvPr id="8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692" t="11391" r="18197" b="7450"/>
                  <a:stretch/>
                </p:blipFill>
                <p:spPr bwMode="auto">
                  <a:xfrm>
                    <a:off x="1502311" y="32320837"/>
                    <a:ext cx="2784309" cy="27363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385351" y="34477792"/>
                    <a:ext cx="10182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1800" dirty="0" smtClean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6.72mm</a:t>
                    </a:r>
                    <a:endParaRPr lang="en-GB" sz="1800" dirty="0">
                      <a:solidFill>
                        <a:srgbClr val="FFFFFF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83" name="Straight Arrow Connector 82"/>
                  <p:cNvCxnSpPr>
                    <a:stCxn id="82" idx="3"/>
                  </p:cNvCxnSpPr>
                  <p:nvPr/>
                </p:nvCxnSpPr>
                <p:spPr bwMode="auto">
                  <a:xfrm>
                    <a:off x="3403578" y="34662458"/>
                    <a:ext cx="277230" cy="0"/>
                  </a:xfrm>
                  <a:prstGeom prst="straightConnector1">
                    <a:avLst/>
                  </a:prstGeom>
                  <a:solidFill>
                    <a:srgbClr val="FFCC66"/>
                  </a:solidFill>
                  <a:ln w="34925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84" name="Straight Arrow Connector 83"/>
                  <p:cNvCxnSpPr>
                    <a:stCxn id="82" idx="1"/>
                  </p:cNvCxnSpPr>
                  <p:nvPr/>
                </p:nvCxnSpPr>
                <p:spPr bwMode="auto">
                  <a:xfrm flipH="1">
                    <a:off x="2080609" y="34662458"/>
                    <a:ext cx="304742" cy="0"/>
                  </a:xfrm>
                  <a:prstGeom prst="straightConnector1">
                    <a:avLst/>
                  </a:prstGeom>
                  <a:solidFill>
                    <a:srgbClr val="FFCC66"/>
                  </a:solidFill>
                  <a:ln w="34925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grpSp>
              <p:nvGrpSpPr>
                <p:cNvPr id="2" name="Group 1"/>
                <p:cNvGrpSpPr/>
                <p:nvPr/>
              </p:nvGrpSpPr>
              <p:grpSpPr>
                <a:xfrm>
                  <a:off x="4959022" y="36381926"/>
                  <a:ext cx="3564396" cy="2388789"/>
                  <a:chOff x="1746498" y="36081370"/>
                  <a:chExt cx="4428837" cy="3081286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46498" y="36081370"/>
                    <a:ext cx="4428837" cy="3081286"/>
                  </a:xfrm>
                  <a:prstGeom prst="rect">
                    <a:avLst/>
                  </a:prstGeom>
                </p:spPr>
              </p:pic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3244239" y="37036917"/>
                    <a:ext cx="1433354" cy="67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sz="1400" b="1" dirty="0" smtClean="0">
                        <a:solidFill>
                          <a:srgbClr val="809BC8">
                            <a:lumMod val="50000"/>
                          </a:srgbClr>
                        </a:solidFill>
                        <a:latin typeface="Arial" charset="0"/>
                        <a:cs typeface="Arial" charset="0"/>
                      </a:rPr>
                      <a:t>-</a:t>
                    </a:r>
                    <a:r>
                      <a:rPr lang="en-US" sz="1400" dirty="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 T</a:t>
                    </a:r>
                    <a:r>
                      <a:rPr lang="en-US" sz="1400" baseline="-25000" dirty="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BB</a:t>
                    </a:r>
                    <a:r>
                      <a:rPr lang="en-US" sz="1400" dirty="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 = 3 K</a:t>
                    </a:r>
                  </a:p>
                  <a:p>
                    <a:pPr algn="l"/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-</a:t>
                    </a:r>
                    <a:r>
                      <a:rPr lang="en-US" sz="1400" dirty="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 T</a:t>
                    </a:r>
                    <a:r>
                      <a:rPr lang="en-US" sz="1400" baseline="-25000" dirty="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BB</a:t>
                    </a:r>
                    <a:r>
                      <a:rPr lang="en-US" sz="1400" dirty="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 = 22 K</a:t>
                    </a:r>
                    <a:endParaRPr lang="en-US" sz="14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5245" y="32731838"/>
                  <a:ext cx="3584642" cy="2688482"/>
                </a:xfrm>
                <a:prstGeom prst="rect">
                  <a:avLst/>
                </a:prstGeom>
              </p:spPr>
            </p:pic>
          </p:grpSp>
          <p:sp>
            <p:nvSpPr>
              <p:cNvPr id="87" name="TextBox 86"/>
              <p:cNvSpPr txBox="1"/>
              <p:nvPr/>
            </p:nvSpPr>
            <p:spPr>
              <a:xfrm>
                <a:off x="9165238" y="31509189"/>
                <a:ext cx="28995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Missing pixels: </a:t>
                </a:r>
              </a:p>
              <a:p>
                <a:pPr algn="l"/>
                <a:r>
                  <a:rPr lang="en-US" sz="18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some are calibration resistors, others </a:t>
                </a:r>
              </a:p>
              <a:p>
                <a:pPr algn="l"/>
                <a:r>
                  <a:rPr lang="en-US" sz="18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are not connected</a:t>
                </a:r>
                <a:endParaRPr lang="en-GB" sz="180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4152" r="3650" b="6203"/>
          <a:stretch/>
        </p:blipFill>
        <p:spPr>
          <a:xfrm>
            <a:off x="9485486" y="1620747"/>
            <a:ext cx="5377097" cy="66818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86" y="8257520"/>
            <a:ext cx="5263057" cy="630947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09" name="Group 108"/>
          <p:cNvGrpSpPr/>
          <p:nvPr/>
        </p:nvGrpSpPr>
        <p:grpSpPr>
          <a:xfrm>
            <a:off x="738387" y="14923542"/>
            <a:ext cx="13321480" cy="6984776"/>
            <a:chOff x="16220107" y="5346478"/>
            <a:chExt cx="13321480" cy="6984776"/>
          </a:xfrm>
        </p:grpSpPr>
        <p:grpSp>
          <p:nvGrpSpPr>
            <p:cNvPr id="110" name="Group 109"/>
            <p:cNvGrpSpPr/>
            <p:nvPr/>
          </p:nvGrpSpPr>
          <p:grpSpPr>
            <a:xfrm>
              <a:off x="16220107" y="5346478"/>
              <a:ext cx="13321480" cy="6984776"/>
              <a:chOff x="16220107" y="5346478"/>
              <a:chExt cx="13321480" cy="6984776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16220107" y="5346478"/>
                <a:ext cx="13321480" cy="6984776"/>
                <a:chOff x="16220107" y="5346478"/>
                <a:chExt cx="13321480" cy="6984776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6220107" y="5346478"/>
                  <a:ext cx="13321480" cy="6984776"/>
                  <a:chOff x="16220107" y="5346478"/>
                  <a:chExt cx="13321480" cy="6984776"/>
                </a:xfrm>
              </p:grpSpPr>
              <p:sp>
                <p:nvSpPr>
                  <p:cNvPr id="116" name="Text Box 25"/>
                  <p:cNvSpPr>
                    <a:spLocks noChangeArrowheads="1"/>
                  </p:cNvSpPr>
                  <p:nvPr/>
                </p:nvSpPr>
                <p:spPr bwMode="auto">
                  <a:xfrm>
                    <a:off x="16220107" y="5346478"/>
                    <a:ext cx="13321480" cy="5824681"/>
                  </a:xfrm>
                  <a:prstGeom prst="roundRect">
                    <a:avLst>
                      <a:gd name="adj" fmla="val 5369"/>
                    </a:avLst>
                  </a:prstGeom>
                  <a:solidFill>
                    <a:srgbClr val="EAEAEA"/>
                  </a:solidFill>
                  <a:ln>
                    <a:noFill/>
                  </a:ln>
                  <a:effectLst>
                    <a:outerShdw blurRad="292100" dist="139700" dir="2700000" algn="tl" rotWithShape="0">
                      <a:prstClr val="black">
                        <a:alpha val="65000"/>
                      </a:prstClr>
                    </a:outerShdw>
                  </a:effectLst>
                  <a:extLst/>
                </p:spPr>
                <p:txBody>
                  <a:bodyPr wrap="square" lIns="196188" tIns="261584" rIns="130792" bIns="261584" numCol="1">
                    <a:spAutoFit/>
                  </a:bodyPr>
                  <a:lstStyle/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r>
                      <a:rPr lang="en-IE" sz="3000" b="1" dirty="0" smtClean="0">
                        <a:latin typeface="Arial" pitchFamily="34" charset="0"/>
                        <a:ea typeface="Verdana" pitchFamily="34" charset="0"/>
                        <a:cs typeface="Arial" pitchFamily="34" charset="0"/>
                      </a:rPr>
                      <a:t>Prototype Detectors for SAFARI’s Short-Wave Band (34—60 µm) </a:t>
                    </a: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>
                      <a:latin typeface="Arial" pitchFamily="34" charset="0"/>
                      <a:cs typeface="Arial" pitchFamily="34" charset="0"/>
                    </a:endParaRPr>
                  </a:p>
                  <a:p>
                    <a:pPr algn="l" defTabSz="4173538">
                      <a:lnSpc>
                        <a:spcPct val="115000"/>
                      </a:lnSpc>
                      <a:defRPr/>
                    </a:pPr>
                    <a:endParaRPr lang="en-IE" sz="2600" dirty="0">
                      <a:latin typeface="+mn-lt"/>
                    </a:endParaRPr>
                  </a:p>
                </p:txBody>
              </p: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17012195" y="6426598"/>
                    <a:ext cx="12463529" cy="5904656"/>
                    <a:chOff x="17012195" y="6426598"/>
                    <a:chExt cx="12463529" cy="5904656"/>
                  </a:xfrm>
                </p:grpSpPr>
                <p:pic>
                  <p:nvPicPr>
                    <p:cNvPr id="11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tretch>
                      <a:fillRect/>
                    </a:stretch>
                  </p:blipFill>
                  <p:spPr bwMode="auto">
                    <a:xfrm>
                      <a:off x="23780947" y="6426598"/>
                      <a:ext cx="5694777" cy="33843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9" name="Content Placeholder 6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000" t="26152" r="-47000" b="-26152"/>
                    <a:stretch>
                      <a:fillRect/>
                    </a:stretch>
                  </p:blipFill>
                  <p:spPr bwMode="auto">
                    <a:xfrm>
                      <a:off x="17012195" y="6642622"/>
                      <a:ext cx="7500915" cy="56886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20" name="Connettore 2 14"/>
                    <p:cNvCxnSpPr>
                      <a:cxnSpLocks noChangeShapeType="1"/>
                      <a:stCxn id="126" idx="1"/>
                    </p:cNvCxnSpPr>
                    <p:nvPr/>
                  </p:nvCxnSpPr>
                  <p:spPr bwMode="auto">
                    <a:xfrm flipH="1">
                      <a:off x="19460468" y="7068573"/>
                      <a:ext cx="1728192" cy="1302241"/>
                    </a:xfrm>
                    <a:prstGeom prst="straightConnector1">
                      <a:avLst/>
                    </a:prstGeom>
                    <a:noFill/>
                    <a:ln w="254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26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88660" y="6714630"/>
                      <a:ext cx="1728192" cy="7078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IE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Ta absorber </a:t>
                      </a:r>
                    </a:p>
                    <a:p>
                      <a:pPr algn="l" eaLnBrk="1" hangingPunct="1"/>
                      <a:r>
                        <a:rPr lang="en-IE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200x200 </a:t>
                      </a:r>
                      <a:r>
                        <a:rPr lang="el-GR" sz="20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GB" sz="20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IE" sz="2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127" name="Connettore 2 1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0468581" y="8082782"/>
                      <a:ext cx="828090" cy="432048"/>
                    </a:xfrm>
                    <a:prstGeom prst="straightConnector1">
                      <a:avLst/>
                    </a:prstGeom>
                    <a:noFill/>
                    <a:ln w="254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28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044642" y="7682672"/>
                      <a:ext cx="4392489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/>
                      <a:r>
                        <a:rPr lang="en-IE" sz="2000" dirty="0" smtClean="0">
                          <a:latin typeface="Arial" pitchFamily="34" charset="0"/>
                          <a:cs typeface="Arial" pitchFamily="34" charset="0"/>
                        </a:rPr>
                        <a:t>Ti/Au TES on silicon nitride island</a:t>
                      </a:r>
                      <a:endParaRPr lang="en-I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129" name="Connettore 2 14"/>
                    <p:cNvCxnSpPr>
                      <a:cxnSpLocks noChangeShapeType="1"/>
                      <a:stCxn id="130" idx="1"/>
                    </p:cNvCxnSpPr>
                    <p:nvPr/>
                  </p:nvCxnSpPr>
                  <p:spPr bwMode="auto">
                    <a:xfrm flipH="1" flipV="1">
                      <a:off x="20252555" y="8946878"/>
                      <a:ext cx="1008112" cy="75784"/>
                    </a:xfrm>
                    <a:prstGeom prst="straightConnector1">
                      <a:avLst/>
                    </a:prstGeom>
                    <a:noFill/>
                    <a:ln w="254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30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260667" y="8514830"/>
                      <a:ext cx="2834904" cy="10156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IE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Hemispherical </a:t>
                      </a:r>
                      <a:r>
                        <a:rPr lang="en-IE" sz="20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Backshort</a:t>
                      </a:r>
                      <a:endParaRPr lang="en-IE" sz="200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eaLnBrk="1" hangingPunct="1"/>
                      <a:r>
                        <a:rPr lang="en-IE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500-µm diameter</a:t>
                      </a:r>
                      <a:endParaRPr lang="en-IE" sz="2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cxnSp>
              <p:nvCxnSpPr>
                <p:cNvPr id="115" name="Connettore 2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996971" y="8514830"/>
                  <a:ext cx="2880320" cy="576064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21116651" y="9882982"/>
                <a:ext cx="8280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400" dirty="0" smtClean="0">
                    <a:latin typeface="Arial" pitchFamily="34" charset="0"/>
                    <a:cs typeface="Arial" pitchFamily="34" charset="0"/>
                  </a:rPr>
                  <a:t>Measured devices with dark NEP as low as 6×10</a:t>
                </a:r>
                <a:r>
                  <a:rPr lang="en-IE" sz="2400" baseline="30000" dirty="0" smtClean="0">
                    <a:latin typeface="Arial" pitchFamily="34" charset="0"/>
                    <a:cs typeface="Arial" pitchFamily="34" charset="0"/>
                  </a:rPr>
                  <a:t>-19</a:t>
                </a:r>
                <a:r>
                  <a:rPr lang="en-IE" sz="2400" dirty="0" smtClean="0">
                    <a:latin typeface="Arial" pitchFamily="34" charset="0"/>
                    <a:cs typeface="Arial" pitchFamily="34" charset="0"/>
                  </a:rPr>
                  <a:t> W/√Hz; </a:t>
                </a:r>
              </a:p>
              <a:p>
                <a:pPr algn="l"/>
                <a:r>
                  <a:rPr lang="en-IE" sz="2400" i="1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IE" sz="2400" i="1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IE" sz="2400" dirty="0" smtClean="0">
                    <a:latin typeface="Arial" pitchFamily="34" charset="0"/>
                    <a:cs typeface="Arial" pitchFamily="34" charset="0"/>
                  </a:rPr>
                  <a:t>~100 </a:t>
                </a:r>
                <a:r>
                  <a:rPr lang="en-IE" sz="2400" dirty="0" err="1" smtClean="0">
                    <a:latin typeface="Arial" pitchFamily="34" charset="0"/>
                    <a:cs typeface="Arial" pitchFamily="34" charset="0"/>
                  </a:rPr>
                  <a:t>mK</a:t>
                </a:r>
                <a:r>
                  <a:rPr lang="en-IE" sz="2400" dirty="0" smtClean="0">
                    <a:latin typeface="Arial" pitchFamily="34" charset="0"/>
                    <a:cs typeface="Arial" pitchFamily="34" charset="0"/>
                  </a:rPr>
                  <a:t>; </a:t>
                </a:r>
                <a:r>
                  <a:rPr lang="en-IE" sz="24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IE" sz="2400" i="1" baseline="-25000" dirty="0" smtClean="0">
                    <a:latin typeface="Arial" pitchFamily="34" charset="0"/>
                    <a:cs typeface="Arial" pitchFamily="34" charset="0"/>
                  </a:rPr>
                  <a:t>sat</a:t>
                </a:r>
                <a:r>
                  <a:rPr lang="en-IE" sz="2400" dirty="0" smtClean="0">
                    <a:latin typeface="Arial" pitchFamily="34" charset="0"/>
                    <a:cs typeface="Arial" pitchFamily="34" charset="0"/>
                  </a:rPr>
                  <a:t>~10 </a:t>
                </a:r>
                <a:r>
                  <a:rPr lang="en-IE" sz="2400" dirty="0" err="1" smtClean="0">
                    <a:latin typeface="Arial" pitchFamily="34" charset="0"/>
                    <a:cs typeface="Arial" pitchFamily="34" charset="0"/>
                  </a:rPr>
                  <a:t>fW</a:t>
                </a:r>
                <a:r>
                  <a:rPr lang="en-IE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IE" sz="2400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1" name="Connettore 2 14"/>
            <p:cNvCxnSpPr>
              <a:cxnSpLocks noChangeShapeType="1"/>
            </p:cNvCxnSpPr>
            <p:nvPr/>
          </p:nvCxnSpPr>
          <p:spPr bwMode="auto">
            <a:xfrm>
              <a:off x="24967206" y="7882727"/>
              <a:ext cx="1838077" cy="416079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3" name="Group 2052"/>
          <p:cNvGrpSpPr/>
          <p:nvPr/>
        </p:nvGrpSpPr>
        <p:grpSpPr>
          <a:xfrm>
            <a:off x="6571035" y="32863740"/>
            <a:ext cx="23095955" cy="7733354"/>
            <a:chOff x="30964051" y="13849871"/>
            <a:chExt cx="23095955" cy="7733354"/>
          </a:xfrm>
        </p:grpSpPr>
        <p:sp>
          <p:nvSpPr>
            <p:cNvPr id="37" name="Text Box 23"/>
            <p:cNvSpPr>
              <a:spLocks noChangeArrowheads="1"/>
            </p:cNvSpPr>
            <p:nvPr/>
          </p:nvSpPr>
          <p:spPr bwMode="auto">
            <a:xfrm>
              <a:off x="30964051" y="13849871"/>
              <a:ext cx="23095955" cy="7733354"/>
            </a:xfrm>
            <a:prstGeom prst="roundRect">
              <a:avLst>
                <a:gd name="adj" fmla="val 5661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txBody>
            <a:bodyPr wrap="square" lIns="277528" tIns="370037" rIns="185018" bIns="370037" numCol="1">
              <a:spAutoFit/>
            </a:bodyPr>
            <a:lstStyle/>
            <a:p>
              <a:pPr algn="l" defTabSz="4173538">
                <a:lnSpc>
                  <a:spcPct val="115000"/>
                </a:lnSpc>
                <a:defRPr/>
              </a:pPr>
              <a:r>
                <a:rPr lang="en-IE" sz="3200" b="1" dirty="0" smtClean="0">
                  <a:latin typeface="Arial" pitchFamily="34" charset="0"/>
                  <a:cs typeface="Arial" pitchFamily="34" charset="0"/>
                </a:rPr>
                <a:t>Measurements of Single Pixel with External Optical Source and Michelson Interferometer: </a:t>
              </a: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lnSpc>
                  <a:spcPct val="115000"/>
                </a:lnSpc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  <a:p>
              <a:pPr algn="l" defTabSz="4173538">
                <a:defRPr/>
              </a:pPr>
              <a:endParaRPr lang="en-IE" sz="26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3" name="Group 132"/>
            <p:cNvGrpSpPr>
              <a:grpSpLocks noChangeAspect="1"/>
            </p:cNvGrpSpPr>
            <p:nvPr/>
          </p:nvGrpSpPr>
          <p:grpSpPr>
            <a:xfrm>
              <a:off x="46491329" y="15553119"/>
              <a:ext cx="7292545" cy="5275080"/>
              <a:chOff x="22331691" y="23163221"/>
              <a:chExt cx="5934130" cy="4292467"/>
            </a:xfrm>
          </p:grpSpPr>
          <p:pic>
            <p:nvPicPr>
              <p:cNvPr id="46" name="Picture 45" descr="Untitled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2331691" y="23163221"/>
                <a:ext cx="5934130" cy="4292467"/>
              </a:xfrm>
              <a:prstGeom prst="rect">
                <a:avLst/>
              </a:prstGeom>
            </p:spPr>
          </p:pic>
          <p:sp>
            <p:nvSpPr>
              <p:cNvPr id="122" name="TextBox 8"/>
              <p:cNvSpPr txBox="1">
                <a:spLocks noChangeArrowheads="1"/>
              </p:cNvSpPr>
              <p:nvPr/>
            </p:nvSpPr>
            <p:spPr bwMode="auto">
              <a:xfrm>
                <a:off x="23420907" y="25724742"/>
                <a:ext cx="23042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1600" dirty="0" smtClean="0">
                    <a:solidFill>
                      <a:schemeClr val="tx2"/>
                    </a:solidFill>
                    <a:latin typeface="Verdana" pitchFamily="34" charset="0"/>
                  </a:rPr>
                  <a:t>Reference Detector</a:t>
                </a:r>
                <a:endParaRPr lang="en-IE" sz="1600" dirty="0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1354824" y="15283581"/>
              <a:ext cx="6725632" cy="5544617"/>
              <a:chOff x="22671939" y="17803861"/>
              <a:chExt cx="6725632" cy="55446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868848" y="18979629"/>
                <a:ext cx="6231162" cy="4219243"/>
                <a:chOff x="22868848" y="18979629"/>
                <a:chExt cx="6231162" cy="4219243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8848" y="18979629"/>
                  <a:ext cx="6231162" cy="4219243"/>
                </a:xfrm>
                <a:prstGeom prst="rect">
                  <a:avLst/>
                </a:prstGeom>
              </p:spPr>
            </p:pic>
            <p:sp>
              <p:nvSpPr>
                <p:cNvPr id="89" name="TextBox 88"/>
                <p:cNvSpPr txBox="1"/>
                <p:nvPr/>
              </p:nvSpPr>
              <p:spPr>
                <a:xfrm>
                  <a:off x="23887549" y="20136173"/>
                  <a:ext cx="2616136" cy="52322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Dark NEP 5—6×10</a:t>
                  </a:r>
                  <a:r>
                    <a:rPr kumimoji="0" lang="en-US" sz="14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-19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 W/√Hz</a:t>
                  </a:r>
                </a:p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T</a:t>
                  </a:r>
                  <a:r>
                    <a:rPr kumimoji="0" lang="en-US" sz="1400" b="0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c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 = 84 </a:t>
                  </a:r>
                  <a:r>
                    <a:rPr kumimoji="0" lang="en-US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mK</a:t>
                  </a: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90" name="Picture 2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23852955" y="21701586"/>
                  <a:ext cx="1189739" cy="87764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xtLst/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22926452" y="17807638"/>
                <a:ext cx="6471119" cy="1720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173538">
                  <a:lnSpc>
                    <a:spcPct val="115000"/>
                  </a:lnSpc>
                  <a:defRPr/>
                </a:pPr>
                <a:r>
                  <a:rPr lang="en-IE" sz="2400" dirty="0">
                    <a:latin typeface="Arial" pitchFamily="34" charset="0"/>
                    <a:cs typeface="Arial" pitchFamily="34" charset="0"/>
                  </a:rPr>
                  <a:t>Photon </a:t>
                </a:r>
                <a:r>
                  <a:rPr lang="en-IE" sz="2400" dirty="0" smtClean="0">
                    <a:latin typeface="Arial" pitchFamily="34" charset="0"/>
                    <a:cs typeface="Arial" pitchFamily="34" charset="0"/>
                  </a:rPr>
                  <a:t>noise from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external illumination:</a:t>
                </a:r>
              </a:p>
              <a:p>
                <a:pPr lvl="0" algn="l" defTabSz="4173538">
                  <a:lnSpc>
                    <a:spcPct val="115000"/>
                  </a:lnSpc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the most sensitive detector measured optically in the 30—60-µm range</a:t>
                </a:r>
              </a:p>
              <a:p>
                <a:pPr algn="l" defTabSz="4173538">
                  <a:lnSpc>
                    <a:spcPct val="115000"/>
                  </a:lnSpc>
                  <a:defRPr/>
                </a:pPr>
                <a:endParaRPr lang="en-US" dirty="0"/>
              </a:p>
            </p:txBody>
          </p:sp>
          <p:sp>
            <p:nvSpPr>
              <p:cNvPr id="96" name="Rounded Rectangle 95"/>
              <p:cNvSpPr/>
              <p:nvPr/>
            </p:nvSpPr>
            <p:spPr bwMode="auto">
              <a:xfrm>
                <a:off x="22671939" y="17803861"/>
                <a:ext cx="6725632" cy="5544617"/>
              </a:xfrm>
              <a:prstGeom prst="roundRect">
                <a:avLst>
                  <a:gd name="adj" fmla="val 628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275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38302156" y="15211574"/>
              <a:ext cx="7700962" cy="5770563"/>
              <a:chOff x="736715" y="533400"/>
              <a:chExt cx="7700962" cy="5770563"/>
            </a:xfrm>
          </p:grpSpPr>
          <p:grpSp>
            <p:nvGrpSpPr>
              <p:cNvPr id="147" name="Group 9"/>
              <p:cNvGrpSpPr>
                <a:grpSpLocks/>
              </p:cNvGrpSpPr>
              <p:nvPr/>
            </p:nvGrpSpPr>
            <p:grpSpPr bwMode="auto">
              <a:xfrm>
                <a:off x="736715" y="533400"/>
                <a:ext cx="7700962" cy="5770563"/>
                <a:chOff x="735958" y="533249"/>
                <a:chExt cx="7701047" cy="5770978"/>
              </a:xfrm>
            </p:grpSpPr>
            <p:pic>
              <p:nvPicPr>
                <p:cNvPr id="151" name="Picture 3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5958" y="533249"/>
                  <a:ext cx="7701047" cy="57709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15" b="-386"/>
                <a:stretch/>
              </p:blipFill>
              <p:spPr bwMode="auto">
                <a:xfrm>
                  <a:off x="1762572" y="3322258"/>
                  <a:ext cx="3014729" cy="2113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814711" y="572583"/>
                  <a:ext cx="4621778" cy="3693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Step-and-integrate scan took about 2 hours</a:t>
                  </a:r>
                  <a:endParaRPr kumimoji="0" lang="en-GB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pic>
            <p:nvPicPr>
              <p:cNvPr id="148" name="Picture 5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7" b="-201"/>
              <a:stretch/>
            </p:blipFill>
            <p:spPr bwMode="auto">
              <a:xfrm>
                <a:off x="5055652" y="3322208"/>
                <a:ext cx="3115665" cy="2185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TextBox 13"/>
              <p:cNvSpPr txBox="1">
                <a:spLocks noChangeArrowheads="1"/>
              </p:cNvSpPr>
              <p:nvPr/>
            </p:nvSpPr>
            <p:spPr bwMode="auto">
              <a:xfrm>
                <a:off x="2153671" y="1202156"/>
                <a:ext cx="1907874" cy="3693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Step size 2.5 µm</a:t>
                </a:r>
                <a:endPara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0" name="TextBox 14"/>
              <p:cNvSpPr txBox="1">
                <a:spLocks noChangeArrowheads="1"/>
              </p:cNvSpPr>
              <p:nvPr/>
            </p:nvSpPr>
            <p:spPr bwMode="auto">
              <a:xfrm>
                <a:off x="5257800" y="1133475"/>
                <a:ext cx="3175000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Dark NEP 5—6×10</a:t>
                </a:r>
                <a:r>
                  <a:rPr kumimoji="0" lang="en-US" altLang="en-US" sz="1800" b="0" i="0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-19</a:t>
                </a: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W/√Hz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T</a:t>
                </a:r>
                <a:r>
                  <a:rPr kumimoji="0" lang="en-US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c</a:t>
                </a: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= 84 mK</a:t>
                </a:r>
              </a:p>
            </p:txBody>
          </p:sp>
        </p:grpSp>
      </p:grpSp>
      <p:sp>
        <p:nvSpPr>
          <p:cNvPr id="159" name="Rectangle 66"/>
          <p:cNvSpPr>
            <a:spLocks noChangeArrowheads="1"/>
          </p:cNvSpPr>
          <p:nvPr/>
        </p:nvSpPr>
        <p:spPr bwMode="auto">
          <a:xfrm>
            <a:off x="731824" y="22183565"/>
            <a:ext cx="12526455" cy="10165913"/>
          </a:xfrm>
          <a:prstGeom prst="roundRect">
            <a:avLst>
              <a:gd name="adj" fmla="val 7868"/>
            </a:avLst>
          </a:prstGeom>
          <a:solidFill>
            <a:srgbClr val="EAEAEA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IE" sz="3000" b="1" dirty="0" smtClean="0">
                <a:latin typeface="Arial" panose="020B0604020202020204" pitchFamily="34" charset="0"/>
                <a:cs typeface="Arial" pitchFamily="34" charset="0"/>
              </a:rPr>
              <a:t>SAFARI Detector Test facility</a:t>
            </a: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E" sz="3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73" name="Group 2072"/>
          <p:cNvGrpSpPr/>
          <p:nvPr/>
        </p:nvGrpSpPr>
        <p:grpSpPr>
          <a:xfrm>
            <a:off x="741700" y="22183565"/>
            <a:ext cx="12253115" cy="10149158"/>
            <a:chOff x="668141" y="21692294"/>
            <a:chExt cx="12253115" cy="10149158"/>
          </a:xfrm>
        </p:grpSpPr>
        <p:grpSp>
          <p:nvGrpSpPr>
            <p:cNvPr id="2072" name="Group 2071"/>
            <p:cNvGrpSpPr/>
            <p:nvPr/>
          </p:nvGrpSpPr>
          <p:grpSpPr>
            <a:xfrm>
              <a:off x="6965463" y="21692294"/>
              <a:ext cx="5955793" cy="10149158"/>
              <a:chOff x="762241" y="22450348"/>
              <a:chExt cx="5955793" cy="10149158"/>
            </a:xfrm>
          </p:grpSpPr>
          <p:pic>
            <p:nvPicPr>
              <p:cNvPr id="2049" name="Picture 2048"/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0" t="4134" r="19425" b="14442"/>
              <a:stretch/>
            </p:blipFill>
            <p:spPr>
              <a:xfrm>
                <a:off x="762241" y="22450348"/>
                <a:ext cx="5955793" cy="10149158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2054" name="TextBox 2053"/>
              <p:cNvSpPr txBox="1"/>
              <p:nvPr/>
            </p:nvSpPr>
            <p:spPr>
              <a:xfrm>
                <a:off x="997380" y="23004210"/>
                <a:ext cx="1281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Window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663958" y="25304173"/>
                <a:ext cx="817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 K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5294048" y="23793771"/>
                <a:ext cx="989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 K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235956" y="28234306"/>
                <a:ext cx="1245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700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mK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209113" y="29191609"/>
                <a:ext cx="124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mK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089270" y="30119431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mK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911431" y="27524927"/>
                <a:ext cx="12327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Cold Shutter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39029" y="26016330"/>
                <a:ext cx="1436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Lightpipe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57" name="Straight Arrow Connector 2056"/>
              <p:cNvCxnSpPr/>
              <p:nvPr/>
            </p:nvCxnSpPr>
            <p:spPr bwMode="auto">
              <a:xfrm>
                <a:off x="2275641" y="26247162"/>
                <a:ext cx="864485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7" name="Straight Arrow Connector 166"/>
              <p:cNvCxnSpPr/>
              <p:nvPr/>
            </p:nvCxnSpPr>
            <p:spPr bwMode="auto">
              <a:xfrm>
                <a:off x="1924525" y="27859458"/>
                <a:ext cx="864485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9" name="TextBox 168"/>
              <p:cNvSpPr txBox="1"/>
              <p:nvPr/>
            </p:nvSpPr>
            <p:spPr>
              <a:xfrm>
                <a:off x="5640707" y="27063262"/>
                <a:ext cx="6463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K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4900417" y="31388972"/>
                <a:ext cx="15923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 Detector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1" name="Straight Arrow Connector 170"/>
              <p:cNvCxnSpPr>
                <a:stCxn id="170" idx="0"/>
              </p:cNvCxnSpPr>
              <p:nvPr/>
            </p:nvCxnSpPr>
            <p:spPr bwMode="auto">
              <a:xfrm flipH="1" flipV="1">
                <a:off x="4738871" y="30821992"/>
                <a:ext cx="957736" cy="56698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73" name="TextBox 172"/>
              <p:cNvSpPr txBox="1"/>
              <p:nvPr/>
            </p:nvSpPr>
            <p:spPr>
              <a:xfrm>
                <a:off x="964753" y="30973473"/>
                <a:ext cx="15923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Light-tight Magnetic Shields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4" name="Straight Arrow Connector 173"/>
              <p:cNvCxnSpPr/>
              <p:nvPr/>
            </p:nvCxnSpPr>
            <p:spPr bwMode="auto">
              <a:xfrm flipV="1">
                <a:off x="2144196" y="31856728"/>
                <a:ext cx="1777258" cy="9883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5" name="Straight Arrow Connector 174"/>
              <p:cNvCxnSpPr/>
              <p:nvPr/>
            </p:nvCxnSpPr>
            <p:spPr bwMode="auto">
              <a:xfrm flipV="1">
                <a:off x="2356767" y="31474799"/>
                <a:ext cx="351116" cy="9883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7" name="Straight Arrow Connector 176"/>
              <p:cNvCxnSpPr>
                <a:stCxn id="2054" idx="3"/>
              </p:cNvCxnSpPr>
              <p:nvPr/>
            </p:nvCxnSpPr>
            <p:spPr bwMode="auto">
              <a:xfrm flipV="1">
                <a:off x="2278500" y="23235042"/>
                <a:ext cx="472206" cy="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071" name="TextBox 2070"/>
            <p:cNvSpPr txBox="1"/>
            <p:nvPr/>
          </p:nvSpPr>
          <p:spPr>
            <a:xfrm>
              <a:off x="668141" y="22586274"/>
              <a:ext cx="6264695" cy="8217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smtClean="0"/>
                <a:t>Cryogen-free dilution refrigerator.</a:t>
              </a:r>
            </a:p>
            <a:p>
              <a:pPr algn="l"/>
              <a:endParaRPr lang="en-US" sz="2400" dirty="0" smtClean="0"/>
            </a:p>
            <a:p>
              <a:pPr algn="l"/>
              <a:r>
                <a:rPr lang="en-US" sz="2400" dirty="0" smtClean="0"/>
                <a:t>A chopped hot source and FTS in front of the window enable us to measure the spectral response of TES bolometers.</a:t>
              </a:r>
            </a:p>
            <a:p>
              <a:pPr algn="l"/>
              <a:endParaRPr lang="en-US" sz="2400" dirty="0" smtClean="0"/>
            </a:p>
            <a:p>
              <a:pPr algn="l"/>
              <a:r>
                <a:rPr lang="en-US" sz="2400" dirty="0" err="1" smtClean="0"/>
                <a:t>Lightpipe</a:t>
              </a:r>
              <a:r>
                <a:rPr lang="en-US" sz="2400" dirty="0" smtClean="0"/>
                <a:t> attenuation is ~10</a:t>
              </a:r>
              <a:r>
                <a:rPr lang="en-US" sz="2400" baseline="30000" dirty="0" smtClean="0"/>
                <a:t>6</a:t>
              </a:r>
              <a:r>
                <a:rPr lang="en-US" sz="2400" dirty="0" smtClean="0"/>
                <a:t> </a:t>
              </a:r>
            </a:p>
            <a:p>
              <a:pPr algn="l"/>
              <a:r>
                <a:rPr lang="en-US" sz="2400" dirty="0"/>
                <a:t> </a:t>
              </a:r>
              <a:r>
                <a:rPr lang="en-US" sz="2400" dirty="0" smtClean="0"/>
                <a:t>  =&gt; a few </a:t>
              </a:r>
              <a:r>
                <a:rPr lang="en-US" sz="2400" dirty="0" err="1" smtClean="0"/>
                <a:t>fW</a:t>
              </a:r>
              <a:r>
                <a:rPr lang="en-US" sz="2400" dirty="0" smtClean="0"/>
                <a:t> reaches detector</a:t>
              </a:r>
            </a:p>
            <a:p>
              <a:pPr algn="l"/>
              <a:endParaRPr lang="en-US" sz="2400" dirty="0"/>
            </a:p>
            <a:p>
              <a:pPr algn="l"/>
              <a:r>
                <a:rPr lang="en-US" sz="2400" dirty="0" smtClean="0"/>
                <a:t>Reference detector : Dual-transition TES bolometer with absorbing film, suspended in absorbing cavity</a:t>
              </a:r>
            </a:p>
            <a:p>
              <a:pPr algn="l"/>
              <a:r>
                <a:rPr lang="en-US" sz="2400" dirty="0"/>
                <a:t> </a:t>
              </a:r>
              <a:r>
                <a:rPr lang="en-US" sz="2400" dirty="0" smtClean="0"/>
                <a:t>  =&gt; has flat spectral response</a:t>
              </a:r>
            </a:p>
            <a:p>
              <a:pPr algn="l"/>
              <a:r>
                <a:rPr lang="en-US" sz="2400" dirty="0"/>
                <a:t> </a:t>
              </a:r>
              <a:r>
                <a:rPr lang="en-US" sz="2400" dirty="0" smtClean="0"/>
                <a:t>  =&gt; measures spectral content of       			injected light</a:t>
              </a:r>
            </a:p>
            <a:p>
              <a:pPr algn="l"/>
              <a:endParaRPr lang="en-US" sz="2400" dirty="0"/>
            </a:p>
            <a:p>
              <a:pPr algn="l"/>
              <a:r>
                <a:rPr lang="en-US" sz="2400" dirty="0" smtClean="0"/>
                <a:t>Internal hot and cold black-body sources for optical efficiency measurements; see Audley et al., Rev. Sci. Inst. </a:t>
              </a:r>
              <a:r>
                <a:rPr lang="en-US" sz="2400" b="1" dirty="0"/>
                <a:t>87</a:t>
              </a:r>
              <a:r>
                <a:rPr lang="en-US" sz="2400" dirty="0"/>
                <a:t>, </a:t>
              </a:r>
              <a:r>
                <a:rPr lang="en-US" sz="2400" dirty="0" smtClean="0"/>
                <a:t>043103, 2016</a:t>
              </a:r>
              <a:r>
                <a:rPr lang="en-US" sz="2400" dirty="0"/>
                <a:t> </a:t>
              </a:r>
              <a:r>
                <a:rPr lang="en-US" sz="2400" dirty="0" smtClean="0"/>
                <a:t>   (arXiv:1603.07944) </a:t>
              </a:r>
              <a:endParaRPr lang="en-US" sz="2400" dirty="0"/>
            </a:p>
          </p:txBody>
        </p:sp>
      </p:grpSp>
      <p:cxnSp>
        <p:nvCxnSpPr>
          <p:cNvPr id="190" name="Straight Arrow Connector 4"/>
          <p:cNvCxnSpPr>
            <a:cxnSpLocks noChangeShapeType="1"/>
          </p:cNvCxnSpPr>
          <p:nvPr/>
        </p:nvCxnSpPr>
        <p:spPr bwMode="auto">
          <a:xfrm flipH="1">
            <a:off x="24852736" y="6321751"/>
            <a:ext cx="1415869" cy="72763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>
            <a:glow rad="1270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Straight Arrow Connector 4"/>
          <p:cNvCxnSpPr>
            <a:cxnSpLocks noChangeShapeType="1"/>
            <a:stCxn id="72" idx="3"/>
          </p:cNvCxnSpPr>
          <p:nvPr/>
        </p:nvCxnSpPr>
        <p:spPr bwMode="auto">
          <a:xfrm>
            <a:off x="18228078" y="10824603"/>
            <a:ext cx="1109341" cy="13849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>
            <a:glow rad="1270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Straight Arrow Connector 4"/>
          <p:cNvCxnSpPr>
            <a:cxnSpLocks noChangeShapeType="1"/>
          </p:cNvCxnSpPr>
          <p:nvPr/>
        </p:nvCxnSpPr>
        <p:spPr bwMode="auto">
          <a:xfrm flipV="1">
            <a:off x="18430225" y="8816887"/>
            <a:ext cx="3919624" cy="39363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>
            <a:glow rad="1270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Straight Arrow Connector 4"/>
          <p:cNvCxnSpPr>
            <a:cxnSpLocks noChangeShapeType="1"/>
          </p:cNvCxnSpPr>
          <p:nvPr/>
        </p:nvCxnSpPr>
        <p:spPr bwMode="auto">
          <a:xfrm>
            <a:off x="22349849" y="6407929"/>
            <a:ext cx="57291" cy="64145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>
            <a:glow rad="1270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ON-poster">
  <a:themeElements>
    <a:clrScheme name="SRON-po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ON-po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27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27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RON-po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ON-po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ON-po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ON-po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ON-po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ON-po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o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o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o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o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o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o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SRON-poster</Template>
  <TotalTime>27752</TotalTime>
  <Words>901</Words>
  <Application>Microsoft Office PowerPoint</Application>
  <PresentationFormat>Custom</PresentationFormat>
  <Paragraphs>183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Verdana</vt:lpstr>
      <vt:lpstr>SRON-poster</vt:lpstr>
      <vt:lpstr>PowerPoint Presentation</vt:lpstr>
    </vt:vector>
  </TitlesOfParts>
  <Company>SRON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damian</dc:creator>
  <cp:lastModifiedBy>Damian Audley</cp:lastModifiedBy>
  <cp:revision>2112</cp:revision>
  <cp:lastPrinted>2017-09-30T15:25:13Z</cp:lastPrinted>
  <dcterms:created xsi:type="dcterms:W3CDTF">2011-05-30T09:07:15Z</dcterms:created>
  <dcterms:modified xsi:type="dcterms:W3CDTF">2017-09-30T15:26:24Z</dcterms:modified>
</cp:coreProperties>
</file>