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sldIdLst>
    <p:sldId id="312" r:id="rId4"/>
    <p:sldId id="319" r:id="rId5"/>
    <p:sldId id="325" r:id="rId6"/>
    <p:sldId id="326" r:id="rId7"/>
    <p:sldId id="323" r:id="rId8"/>
    <p:sldId id="317" r:id="rId9"/>
    <p:sldId id="330" r:id="rId10"/>
    <p:sldId id="302" r:id="rId11"/>
    <p:sldId id="303" r:id="rId12"/>
    <p:sldId id="304" r:id="rId13"/>
    <p:sldId id="305" r:id="rId14"/>
    <p:sldId id="307" r:id="rId15"/>
    <p:sldId id="338" r:id="rId16"/>
    <p:sldId id="308" r:id="rId17"/>
    <p:sldId id="309" r:id="rId18"/>
    <p:sldId id="322" r:id="rId19"/>
    <p:sldId id="337" r:id="rId20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C68C9-B194-464E-91D4-41F6C6904660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1DB7-B689-4F85-AF89-2526755E5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6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0D3-9798-41F3-9BBF-82B7CC5D5D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E0D3-9798-41F3-9BBF-82B7CC5D5D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9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7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1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2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9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LTD17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C1C43597-9400-4937-A8A9-180222F13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54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9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50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2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9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6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9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8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1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7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LTD17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46856A7-9B13-4A3D-88CA-2F866C0474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6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3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56A7-9B13-4A3D-88CA-2F866C04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597-9400-4937-A8A9-180222F1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3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LTD17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5C17-A57F-4417-B7BD-C7097165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573" y="914400"/>
            <a:ext cx="612218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Calorimetry Using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 Evaporation and Field Ionization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George Seidel, Derek </a:t>
            </a:r>
            <a:r>
              <a:rPr lang="en-US" sz="2400" b="1" dirty="0" smtClean="0"/>
              <a:t>Stein, Humphrey Maris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Brown University</a:t>
            </a:r>
            <a:endParaRPr lang="en-US" sz="2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err="1" smtClean="0"/>
              <a:t>july</a:t>
            </a:r>
            <a:r>
              <a:rPr lang="en-US" sz="1200" dirty="0" smtClean="0"/>
              <a:t> 2017</a:t>
            </a:r>
            <a:endParaRPr lang="en-US" sz="12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z="1200" smtClean="0"/>
              <a:pPr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16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612" y="6151877"/>
            <a:ext cx="84745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K.M. O’Donnell, A. </a:t>
            </a:r>
            <a:r>
              <a:rPr lang="en-US" sz="1000" dirty="0" err="1" smtClean="0">
                <a:latin typeface="Times New Roman" charset="0"/>
                <a:ea typeface="Times New Roman" charset="0"/>
                <a:cs typeface="Times New Roman" charset="0"/>
              </a:rPr>
              <a:t>Fahy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L. Thomsen, D.J. O’Connor and P.C. </a:t>
            </a:r>
            <a:r>
              <a:rPr lang="en-US" sz="1000" dirty="0" err="1" smtClean="0">
                <a:latin typeface="Times New Roman" charset="0"/>
                <a:ea typeface="Times New Roman" charset="0"/>
                <a:cs typeface="Times New Roman" charset="0"/>
              </a:rPr>
              <a:t>Dastoor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pt-BR" sz="1000" i="1" dirty="0" err="1">
                <a:latin typeface="Times New Roman" charset="0"/>
                <a:ea typeface="Times New Roman" charset="0"/>
                <a:cs typeface="Times New Roman" charset="0"/>
              </a:rPr>
              <a:t>Meas</a:t>
            </a:r>
            <a:r>
              <a:rPr lang="pt-BR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pt-BR" sz="1000" i="1" dirty="0" err="1">
                <a:latin typeface="Times New Roman" charset="0"/>
                <a:ea typeface="Times New Roman" charset="0"/>
                <a:cs typeface="Times New Roman" charset="0"/>
              </a:rPr>
              <a:t>Sci</a:t>
            </a:r>
            <a:r>
              <a:rPr lang="pt-BR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pt-BR" sz="1000" i="1" dirty="0" err="1">
                <a:latin typeface="Times New Roman" charset="0"/>
                <a:ea typeface="Times New Roman" charset="0"/>
                <a:cs typeface="Times New Roman" charset="0"/>
              </a:rPr>
              <a:t>Technol</a:t>
            </a:r>
            <a:r>
              <a:rPr lang="pt-BR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pt-BR" sz="1000" b="1" dirty="0">
                <a:latin typeface="Times New Roman" charset="0"/>
                <a:ea typeface="Times New Roman" charset="0"/>
                <a:cs typeface="Times New Roman" charset="0"/>
              </a:rPr>
              <a:t>22</a:t>
            </a:r>
            <a:r>
              <a:rPr lang="pt-B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1000" dirty="0" smtClean="0">
                <a:latin typeface="Times New Roman" charset="0"/>
                <a:ea typeface="Times New Roman" charset="0"/>
                <a:cs typeface="Times New Roman" charset="0"/>
              </a:rPr>
              <a:t>015901 (2011).</a:t>
            </a:r>
            <a:endParaRPr lang="pt-BR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256" y="4419600"/>
            <a:ext cx="2054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600" dirty="0" smtClean="0">
                <a:latin typeface="+mj-lt"/>
                <a:cs typeface="Times New Roman" pitchFamily="18" charset="0"/>
              </a:rPr>
              <a:t>Direct impact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600" dirty="0" smtClean="0">
                <a:latin typeface="+mj-lt"/>
                <a:cs typeface="Times New Roman" pitchFamily="18" charset="0"/>
              </a:rPr>
              <a:t>Orbital capture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600" dirty="0" smtClean="0">
                <a:latin typeface="+mj-lt"/>
                <a:cs typeface="Times New Roman" pitchFamily="18" charset="0"/>
              </a:rPr>
              <a:t>Surface diffusion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1600" dirty="0" smtClean="0">
                <a:latin typeface="+mj-lt"/>
                <a:cs typeface="Times New Roman" pitchFamily="18" charset="0"/>
              </a:rPr>
              <a:t>Bouncing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631114" y="4953000"/>
            <a:ext cx="182880" cy="99898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6560" y="5181600"/>
            <a:ext cx="569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The polarization force draws helium to the tip, where the field gradient is highest.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838200"/>
            <a:ext cx="4255008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32687"/>
            <a:ext cx="4157472" cy="31394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july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LTD17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0897" y="382109"/>
            <a:ext cx="3399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atoms at tip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9569" y="4402667"/>
                <a:ext cx="13648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sym typeface="Symbol"/>
                        </a:rPr>
                        <m:t> 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69" y="4402667"/>
                <a:ext cx="1364861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29773" y="5956216"/>
            <a:ext cx="4338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B. Halpern and R. Gomer, </a:t>
            </a:r>
            <a:r>
              <a:rPr lang="is-IS" sz="1200" i="1" dirty="0" smtClean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is-IS" sz="12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is-IS" sz="1200" i="1" dirty="0" smtClean="0">
                <a:latin typeface="Times New Roman" charset="0"/>
                <a:ea typeface="Times New Roman" charset="0"/>
                <a:cs typeface="Times New Roman" charset="0"/>
              </a:rPr>
              <a:t>Chem. </a:t>
            </a:r>
            <a:r>
              <a:rPr lang="is-IS" sz="1200" i="1" dirty="0">
                <a:latin typeface="Times New Roman" charset="0"/>
                <a:ea typeface="Times New Roman" charset="0"/>
                <a:cs typeface="Times New Roman" charset="0"/>
              </a:rPr>
              <a:t>Phys.</a:t>
            </a:r>
            <a:r>
              <a:rPr lang="is-I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s-IS" sz="1200" b="1" dirty="0" smtClean="0">
                <a:latin typeface="Times New Roman" charset="0"/>
                <a:ea typeface="Times New Roman" charset="0"/>
                <a:cs typeface="Times New Roman" charset="0"/>
              </a:rPr>
              <a:t>51</a:t>
            </a:r>
            <a:r>
              <a:rPr lang="is-IS" sz="1200" dirty="0" smtClean="0">
                <a:latin typeface="Times New Roman" charset="0"/>
                <a:ea typeface="Times New Roman" charset="0"/>
                <a:cs typeface="Times New Roman" charset="0"/>
              </a:rPr>
              <a:t>, p. 5709-5715 (1969).</a:t>
            </a:r>
            <a:endParaRPr lang="is-I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330" y="4771277"/>
            <a:ext cx="462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cs typeface="Times New Roman" pitchFamily="18" charset="0"/>
              </a:rPr>
              <a:t>cold surfaces deliver He to the tip.</a:t>
            </a:r>
          </a:p>
          <a:p>
            <a:endParaRPr lang="en-US" sz="1600" b="1" dirty="0">
              <a:latin typeface="+mj-lt"/>
              <a:cs typeface="Times New Roman" pitchFamily="18" charset="0"/>
            </a:endParaRPr>
          </a:p>
          <a:p>
            <a:r>
              <a:rPr lang="en-US" sz="1600" b="1" dirty="0" smtClean="0">
                <a:latin typeface="+mj-lt"/>
                <a:cs typeface="Times New Roman" pitchFamily="18" charset="0"/>
              </a:rPr>
              <a:t>field ionization works well at 4.2 K.</a:t>
            </a:r>
          </a:p>
          <a:p>
            <a:endParaRPr lang="en-US" sz="1600" b="1" dirty="0">
              <a:latin typeface="+mj-lt"/>
              <a:cs typeface="Times New Roman" pitchFamily="18" charset="0"/>
            </a:endParaRPr>
          </a:p>
          <a:p>
            <a:r>
              <a:rPr lang="en-US" sz="1600" b="1" dirty="0" smtClean="0">
                <a:latin typeface="+mj-lt"/>
                <a:cs typeface="Times New Roman" pitchFamily="18" charset="0"/>
              </a:rPr>
              <a:t>measured currents reflect ionization at </a:t>
            </a:r>
            <a:r>
              <a:rPr lang="en-US" sz="1600" b="1" dirty="0" smtClean="0">
                <a:latin typeface="+mj-lt"/>
                <a:cs typeface="Times New Roman" pitchFamily="18" charset="0"/>
                <a:sym typeface="Symbol"/>
              </a:rPr>
              <a:t>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10</a:t>
            </a:r>
            <a:r>
              <a:rPr lang="en-US" sz="1600" b="1" baseline="30000" dirty="0" smtClean="0">
                <a:latin typeface="+mj-lt"/>
                <a:cs typeface="Times New Roman" pitchFamily="18" charset="0"/>
              </a:rPr>
              <a:t>11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 Hz.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0" y="1160464"/>
            <a:ext cx="3578352" cy="3474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73" y="838200"/>
            <a:ext cx="4120896" cy="48219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july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LTD17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28600"/>
            <a:ext cx="704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ionization of helium  at low temperature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5437"/>
            <a:ext cx="5773220" cy="21319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867400"/>
            <a:ext cx="2688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W.C. Lee, Y. Fang, J.F.C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Turner, J.S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dirty="0" err="1" smtClean="0">
                <a:latin typeface="Times New Roman" charset="0"/>
                <a:ea typeface="Times New Roman" charset="0"/>
                <a:cs typeface="Times New Roman" charset="0"/>
              </a:rPr>
              <a:t>Bedi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C.C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Perry, H. He, R. Qian, Q. Chen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smtClean="0">
                <a:latin typeface="Times New Roman" charset="0"/>
                <a:ea typeface="Times New Roman" charset="0"/>
                <a:cs typeface="Times New Roman" charset="0"/>
              </a:rPr>
              <a:t>Sensors 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and Actuators B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b="1" dirty="0" smtClean="0">
                <a:latin typeface="Times New Roman" charset="0"/>
                <a:ea typeface="Times New Roman" charset="0"/>
                <a:cs typeface="Times New Roman" charset="0"/>
              </a:rPr>
              <a:t>237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p. 724–732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(2016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en-US" sz="10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8220" y="5867400"/>
            <a:ext cx="2668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K.M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O’Donnell,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A.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Fahy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M. Barr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W. 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Allison,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P.C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dirty="0" err="1" smtClean="0">
                <a:latin typeface="Times New Roman" charset="0"/>
                <a:ea typeface="Times New Roman" charset="0"/>
                <a:cs typeface="Times New Roman" charset="0"/>
              </a:rPr>
              <a:t>Dastoor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i="1" dirty="0" smtClean="0">
                <a:latin typeface="Times New Roman" charset="0"/>
                <a:ea typeface="Times New Roman" charset="0"/>
                <a:cs typeface="Times New Roman" charset="0"/>
              </a:rPr>
              <a:t>Phys. Rev. 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B </a:t>
            </a:r>
            <a:r>
              <a:rPr lang="en-US" sz="1000" b="1" dirty="0">
                <a:latin typeface="Times New Roman" charset="0"/>
                <a:ea typeface="Times New Roman" charset="0"/>
                <a:cs typeface="Times New Roman" charset="0"/>
              </a:rPr>
              <a:t>85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, 113404 (2012)</a:t>
            </a:r>
            <a:endParaRPr lang="en-US" sz="10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3551" y="3582642"/>
            <a:ext cx="169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electrochemically etched tungsten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8756" y="3352800"/>
            <a:ext cx="125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nanowires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17190" y="3371088"/>
            <a:ext cx="186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carbon nanotubes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31277"/>
            <a:ext cx="3115056" cy="26090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" y="3708400"/>
            <a:ext cx="2907835" cy="21319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july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LTD17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275357"/>
            <a:ext cx="3029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ionization tips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02219" y="13586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aligned </a:t>
            </a:r>
            <a:r>
              <a:rPr lang="en-US" b="1" dirty="0"/>
              <a:t>nanowires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dirty="0" smtClean="0"/>
              <a:t>various </a:t>
            </a:r>
            <a:r>
              <a:rPr lang="en-US" dirty="0"/>
              <a:t>vapor deposition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carbon </a:t>
            </a:r>
            <a:r>
              <a:rPr lang="en-US" b="1" dirty="0"/>
              <a:t>nanotubes,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doped </a:t>
            </a:r>
            <a:r>
              <a:rPr lang="en-US" b="1" dirty="0"/>
              <a:t>semiconductors</a:t>
            </a:r>
          </a:p>
          <a:p>
            <a:r>
              <a:rPr lang="en-US" b="1" dirty="0"/>
              <a:t>          </a:t>
            </a:r>
            <a:r>
              <a:rPr lang="en-US" b="1" dirty="0" smtClean="0"/>
              <a:t>   </a:t>
            </a:r>
            <a:r>
              <a:rPr lang="en-US" dirty="0"/>
              <a:t>sharp tips,  whiskers on tips</a:t>
            </a:r>
          </a:p>
          <a:p>
            <a:r>
              <a:rPr lang="en-US" dirty="0"/>
              <a:t>             macroscopic areas </a:t>
            </a:r>
            <a:r>
              <a:rPr lang="en-US" dirty="0">
                <a:sym typeface="Symbol"/>
              </a:rPr>
              <a:t> cm</a:t>
            </a:r>
            <a:r>
              <a:rPr lang="en-US" baseline="30000" dirty="0">
                <a:sym typeface="Symbol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err="1" smtClean="0"/>
              <a:t>july</a:t>
            </a:r>
            <a:r>
              <a:rPr lang="en-US" sz="1200" dirty="0" smtClean="0"/>
              <a:t>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z="1200" smtClean="0"/>
              <a:pPr/>
              <a:t>13</a:t>
            </a:fld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98" y="548640"/>
            <a:ext cx="4244502" cy="1813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1694688" cy="3438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3233" y="5943600"/>
            <a:ext cx="33500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dirty="0" err="1">
                <a:latin typeface="Times New Roman" charset="0"/>
                <a:ea typeface="Times New Roman" charset="0"/>
                <a:cs typeface="Times New Roman" charset="0"/>
              </a:rPr>
              <a:t>Bargsten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 Johnson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P. R. </a:t>
            </a:r>
            <a:r>
              <a:rPr lang="en-US" sz="1000" dirty="0" err="1" smtClean="0">
                <a:latin typeface="Times New Roman" charset="0"/>
                <a:ea typeface="Times New Roman" charset="0"/>
                <a:cs typeface="Times New Roman" charset="0"/>
              </a:rPr>
              <a:t>Schwoebel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P. J. Resnick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C. E. Holland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K. L. 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Hertz,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>D. L. </a:t>
            </a:r>
            <a:r>
              <a:rPr lang="en-US" sz="1000" dirty="0" err="1" smtClean="0">
                <a:latin typeface="Times New Roman" charset="0"/>
                <a:ea typeface="Times New Roman" charset="0"/>
                <a:cs typeface="Times New Roman" charset="0"/>
              </a:rPr>
              <a:t>Chichester</a:t>
            </a:r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s-IS" sz="1000" i="1" dirty="0">
                <a:latin typeface="Times New Roman" charset="0"/>
                <a:ea typeface="Times New Roman" charset="0"/>
                <a:cs typeface="Times New Roman" charset="0"/>
              </a:rPr>
              <a:t>J. Appl. Phys.</a:t>
            </a:r>
            <a:r>
              <a:rPr lang="is-IS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s-IS" sz="1000" b="1" dirty="0">
                <a:latin typeface="Times New Roman" charset="0"/>
                <a:ea typeface="Times New Roman" charset="0"/>
                <a:cs typeface="Times New Roman" charset="0"/>
              </a:rPr>
              <a:t>114</a:t>
            </a:r>
            <a:r>
              <a:rPr lang="is-IS" sz="1000" dirty="0">
                <a:latin typeface="Times New Roman" charset="0"/>
                <a:ea typeface="Times New Roman" charset="0"/>
                <a:cs typeface="Times New Roman" charset="0"/>
              </a:rPr>
              <a:t>, 174906 (2013</a:t>
            </a:r>
            <a:r>
              <a:rPr lang="is-IS" sz="1000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is-I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45962"/>
            <a:ext cx="3187700" cy="24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" y="9888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doped semiconductors require lower fields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dirty="0" smtClean="0"/>
              <a:t>field penetration and band bending   </a:t>
            </a:r>
          </a:p>
          <a:p>
            <a:r>
              <a:rPr lang="en-US" dirty="0" smtClean="0"/>
              <a:t>      unoccupied surface states</a:t>
            </a:r>
          </a:p>
          <a:p>
            <a:r>
              <a:rPr lang="en-US" dirty="0"/>
              <a:t> </a:t>
            </a:r>
            <a:r>
              <a:rPr lang="en-US" dirty="0" smtClean="0"/>
              <a:t>     expressed in terms of field enhancement &gt; 10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b="1" dirty="0" smtClean="0"/>
              <a:t>             </a:t>
            </a:r>
            <a:endParaRPr lang="en-US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841502"/>
            <a:ext cx="3187700" cy="25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638" y="5413330"/>
            <a:ext cx="249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electrode spacing 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 1.5 m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,</a:t>
            </a:r>
          </a:p>
          <a:p>
            <a:r>
              <a:rPr lang="en-US" sz="1600" dirty="0" smtClean="0">
                <a:solidFill>
                  <a:srgbClr val="C00000"/>
                </a:solidFill>
                <a:sym typeface="Symbol"/>
              </a:rPr>
              <a:t>   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100 V  potential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6838" y="228600"/>
            <a:ext cx="16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tips</a:t>
            </a:r>
          </a:p>
        </p:txBody>
      </p:sp>
    </p:spTree>
    <p:extLst>
      <p:ext uri="{BB962C8B-B14F-4D97-AF65-F5344CB8AC3E}">
        <p14:creationId xmlns:p14="http://schemas.microsoft.com/office/powerpoint/2010/main" val="6974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Box 1038"/>
          <p:cNvSpPr txBox="1"/>
          <p:nvPr/>
        </p:nvSpPr>
        <p:spPr>
          <a:xfrm>
            <a:off x="1216203" y="1431535"/>
            <a:ext cx="183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Field ionization detector array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47245" y="2377493"/>
            <a:ext cx="4127593" cy="535038"/>
            <a:chOff x="2613285" y="2487650"/>
            <a:chExt cx="4127593" cy="535038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2657688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850830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043972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237114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430256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623398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816540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009682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202824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395966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82250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168535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589108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975393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361677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554819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747961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941103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6134245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327381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516985" y="2720986"/>
              <a:ext cx="223892" cy="3017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613285" y="2487650"/>
              <a:ext cx="264849" cy="342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2672687" y="2371327"/>
            <a:ext cx="4127593" cy="535038"/>
            <a:chOff x="2613285" y="2487650"/>
            <a:chExt cx="4127593" cy="535038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2657688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850830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043972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3237114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430256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23398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3816540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009682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4202824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395966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782250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168535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589108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975393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361677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554819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747961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941103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134245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327381" y="2487650"/>
              <a:ext cx="413497" cy="5350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516985" y="2720986"/>
              <a:ext cx="223892" cy="30170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613285" y="2487650"/>
              <a:ext cx="264849" cy="34269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july 2017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LTD17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21206" y="5942877"/>
            <a:ext cx="1479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Times New Roman" pitchFamily="18" charset="0"/>
              </a:rPr>
              <a:t>l</a:t>
            </a:r>
            <a:r>
              <a:rPr lang="en-US" sz="1600" dirty="0" smtClean="0">
                <a:latin typeface="+mj-lt"/>
                <a:cs typeface="Times New Roman" pitchFamily="18" charset="0"/>
              </a:rPr>
              <a:t>iquid helium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444424" y="2249422"/>
            <a:ext cx="4582615" cy="35136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01" name="Group 100"/>
          <p:cNvGrpSpPr/>
          <p:nvPr/>
        </p:nvGrpSpPr>
        <p:grpSpPr>
          <a:xfrm>
            <a:off x="2444424" y="2973478"/>
            <a:ext cx="4582615" cy="183608"/>
            <a:chOff x="2505875" y="2999134"/>
            <a:chExt cx="4795365" cy="210570"/>
          </a:xfrm>
        </p:grpSpPr>
        <p:sp>
          <p:nvSpPr>
            <p:cNvPr id="127" name="Arc 126"/>
            <p:cNvSpPr/>
            <p:nvPr/>
          </p:nvSpPr>
          <p:spPr>
            <a:xfrm flipH="1" flipV="1">
              <a:off x="2505875" y="3000299"/>
              <a:ext cx="251286" cy="209405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8" name="Arc 127"/>
            <p:cNvSpPr/>
            <p:nvPr/>
          </p:nvSpPr>
          <p:spPr>
            <a:xfrm flipV="1">
              <a:off x="7049954" y="2999134"/>
              <a:ext cx="251286" cy="209405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29" name="Straight Connector 128"/>
            <p:cNvCxnSpPr>
              <a:stCxn id="127" idx="0"/>
            </p:cNvCxnSpPr>
            <p:nvPr/>
          </p:nvCxnSpPr>
          <p:spPr>
            <a:xfrm>
              <a:off x="2631518" y="3209704"/>
              <a:ext cx="45440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flipV="1">
            <a:off x="4575640" y="4326689"/>
            <a:ext cx="490279" cy="97382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2941375" y="3247619"/>
            <a:ext cx="1241381" cy="24689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4575640" y="3213637"/>
            <a:ext cx="211341" cy="11255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249866" y="4578033"/>
            <a:ext cx="362725" cy="11850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892516" y="3705167"/>
            <a:ext cx="2105726" cy="6702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347369" y="3224908"/>
            <a:ext cx="540308" cy="3651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5585248" y="5355286"/>
            <a:ext cx="0" cy="5842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523502" y="1739089"/>
            <a:ext cx="851817" cy="7534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lowchart: Connector 109"/>
          <p:cNvSpPr/>
          <p:nvPr/>
        </p:nvSpPr>
        <p:spPr>
          <a:xfrm>
            <a:off x="2897683" y="3025923"/>
            <a:ext cx="87383" cy="79731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11" name="Flowchart: Connector 110"/>
          <p:cNvSpPr/>
          <p:nvPr/>
        </p:nvSpPr>
        <p:spPr>
          <a:xfrm>
            <a:off x="4438228" y="3031046"/>
            <a:ext cx="87383" cy="79731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12" name="Flowchart: Connector 111"/>
          <p:cNvSpPr/>
          <p:nvPr/>
        </p:nvSpPr>
        <p:spPr>
          <a:xfrm>
            <a:off x="6209574" y="3025923"/>
            <a:ext cx="87383" cy="79731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cxnSp>
        <p:nvCxnSpPr>
          <p:cNvPr id="113" name="Straight Connector 112"/>
          <p:cNvCxnSpPr/>
          <p:nvPr/>
        </p:nvCxnSpPr>
        <p:spPr>
          <a:xfrm flipH="1" flipV="1">
            <a:off x="4158737" y="3157085"/>
            <a:ext cx="614207" cy="1192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4835075" y="3119856"/>
            <a:ext cx="542311" cy="1170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Arc 116"/>
          <p:cNvSpPr/>
          <p:nvPr/>
        </p:nvSpPr>
        <p:spPr>
          <a:xfrm rot="18869859">
            <a:off x="4355984" y="3468521"/>
            <a:ext cx="837899" cy="106467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4688611" y="3344343"/>
            <a:ext cx="476838" cy="311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</a:t>
            </a:r>
            <a:r>
              <a:rPr lang="en-US" sz="1400" baseline="30000" dirty="0" smtClean="0"/>
              <a:t>o</a:t>
            </a:r>
            <a:endParaRPr lang="en-US" sz="1400" dirty="0"/>
          </a:p>
        </p:txBody>
      </p:sp>
      <p:sp>
        <p:nvSpPr>
          <p:cNvPr id="130" name="Rectangle 129"/>
          <p:cNvSpPr/>
          <p:nvPr/>
        </p:nvSpPr>
        <p:spPr>
          <a:xfrm>
            <a:off x="2743200" y="314980"/>
            <a:ext cx="345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chevron configuration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71079" y="1895365"/>
            <a:ext cx="5157817" cy="3319259"/>
            <a:chOff x="747707" y="1654629"/>
            <a:chExt cx="7052339" cy="4538459"/>
          </a:xfrm>
        </p:grpSpPr>
        <p:grpSp>
          <p:nvGrpSpPr>
            <p:cNvPr id="133" name="Group 132"/>
            <p:cNvGrpSpPr/>
            <p:nvPr/>
          </p:nvGrpSpPr>
          <p:grpSpPr>
            <a:xfrm>
              <a:off x="1481558" y="5394163"/>
              <a:ext cx="5694745" cy="798925"/>
              <a:chOff x="1481558" y="5394163"/>
              <a:chExt cx="5694745" cy="7989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81558" y="6028122"/>
                <a:ext cx="5694745" cy="164966"/>
              </a:xfrm>
              <a:prstGeom prst="rect">
                <a:avLst/>
              </a:prstGeom>
              <a:pattFill prst="wdDnDiag">
                <a:fgClr>
                  <a:schemeClr val="bg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81558" y="5864885"/>
                <a:ext cx="5694745" cy="6135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iangle 6"/>
              <p:cNvSpPr/>
              <p:nvPr/>
            </p:nvSpPr>
            <p:spPr>
              <a:xfrm>
                <a:off x="346836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/>
              <p:cNvSpPr/>
              <p:nvPr/>
            </p:nvSpPr>
            <p:spPr>
              <a:xfrm>
                <a:off x="356130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/>
              <p:cNvSpPr/>
              <p:nvPr/>
            </p:nvSpPr>
            <p:spPr>
              <a:xfrm>
                <a:off x="365423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iangle 9"/>
              <p:cNvSpPr/>
              <p:nvPr/>
            </p:nvSpPr>
            <p:spPr>
              <a:xfrm>
                <a:off x="374717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iangle 10"/>
              <p:cNvSpPr/>
              <p:nvPr/>
            </p:nvSpPr>
            <p:spPr>
              <a:xfrm>
                <a:off x="384010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iangle 11"/>
              <p:cNvSpPr/>
              <p:nvPr/>
            </p:nvSpPr>
            <p:spPr>
              <a:xfrm>
                <a:off x="393304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iangle 12"/>
              <p:cNvSpPr/>
              <p:nvPr/>
            </p:nvSpPr>
            <p:spPr>
              <a:xfrm>
                <a:off x="402598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riangle 13"/>
              <p:cNvSpPr/>
              <p:nvPr/>
            </p:nvSpPr>
            <p:spPr>
              <a:xfrm>
                <a:off x="411891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riangle 14"/>
              <p:cNvSpPr/>
              <p:nvPr/>
            </p:nvSpPr>
            <p:spPr>
              <a:xfrm>
                <a:off x="272487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/>
              <p:cNvSpPr/>
              <p:nvPr/>
            </p:nvSpPr>
            <p:spPr>
              <a:xfrm>
                <a:off x="281781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iangle 16"/>
              <p:cNvSpPr/>
              <p:nvPr/>
            </p:nvSpPr>
            <p:spPr>
              <a:xfrm>
                <a:off x="291074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iangle 17"/>
              <p:cNvSpPr/>
              <p:nvPr/>
            </p:nvSpPr>
            <p:spPr>
              <a:xfrm>
                <a:off x="300368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iangle 18"/>
              <p:cNvSpPr/>
              <p:nvPr/>
            </p:nvSpPr>
            <p:spPr>
              <a:xfrm>
                <a:off x="309662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iangle 19"/>
              <p:cNvSpPr/>
              <p:nvPr/>
            </p:nvSpPr>
            <p:spPr>
              <a:xfrm>
                <a:off x="318955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iangle 20"/>
              <p:cNvSpPr/>
              <p:nvPr/>
            </p:nvSpPr>
            <p:spPr>
              <a:xfrm>
                <a:off x="328249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iangle 21"/>
              <p:cNvSpPr/>
              <p:nvPr/>
            </p:nvSpPr>
            <p:spPr>
              <a:xfrm>
                <a:off x="337542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iangle 22"/>
              <p:cNvSpPr/>
              <p:nvPr/>
            </p:nvSpPr>
            <p:spPr>
              <a:xfrm>
                <a:off x="495534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iangle 23"/>
              <p:cNvSpPr/>
              <p:nvPr/>
            </p:nvSpPr>
            <p:spPr>
              <a:xfrm>
                <a:off x="504827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iangle 24"/>
              <p:cNvSpPr/>
              <p:nvPr/>
            </p:nvSpPr>
            <p:spPr>
              <a:xfrm>
                <a:off x="514121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iangle 25"/>
              <p:cNvSpPr/>
              <p:nvPr/>
            </p:nvSpPr>
            <p:spPr>
              <a:xfrm>
                <a:off x="523414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iangle 26"/>
              <p:cNvSpPr/>
              <p:nvPr/>
            </p:nvSpPr>
            <p:spPr>
              <a:xfrm>
                <a:off x="532708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iangle 27"/>
              <p:cNvSpPr/>
              <p:nvPr/>
            </p:nvSpPr>
            <p:spPr>
              <a:xfrm>
                <a:off x="542002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iangle 28"/>
              <p:cNvSpPr/>
              <p:nvPr/>
            </p:nvSpPr>
            <p:spPr>
              <a:xfrm>
                <a:off x="551295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iangle 29"/>
              <p:cNvSpPr/>
              <p:nvPr/>
            </p:nvSpPr>
            <p:spPr>
              <a:xfrm>
                <a:off x="560589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iangle 30"/>
              <p:cNvSpPr/>
              <p:nvPr/>
            </p:nvSpPr>
            <p:spPr>
              <a:xfrm>
                <a:off x="421185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iangle 31"/>
              <p:cNvSpPr/>
              <p:nvPr/>
            </p:nvSpPr>
            <p:spPr>
              <a:xfrm>
                <a:off x="430478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iangle 32"/>
              <p:cNvSpPr/>
              <p:nvPr/>
            </p:nvSpPr>
            <p:spPr>
              <a:xfrm>
                <a:off x="439772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iangle 33"/>
              <p:cNvSpPr/>
              <p:nvPr/>
            </p:nvSpPr>
            <p:spPr>
              <a:xfrm>
                <a:off x="449066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iangle 34"/>
              <p:cNvSpPr/>
              <p:nvPr/>
            </p:nvSpPr>
            <p:spPr>
              <a:xfrm>
                <a:off x="45835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iangle 35"/>
              <p:cNvSpPr/>
              <p:nvPr/>
            </p:nvSpPr>
            <p:spPr>
              <a:xfrm>
                <a:off x="467653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iangle 36"/>
              <p:cNvSpPr/>
              <p:nvPr/>
            </p:nvSpPr>
            <p:spPr>
              <a:xfrm>
                <a:off x="476946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iangle 37"/>
              <p:cNvSpPr/>
              <p:nvPr/>
            </p:nvSpPr>
            <p:spPr>
              <a:xfrm>
                <a:off x="486240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iangle 38"/>
              <p:cNvSpPr/>
              <p:nvPr/>
            </p:nvSpPr>
            <p:spPr>
              <a:xfrm>
                <a:off x="644231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iangle 39"/>
              <p:cNvSpPr/>
              <p:nvPr/>
            </p:nvSpPr>
            <p:spPr>
              <a:xfrm>
                <a:off x="653525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riangle 40"/>
              <p:cNvSpPr/>
              <p:nvPr/>
            </p:nvSpPr>
            <p:spPr>
              <a:xfrm>
                <a:off x="662818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iangle 41"/>
              <p:cNvSpPr/>
              <p:nvPr/>
            </p:nvSpPr>
            <p:spPr>
              <a:xfrm>
                <a:off x="672112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riangle 42"/>
              <p:cNvSpPr/>
              <p:nvPr/>
            </p:nvSpPr>
            <p:spPr>
              <a:xfrm>
                <a:off x="681406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iangle 43"/>
              <p:cNvSpPr/>
              <p:nvPr/>
            </p:nvSpPr>
            <p:spPr>
              <a:xfrm>
                <a:off x="69069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riangle 44"/>
              <p:cNvSpPr/>
              <p:nvPr/>
            </p:nvSpPr>
            <p:spPr>
              <a:xfrm>
                <a:off x="699993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riangle 45"/>
              <p:cNvSpPr/>
              <p:nvPr/>
            </p:nvSpPr>
            <p:spPr>
              <a:xfrm>
                <a:off x="70928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riangle 46"/>
              <p:cNvSpPr/>
              <p:nvPr/>
            </p:nvSpPr>
            <p:spPr>
              <a:xfrm>
                <a:off x="569882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riangle 47"/>
              <p:cNvSpPr/>
              <p:nvPr/>
            </p:nvSpPr>
            <p:spPr>
              <a:xfrm>
                <a:off x="579176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riangle 48"/>
              <p:cNvSpPr/>
              <p:nvPr/>
            </p:nvSpPr>
            <p:spPr>
              <a:xfrm>
                <a:off x="588470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riangle 49"/>
              <p:cNvSpPr/>
              <p:nvPr/>
            </p:nvSpPr>
            <p:spPr>
              <a:xfrm>
                <a:off x="597763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iangle 50"/>
              <p:cNvSpPr/>
              <p:nvPr/>
            </p:nvSpPr>
            <p:spPr>
              <a:xfrm>
                <a:off x="607057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riangle 51"/>
              <p:cNvSpPr/>
              <p:nvPr/>
            </p:nvSpPr>
            <p:spPr>
              <a:xfrm>
                <a:off x="616350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iangle 52"/>
              <p:cNvSpPr/>
              <p:nvPr/>
            </p:nvSpPr>
            <p:spPr>
              <a:xfrm>
                <a:off x="625644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riangle 53"/>
              <p:cNvSpPr/>
              <p:nvPr/>
            </p:nvSpPr>
            <p:spPr>
              <a:xfrm>
                <a:off x="634938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riangle 54"/>
              <p:cNvSpPr/>
              <p:nvPr/>
            </p:nvSpPr>
            <p:spPr>
              <a:xfrm>
                <a:off x="198138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riangle 55"/>
              <p:cNvSpPr/>
              <p:nvPr/>
            </p:nvSpPr>
            <p:spPr>
              <a:xfrm>
                <a:off x="207432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iangle 56"/>
              <p:cNvSpPr/>
              <p:nvPr/>
            </p:nvSpPr>
            <p:spPr>
              <a:xfrm>
                <a:off x="216726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riangle 57"/>
              <p:cNvSpPr/>
              <p:nvPr/>
            </p:nvSpPr>
            <p:spPr>
              <a:xfrm>
                <a:off x="22601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riangle 58"/>
              <p:cNvSpPr/>
              <p:nvPr/>
            </p:nvSpPr>
            <p:spPr>
              <a:xfrm>
                <a:off x="235313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iangle 59"/>
              <p:cNvSpPr/>
              <p:nvPr/>
            </p:nvSpPr>
            <p:spPr>
              <a:xfrm>
                <a:off x="244606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/>
              <p:cNvSpPr/>
              <p:nvPr/>
            </p:nvSpPr>
            <p:spPr>
              <a:xfrm>
                <a:off x="253900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/>
              <p:cNvSpPr/>
              <p:nvPr/>
            </p:nvSpPr>
            <p:spPr>
              <a:xfrm>
                <a:off x="263194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iangle 62"/>
              <p:cNvSpPr/>
              <p:nvPr/>
            </p:nvSpPr>
            <p:spPr>
              <a:xfrm>
                <a:off x="151670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iangle 63"/>
              <p:cNvSpPr/>
              <p:nvPr/>
            </p:nvSpPr>
            <p:spPr>
              <a:xfrm>
                <a:off x="160964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iangle 64"/>
              <p:cNvSpPr/>
              <p:nvPr/>
            </p:nvSpPr>
            <p:spPr>
              <a:xfrm>
                <a:off x="170258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iangle 65"/>
              <p:cNvSpPr/>
              <p:nvPr/>
            </p:nvSpPr>
            <p:spPr>
              <a:xfrm>
                <a:off x="179551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iangle 66"/>
              <p:cNvSpPr/>
              <p:nvPr/>
            </p:nvSpPr>
            <p:spPr>
              <a:xfrm>
                <a:off x="188845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7" name="Straight Connector 276"/>
            <p:cNvCxnSpPr/>
            <p:nvPr/>
          </p:nvCxnSpPr>
          <p:spPr>
            <a:xfrm rot="5400000">
              <a:off x="7489602" y="3791669"/>
              <a:ext cx="0" cy="620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7489602" y="3886067"/>
              <a:ext cx="0" cy="310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7489602" y="4113701"/>
              <a:ext cx="0" cy="18125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489602" y="2630466"/>
              <a:ext cx="0" cy="14078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7178578" y="2630466"/>
              <a:ext cx="311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/>
            <p:cNvSpPr txBox="1"/>
            <p:nvPr/>
          </p:nvSpPr>
          <p:spPr>
            <a:xfrm>
              <a:off x="747707" y="401775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+mj-lt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295" name="Straight Arrow Connector 294"/>
            <p:cNvCxnSpPr/>
            <p:nvPr/>
          </p:nvCxnSpPr>
          <p:spPr>
            <a:xfrm flipH="1" flipV="1">
              <a:off x="945231" y="2630466"/>
              <a:ext cx="0" cy="1463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>
              <a:off x="945231" y="4391759"/>
              <a:ext cx="0" cy="1463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835857" y="5256103"/>
              <a:ext cx="278464" cy="8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H="1">
              <a:off x="2187015" y="5256506"/>
              <a:ext cx="2743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308"/>
            <p:cNvSpPr txBox="1"/>
            <p:nvPr/>
          </p:nvSpPr>
          <p:spPr>
            <a:xfrm>
              <a:off x="1945410" y="48231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+mj-lt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310" name="Straight Arrow Connector 309"/>
            <p:cNvCxnSpPr/>
            <p:nvPr/>
          </p:nvCxnSpPr>
          <p:spPr>
            <a:xfrm>
              <a:off x="1350945" y="5093667"/>
              <a:ext cx="0" cy="274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/>
            <p:nvPr/>
          </p:nvCxnSpPr>
          <p:spPr>
            <a:xfrm flipV="1">
              <a:off x="1350945" y="5864886"/>
              <a:ext cx="0" cy="274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315"/>
            <p:cNvSpPr txBox="1"/>
            <p:nvPr/>
          </p:nvSpPr>
          <p:spPr>
            <a:xfrm>
              <a:off x="931469" y="4704173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+mj-lt"/>
                  <a:cs typeface="Times New Roman" pitchFamily="18" charset="0"/>
                </a:rPr>
                <a:t>~10</a:t>
              </a:r>
              <a:r>
                <a:rPr lang="en-US" sz="1600" i="1" smtClean="0">
                  <a:latin typeface="+mj-lt"/>
                  <a:cs typeface="Times New Roman" pitchFamily="18" charset="0"/>
                </a:rPr>
                <a:t>a</a:t>
              </a:r>
              <a:endParaRPr lang="en-US" sz="1600" i="1" dirty="0" smtClean="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1481558" y="1831541"/>
              <a:ext cx="5694745" cy="798925"/>
              <a:chOff x="1481558" y="5394163"/>
              <a:chExt cx="5694745" cy="798925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481558" y="6028122"/>
                <a:ext cx="5694745" cy="164966"/>
              </a:xfrm>
              <a:prstGeom prst="rect">
                <a:avLst/>
              </a:prstGeom>
              <a:pattFill prst="wdDnDiag">
                <a:fgClr>
                  <a:schemeClr val="bg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81558" y="5864885"/>
                <a:ext cx="5694745" cy="6135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riangle 159"/>
              <p:cNvSpPr/>
              <p:nvPr/>
            </p:nvSpPr>
            <p:spPr>
              <a:xfrm>
                <a:off x="346836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riangle 160"/>
              <p:cNvSpPr/>
              <p:nvPr/>
            </p:nvSpPr>
            <p:spPr>
              <a:xfrm>
                <a:off x="356130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Triangle 161"/>
              <p:cNvSpPr/>
              <p:nvPr/>
            </p:nvSpPr>
            <p:spPr>
              <a:xfrm>
                <a:off x="365423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riangle 162"/>
              <p:cNvSpPr/>
              <p:nvPr/>
            </p:nvSpPr>
            <p:spPr>
              <a:xfrm>
                <a:off x="374717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riangle 163"/>
              <p:cNvSpPr/>
              <p:nvPr/>
            </p:nvSpPr>
            <p:spPr>
              <a:xfrm>
                <a:off x="384010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riangle 164"/>
              <p:cNvSpPr/>
              <p:nvPr/>
            </p:nvSpPr>
            <p:spPr>
              <a:xfrm>
                <a:off x="393304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riangle 165"/>
              <p:cNvSpPr/>
              <p:nvPr/>
            </p:nvSpPr>
            <p:spPr>
              <a:xfrm>
                <a:off x="402598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riangle 166"/>
              <p:cNvSpPr/>
              <p:nvPr/>
            </p:nvSpPr>
            <p:spPr>
              <a:xfrm>
                <a:off x="411891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Triangle 167"/>
              <p:cNvSpPr/>
              <p:nvPr/>
            </p:nvSpPr>
            <p:spPr>
              <a:xfrm>
                <a:off x="272487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riangle 168"/>
              <p:cNvSpPr/>
              <p:nvPr/>
            </p:nvSpPr>
            <p:spPr>
              <a:xfrm>
                <a:off x="281781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Triangle 169"/>
              <p:cNvSpPr/>
              <p:nvPr/>
            </p:nvSpPr>
            <p:spPr>
              <a:xfrm>
                <a:off x="291074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riangle 170"/>
              <p:cNvSpPr/>
              <p:nvPr/>
            </p:nvSpPr>
            <p:spPr>
              <a:xfrm>
                <a:off x="300368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riangle 171"/>
              <p:cNvSpPr/>
              <p:nvPr/>
            </p:nvSpPr>
            <p:spPr>
              <a:xfrm>
                <a:off x="309662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Triangle 172"/>
              <p:cNvSpPr/>
              <p:nvPr/>
            </p:nvSpPr>
            <p:spPr>
              <a:xfrm>
                <a:off x="318955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riangle 173"/>
              <p:cNvSpPr/>
              <p:nvPr/>
            </p:nvSpPr>
            <p:spPr>
              <a:xfrm>
                <a:off x="328249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riangle 174"/>
              <p:cNvSpPr/>
              <p:nvPr/>
            </p:nvSpPr>
            <p:spPr>
              <a:xfrm>
                <a:off x="337542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Triangle 175"/>
              <p:cNvSpPr/>
              <p:nvPr/>
            </p:nvSpPr>
            <p:spPr>
              <a:xfrm>
                <a:off x="495534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riangle 176"/>
              <p:cNvSpPr/>
              <p:nvPr/>
            </p:nvSpPr>
            <p:spPr>
              <a:xfrm>
                <a:off x="504827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riangle 177"/>
              <p:cNvSpPr/>
              <p:nvPr/>
            </p:nvSpPr>
            <p:spPr>
              <a:xfrm>
                <a:off x="514121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Triangle 178"/>
              <p:cNvSpPr/>
              <p:nvPr/>
            </p:nvSpPr>
            <p:spPr>
              <a:xfrm>
                <a:off x="523414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Triangle 179"/>
              <p:cNvSpPr/>
              <p:nvPr/>
            </p:nvSpPr>
            <p:spPr>
              <a:xfrm>
                <a:off x="532708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riangle 180"/>
              <p:cNvSpPr/>
              <p:nvPr/>
            </p:nvSpPr>
            <p:spPr>
              <a:xfrm>
                <a:off x="542002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Triangle 181"/>
              <p:cNvSpPr/>
              <p:nvPr/>
            </p:nvSpPr>
            <p:spPr>
              <a:xfrm>
                <a:off x="551295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riangle 182"/>
              <p:cNvSpPr/>
              <p:nvPr/>
            </p:nvSpPr>
            <p:spPr>
              <a:xfrm>
                <a:off x="560589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Triangle 183"/>
              <p:cNvSpPr/>
              <p:nvPr/>
            </p:nvSpPr>
            <p:spPr>
              <a:xfrm>
                <a:off x="421185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Triangle 184"/>
              <p:cNvSpPr/>
              <p:nvPr/>
            </p:nvSpPr>
            <p:spPr>
              <a:xfrm>
                <a:off x="430478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Triangle 185"/>
              <p:cNvSpPr/>
              <p:nvPr/>
            </p:nvSpPr>
            <p:spPr>
              <a:xfrm>
                <a:off x="439772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Triangle 186"/>
              <p:cNvSpPr/>
              <p:nvPr/>
            </p:nvSpPr>
            <p:spPr>
              <a:xfrm>
                <a:off x="449066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Triangle 187"/>
              <p:cNvSpPr/>
              <p:nvPr/>
            </p:nvSpPr>
            <p:spPr>
              <a:xfrm>
                <a:off x="45835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riangle 188"/>
              <p:cNvSpPr/>
              <p:nvPr/>
            </p:nvSpPr>
            <p:spPr>
              <a:xfrm>
                <a:off x="467653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riangle 189"/>
              <p:cNvSpPr/>
              <p:nvPr/>
            </p:nvSpPr>
            <p:spPr>
              <a:xfrm>
                <a:off x="476946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riangle 190"/>
              <p:cNvSpPr/>
              <p:nvPr/>
            </p:nvSpPr>
            <p:spPr>
              <a:xfrm>
                <a:off x="486240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riangle 191"/>
              <p:cNvSpPr/>
              <p:nvPr/>
            </p:nvSpPr>
            <p:spPr>
              <a:xfrm>
                <a:off x="644231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Triangle 192"/>
              <p:cNvSpPr/>
              <p:nvPr/>
            </p:nvSpPr>
            <p:spPr>
              <a:xfrm>
                <a:off x="653525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riangle 193"/>
              <p:cNvSpPr/>
              <p:nvPr/>
            </p:nvSpPr>
            <p:spPr>
              <a:xfrm>
                <a:off x="662818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Triangle 194"/>
              <p:cNvSpPr/>
              <p:nvPr/>
            </p:nvSpPr>
            <p:spPr>
              <a:xfrm>
                <a:off x="672112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riangle 195"/>
              <p:cNvSpPr/>
              <p:nvPr/>
            </p:nvSpPr>
            <p:spPr>
              <a:xfrm>
                <a:off x="681406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Triangle 196"/>
              <p:cNvSpPr/>
              <p:nvPr/>
            </p:nvSpPr>
            <p:spPr>
              <a:xfrm>
                <a:off x="69069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Triangle 197"/>
              <p:cNvSpPr/>
              <p:nvPr/>
            </p:nvSpPr>
            <p:spPr>
              <a:xfrm>
                <a:off x="699993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Triangle 263"/>
              <p:cNvSpPr/>
              <p:nvPr/>
            </p:nvSpPr>
            <p:spPr>
              <a:xfrm>
                <a:off x="70928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Triangle 264"/>
              <p:cNvSpPr/>
              <p:nvPr/>
            </p:nvSpPr>
            <p:spPr>
              <a:xfrm>
                <a:off x="569882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Triangle 265"/>
              <p:cNvSpPr/>
              <p:nvPr/>
            </p:nvSpPr>
            <p:spPr>
              <a:xfrm>
                <a:off x="579176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Triangle 266"/>
              <p:cNvSpPr/>
              <p:nvPr/>
            </p:nvSpPr>
            <p:spPr>
              <a:xfrm>
                <a:off x="588470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Triangle 267"/>
              <p:cNvSpPr/>
              <p:nvPr/>
            </p:nvSpPr>
            <p:spPr>
              <a:xfrm>
                <a:off x="597763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Triangle 268"/>
              <p:cNvSpPr/>
              <p:nvPr/>
            </p:nvSpPr>
            <p:spPr>
              <a:xfrm>
                <a:off x="607057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Triangle 269"/>
              <p:cNvSpPr/>
              <p:nvPr/>
            </p:nvSpPr>
            <p:spPr>
              <a:xfrm>
                <a:off x="616350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riangle 270"/>
              <p:cNvSpPr/>
              <p:nvPr/>
            </p:nvSpPr>
            <p:spPr>
              <a:xfrm>
                <a:off x="625644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Triangle 271"/>
              <p:cNvSpPr/>
              <p:nvPr/>
            </p:nvSpPr>
            <p:spPr>
              <a:xfrm>
                <a:off x="634938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Triangle 272"/>
              <p:cNvSpPr/>
              <p:nvPr/>
            </p:nvSpPr>
            <p:spPr>
              <a:xfrm>
                <a:off x="198138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Triangle 273"/>
              <p:cNvSpPr/>
              <p:nvPr/>
            </p:nvSpPr>
            <p:spPr>
              <a:xfrm>
                <a:off x="207432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Triangle 274"/>
              <p:cNvSpPr/>
              <p:nvPr/>
            </p:nvSpPr>
            <p:spPr>
              <a:xfrm>
                <a:off x="216726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Triangle 283"/>
              <p:cNvSpPr/>
              <p:nvPr/>
            </p:nvSpPr>
            <p:spPr>
              <a:xfrm>
                <a:off x="226019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Triangle 284"/>
              <p:cNvSpPr/>
              <p:nvPr/>
            </p:nvSpPr>
            <p:spPr>
              <a:xfrm>
                <a:off x="235313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riangle 295"/>
              <p:cNvSpPr/>
              <p:nvPr/>
            </p:nvSpPr>
            <p:spPr>
              <a:xfrm>
                <a:off x="244606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Triangle 297"/>
              <p:cNvSpPr/>
              <p:nvPr/>
            </p:nvSpPr>
            <p:spPr>
              <a:xfrm>
                <a:off x="253900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Triangle 298"/>
              <p:cNvSpPr/>
              <p:nvPr/>
            </p:nvSpPr>
            <p:spPr>
              <a:xfrm>
                <a:off x="263194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riangle 299"/>
              <p:cNvSpPr/>
              <p:nvPr/>
            </p:nvSpPr>
            <p:spPr>
              <a:xfrm>
                <a:off x="1516708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Triangle 300"/>
              <p:cNvSpPr/>
              <p:nvPr/>
            </p:nvSpPr>
            <p:spPr>
              <a:xfrm>
                <a:off x="1609644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Triangle 301"/>
              <p:cNvSpPr/>
              <p:nvPr/>
            </p:nvSpPr>
            <p:spPr>
              <a:xfrm>
                <a:off x="1702580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Triangle 302"/>
              <p:cNvSpPr/>
              <p:nvPr/>
            </p:nvSpPr>
            <p:spPr>
              <a:xfrm>
                <a:off x="1795516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Triangle 303"/>
              <p:cNvSpPr/>
              <p:nvPr/>
            </p:nvSpPr>
            <p:spPr>
              <a:xfrm>
                <a:off x="1888452" y="5394163"/>
                <a:ext cx="45719" cy="47227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8" name="Straight Connector 307"/>
            <p:cNvCxnSpPr/>
            <p:nvPr/>
          </p:nvCxnSpPr>
          <p:spPr>
            <a:xfrm>
              <a:off x="7022791" y="5915440"/>
              <a:ext cx="4685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516708" y="1654629"/>
              <a:ext cx="56595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/>
          <p:nvPr/>
        </p:nvCxnSpPr>
        <p:spPr>
          <a:xfrm>
            <a:off x="6519456" y="5209710"/>
            <a:ext cx="22669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608" y="1468159"/>
            <a:ext cx="1310482" cy="42720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608" y="5267689"/>
            <a:ext cx="475457" cy="19860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170781" y="1512485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Red region: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08" y="1981200"/>
            <a:ext cx="4405401" cy="3081295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274318" y="2977932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calorimeter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2874002" y="2652611"/>
            <a:ext cx="0" cy="3853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july</a:t>
            </a:r>
            <a:r>
              <a:rPr lang="en-US" b="1" dirty="0" smtClean="0">
                <a:solidFill>
                  <a:schemeClr val="tx1"/>
                </a:solidFill>
              </a:rPr>
              <a:t>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LTD17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362200" y="275357"/>
            <a:ext cx="45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ionization detector array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219200"/>
            <a:ext cx="8097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He</a:t>
            </a:r>
            <a:r>
              <a:rPr lang="en-US" b="1" baseline="30000" dirty="0" smtClean="0"/>
              <a:t>+ </a:t>
            </a:r>
            <a:r>
              <a:rPr lang="en-US" b="1" dirty="0" smtClean="0"/>
              <a:t>ion hits cathode with  </a:t>
            </a:r>
            <a:r>
              <a:rPr lang="en-US" b="1" dirty="0">
                <a:latin typeface="Cambria Math"/>
                <a:ea typeface="Cambria Math"/>
              </a:rPr>
              <a:t>~</a:t>
            </a:r>
            <a:r>
              <a:rPr lang="en-US" b="1" dirty="0" smtClean="0"/>
              <a:t> 10 </a:t>
            </a:r>
            <a:r>
              <a:rPr lang="en-US" b="1" dirty="0" err="1" smtClean="0"/>
              <a:t>keV</a:t>
            </a:r>
            <a:endParaRPr lang="en-US" b="1" dirty="0" smtClean="0"/>
          </a:p>
          <a:p>
            <a:endParaRPr lang="en-US" dirty="0" smtClean="0">
              <a:latin typeface="Cambria Math"/>
              <a:ea typeface="Cambria Math"/>
            </a:endParaRPr>
          </a:p>
          <a:p>
            <a:r>
              <a:rPr lang="en-US" b="1" dirty="0" smtClean="0"/>
              <a:t>      secondary electrons </a:t>
            </a:r>
          </a:p>
          <a:p>
            <a:r>
              <a:rPr lang="en-US" dirty="0" smtClean="0"/>
              <a:t>     25% probability of emission</a:t>
            </a:r>
          </a:p>
          <a:p>
            <a:r>
              <a:rPr lang="en-US" dirty="0" smtClean="0"/>
              <a:t>     accelerated </a:t>
            </a:r>
            <a:r>
              <a:rPr lang="en-US" dirty="0"/>
              <a:t>back to anode </a:t>
            </a:r>
            <a:r>
              <a:rPr lang="en-US" dirty="0" smtClean="0"/>
              <a:t>tip; 1% probability </a:t>
            </a:r>
            <a:r>
              <a:rPr lang="en-US" dirty="0"/>
              <a:t>of </a:t>
            </a:r>
            <a:r>
              <a:rPr lang="en-US" dirty="0" smtClean="0"/>
              <a:t>bremsstrahlung</a:t>
            </a:r>
          </a:p>
          <a:p>
            <a:r>
              <a:rPr lang="en-US" dirty="0" smtClean="0"/>
              <a:t>     probability of emission relatively constant for E &lt; 1 </a:t>
            </a:r>
            <a:r>
              <a:rPr lang="en-US" dirty="0" err="1" smtClean="0"/>
              <a:t>keV</a:t>
            </a:r>
            <a:r>
              <a:rPr lang="en-US" dirty="0" smtClean="0"/>
              <a:t>, decreases for E &gt; 1 </a:t>
            </a:r>
            <a:r>
              <a:rPr lang="en-US" dirty="0" err="1" smtClean="0"/>
              <a:t>keV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    sputtering</a:t>
            </a:r>
          </a:p>
          <a:p>
            <a:r>
              <a:rPr lang="en-US" dirty="0"/>
              <a:t> </a:t>
            </a:r>
            <a:r>
              <a:rPr lang="en-US" dirty="0" smtClean="0"/>
              <a:t>      20% probability from beryllium surface</a:t>
            </a:r>
          </a:p>
          <a:p>
            <a:r>
              <a:rPr lang="en-US" dirty="0" smtClean="0"/>
              <a:t>       beryllium ionized at anode tip; 20% probability of sputtering at cathode</a:t>
            </a:r>
          </a:p>
          <a:p>
            <a:r>
              <a:rPr lang="en-US" dirty="0" smtClean="0"/>
              <a:t>       probability of sputtering decreases for both  E &lt; and &gt;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few </a:t>
            </a:r>
            <a:r>
              <a:rPr lang="en-US" dirty="0" err="1" smtClean="0"/>
              <a:t>keV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field emission of electrons from cathode - protuberances</a:t>
            </a:r>
          </a:p>
          <a:p>
            <a:r>
              <a:rPr lang="en-US" dirty="0" smtClean="0"/>
              <a:t>      Cu and SS unusable; Mo and </a:t>
            </a:r>
            <a:r>
              <a:rPr lang="en-US" dirty="0" err="1" smtClean="0"/>
              <a:t>Nb</a:t>
            </a:r>
            <a:r>
              <a:rPr lang="en-US" dirty="0" smtClean="0"/>
              <a:t> good at 500 </a:t>
            </a:r>
            <a:r>
              <a:rPr lang="en-US" dirty="0" err="1" smtClean="0"/>
              <a:t>keV</a:t>
            </a:r>
            <a:r>
              <a:rPr lang="en-US" dirty="0" smtClean="0"/>
              <a:t>/cm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1"/>
                </a:solidFill>
              </a:rPr>
              <a:t>problem not with electron emission or sputtering  per se but what follows upon interacting with anode tip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july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LTD17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391180"/>
            <a:ext cx="3451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and dark counts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7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smtClean="0"/>
              <a:t>july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z="1200" smtClean="0"/>
              <a:pPr/>
              <a:t>17</a:t>
            </a:fld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823107" y="304800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599" y="1143000"/>
            <a:ext cx="7593489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quantum evaporation from liquid helium extensively demonstrated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dirty="0" smtClean="0"/>
              <a:t>efficiency need to be determined</a:t>
            </a:r>
          </a:p>
          <a:p>
            <a:endParaRPr lang="en-US" dirty="0"/>
          </a:p>
          <a:p>
            <a:r>
              <a:rPr lang="en-US" b="1" dirty="0" smtClean="0"/>
              <a:t>He evaporation from crystalline solids observed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efficiency requires investigation</a:t>
            </a:r>
          </a:p>
          <a:p>
            <a:endParaRPr lang="en-US" dirty="0"/>
          </a:p>
          <a:p>
            <a:r>
              <a:rPr lang="en-US" b="1" dirty="0" smtClean="0"/>
              <a:t>calorimetric detection of evaporated atoms assured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threshold level can be improved</a:t>
            </a:r>
          </a:p>
          <a:p>
            <a:endParaRPr lang="en-US" dirty="0"/>
          </a:p>
          <a:p>
            <a:r>
              <a:rPr lang="en-US" b="1" dirty="0" smtClean="0"/>
              <a:t>field ionization of helium is well studied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efficiency of single atom detection unknown</a:t>
            </a:r>
          </a:p>
          <a:p>
            <a:r>
              <a:rPr lang="en-US" dirty="0"/>
              <a:t> </a:t>
            </a:r>
            <a:r>
              <a:rPr lang="en-US" dirty="0" smtClean="0"/>
              <a:t>    design of ionizer an open problem</a:t>
            </a:r>
          </a:p>
          <a:p>
            <a:r>
              <a:rPr lang="en-US" dirty="0"/>
              <a:t> </a:t>
            </a:r>
            <a:r>
              <a:rPr lang="en-US" dirty="0" smtClean="0"/>
              <a:t>    noise sources need identification and possible mitigation</a:t>
            </a:r>
          </a:p>
          <a:p>
            <a:endParaRPr lang="en-US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facilitate dark matter search down to a mass of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sz="2400" b="1" dirty="0" smtClean="0">
                <a:solidFill>
                  <a:srgbClr val="FF0000"/>
                </a:solidFill>
              </a:rPr>
              <a:t>1 MeV/c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2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applicability </a:t>
            </a:r>
            <a:r>
              <a:rPr lang="en-US" sz="2000" b="1" dirty="0" smtClean="0">
                <a:solidFill>
                  <a:schemeClr val="accent1"/>
                </a:solidFill>
              </a:rPr>
              <a:t>to other calorimeter experiments requiring large mass?? </a:t>
            </a:r>
          </a:p>
        </p:txBody>
      </p:sp>
    </p:spTree>
    <p:extLst>
      <p:ext uri="{BB962C8B-B14F-4D97-AF65-F5344CB8AC3E}">
        <p14:creationId xmlns:p14="http://schemas.microsoft.com/office/powerpoint/2010/main" val="39612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smtClean="0"/>
              <a:t>july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A46856A7-9B13-4A3D-88CA-2F866C04745F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99824" y="391180"/>
            <a:ext cx="5436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ideas applied to a new problem</a:t>
            </a:r>
            <a:endParaRPr lang="en-US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45372"/>
            <a:ext cx="8534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problem: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direct search for light mass WIMPs</a:t>
            </a:r>
          </a:p>
          <a:p>
            <a:pPr lvl="0"/>
            <a:r>
              <a:rPr lang="en-US" sz="2000" b="1" dirty="0"/>
              <a:t> </a:t>
            </a:r>
            <a:r>
              <a:rPr lang="en-US" sz="2000" b="1" dirty="0" smtClean="0"/>
              <a:t>      low mass limit set by threshold energy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old ideas: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particle detection in superfluid helium via evaporation  – </a:t>
            </a:r>
            <a:r>
              <a:rPr lang="en-US" sz="2000" b="1" dirty="0"/>
              <a:t>LTD1 (1987)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helium </a:t>
            </a:r>
            <a:r>
              <a:rPr lang="en-US" sz="2000" b="1" dirty="0"/>
              <a:t>evaporation from </a:t>
            </a:r>
            <a:r>
              <a:rPr lang="en-US" sz="2000" b="1" dirty="0" smtClean="0"/>
              <a:t>solid surfaces by phonons </a:t>
            </a:r>
            <a:r>
              <a:rPr lang="en-US" sz="2000" b="1" dirty="0"/>
              <a:t>–</a:t>
            </a:r>
            <a:r>
              <a:rPr lang="en-US" sz="2000" b="1" dirty="0" smtClean="0"/>
              <a:t> Lennard-Jones </a:t>
            </a:r>
            <a:r>
              <a:rPr lang="en-US" sz="2000" b="1" dirty="0"/>
              <a:t>(1935</a:t>
            </a:r>
            <a:r>
              <a:rPr lang="en-US" sz="2000" b="1" dirty="0" smtClean="0"/>
              <a:t>)</a:t>
            </a:r>
          </a:p>
          <a:p>
            <a:pPr lvl="0"/>
            <a:r>
              <a:rPr lang="en-US" sz="2000" b="1" dirty="0" smtClean="0"/>
              <a:t>                                                                                                   Goodstein, et al. (1980’s)</a:t>
            </a:r>
            <a:endParaRPr lang="en-US" sz="2000" b="1" dirty="0"/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field </a:t>
            </a:r>
            <a:r>
              <a:rPr lang="en-US" sz="2000" b="1" dirty="0"/>
              <a:t>ionization of helium – </a:t>
            </a:r>
            <a:r>
              <a:rPr lang="en-US" sz="2000" b="1" dirty="0" smtClean="0"/>
              <a:t>M</a:t>
            </a:r>
            <a:r>
              <a:rPr lang="en-US" sz="2000" b="1" dirty="0" smtClean="0">
                <a:latin typeface="Calibri"/>
              </a:rPr>
              <a:t>ü</a:t>
            </a:r>
            <a:r>
              <a:rPr lang="en-US" sz="2000" b="1" dirty="0" smtClean="0"/>
              <a:t>ller </a:t>
            </a:r>
            <a:r>
              <a:rPr lang="en-US" sz="2000" b="1" dirty="0"/>
              <a:t>(</a:t>
            </a:r>
            <a:r>
              <a:rPr lang="en-US" sz="2000" b="1" dirty="0" smtClean="0"/>
              <a:t>1951)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50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err="1" smtClean="0"/>
              <a:t>july</a:t>
            </a:r>
            <a:r>
              <a:rPr lang="en-US" sz="1200" dirty="0" smtClean="0"/>
              <a:t>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48151" y="391180"/>
            <a:ext cx="693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evaporation from superfluid helium</a:t>
            </a:r>
            <a:endParaRPr lang="en-US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1" descr="L:\adams\lincoln labs\talkfigs\bob_dispersi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13" y="2286000"/>
            <a:ext cx="4805983" cy="41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031413"/>
            <a:ext cx="8453148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binding energy  of He to itself  is 7.16 K  </a:t>
            </a:r>
            <a:r>
              <a:rPr lang="en-US" sz="2000" b="1" dirty="0"/>
              <a:t>(.</a:t>
            </a:r>
            <a:r>
              <a:rPr lang="en-US" sz="2000" b="1" i="1" dirty="0"/>
              <a:t>618</a:t>
            </a:r>
            <a:r>
              <a:rPr lang="en-US" sz="2000" b="1" dirty="0"/>
              <a:t> </a:t>
            </a:r>
            <a:r>
              <a:rPr lang="en-US" sz="2000" b="1" dirty="0" err="1"/>
              <a:t>meV</a:t>
            </a:r>
            <a:r>
              <a:rPr lang="en-US" sz="20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quasiparticles stable  for 8 K  &lt;   E  &lt; 17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quantum evaporation: 1 to 1 process; quasiparticle to evaporated He atom</a:t>
            </a:r>
          </a:p>
          <a:p>
            <a:r>
              <a:rPr lang="en-US" sz="2000" b="1" dirty="0" smtClean="0"/>
              <a:t>             </a:t>
            </a:r>
            <a:r>
              <a:rPr lang="en-US" b="1" dirty="0" smtClean="0"/>
              <a:t>(</a:t>
            </a:r>
            <a:r>
              <a:rPr lang="en-US" b="1" dirty="0" err="1" smtClean="0"/>
              <a:t>Balibar</a:t>
            </a:r>
            <a:r>
              <a:rPr lang="en-US" b="1" dirty="0" smtClean="0"/>
              <a:t>, Wyatt)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kinematic constraints</a:t>
            </a:r>
            <a:endParaRPr lang="en-US" sz="2000" b="1" baseline="-25000" dirty="0" smtClean="0"/>
          </a:p>
          <a:p>
            <a:r>
              <a:rPr lang="en-US" sz="2000" b="1" dirty="0" smtClean="0"/>
              <a:t>            conservation </a:t>
            </a:r>
            <a:r>
              <a:rPr lang="en-US" sz="2000" b="1" dirty="0"/>
              <a:t>of E and 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parallel</a:t>
            </a:r>
            <a:endParaRPr lang="en-US" sz="2000" b="1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vapor </a:t>
            </a:r>
            <a:r>
              <a:rPr lang="en-US" b="1" dirty="0"/>
              <a:t>density: </a:t>
            </a:r>
            <a:r>
              <a:rPr lang="en-US" b="1" dirty="0" smtClean="0"/>
              <a:t>1.5</a:t>
            </a:r>
            <a:r>
              <a:rPr lang="en-US" b="1" dirty="0" smtClean="0">
                <a:sym typeface="Symbol"/>
              </a:rPr>
              <a:t></a:t>
            </a:r>
            <a:r>
              <a:rPr lang="en-US" b="1" dirty="0">
                <a:sym typeface="Symbol"/>
              </a:rPr>
              <a:t>10</a:t>
            </a:r>
            <a:r>
              <a:rPr lang="en-US" b="1" baseline="30000" dirty="0">
                <a:sym typeface="Symbol"/>
              </a:rPr>
              <a:t>21 </a:t>
            </a:r>
            <a:r>
              <a:rPr lang="en-US" b="1" dirty="0" smtClean="0">
                <a:sym typeface="Symbol"/>
              </a:rPr>
              <a:t>T</a:t>
            </a:r>
            <a:r>
              <a:rPr lang="en-US" b="1" baseline="30000" dirty="0" smtClean="0">
                <a:sym typeface="Symbol"/>
              </a:rPr>
              <a:t>1.5</a:t>
            </a:r>
            <a:r>
              <a:rPr lang="en-US" b="1" dirty="0" smtClean="0">
                <a:sym typeface="Symbol"/>
              </a:rPr>
              <a:t>e</a:t>
            </a:r>
            <a:r>
              <a:rPr lang="en-US" b="1" baseline="30000" dirty="0" smtClean="0">
                <a:sym typeface="Symbol"/>
              </a:rPr>
              <a:t>-7.16/T </a:t>
            </a:r>
            <a:r>
              <a:rPr lang="en-US" b="1" dirty="0" smtClean="0">
                <a:sym typeface="Symbol"/>
              </a:rPr>
              <a:t>/</a:t>
            </a:r>
            <a:r>
              <a:rPr lang="en-US" b="1" dirty="0">
                <a:sym typeface="Symbol"/>
              </a:rPr>
              <a:t>cm</a:t>
            </a:r>
            <a:r>
              <a:rPr lang="en-US" b="1" baseline="30000" dirty="0">
                <a:sym typeface="Symbol"/>
              </a:rPr>
              <a:t>3</a:t>
            </a:r>
          </a:p>
          <a:p>
            <a:r>
              <a:rPr lang="en-US" b="1" dirty="0" smtClean="0"/>
              <a:t>            at 100 </a:t>
            </a:r>
            <a:r>
              <a:rPr lang="en-US" b="1" dirty="0" err="1" smtClean="0"/>
              <a:t>mK</a:t>
            </a:r>
            <a:r>
              <a:rPr lang="en-US" b="1" dirty="0" smtClean="0"/>
              <a:t>   n</a:t>
            </a:r>
            <a:r>
              <a:rPr lang="en-US" b="1" dirty="0" smtClean="0">
                <a:sym typeface="Symbol"/>
              </a:rPr>
              <a:t> 410</a:t>
            </a:r>
            <a:r>
              <a:rPr lang="en-US" b="1" baseline="30000" dirty="0" smtClean="0">
                <a:sym typeface="Symbol"/>
              </a:rPr>
              <a:t>-12</a:t>
            </a:r>
            <a:r>
              <a:rPr lang="en-US" b="1" dirty="0" smtClean="0">
                <a:sym typeface="Symbol"/>
              </a:rPr>
              <a:t> /cm</a:t>
            </a:r>
            <a:r>
              <a:rPr lang="en-US" b="1" baseline="30000" dirty="0" smtClean="0">
                <a:sym typeface="Symbol"/>
              </a:rPr>
              <a:t>3</a:t>
            </a:r>
          </a:p>
          <a:p>
            <a:r>
              <a:rPr lang="en-US" b="1" dirty="0" smtClean="0"/>
              <a:t>            at  50 </a:t>
            </a:r>
            <a:r>
              <a:rPr lang="en-US" b="1" dirty="0" err="1" smtClean="0"/>
              <a:t>mK</a:t>
            </a:r>
            <a:r>
              <a:rPr lang="en-US" b="1" dirty="0"/>
              <a:t>  </a:t>
            </a:r>
            <a:r>
              <a:rPr lang="en-US" b="1" dirty="0" smtClean="0"/>
              <a:t>  </a:t>
            </a:r>
            <a:r>
              <a:rPr lang="en-US" b="1" dirty="0"/>
              <a:t>n</a:t>
            </a:r>
            <a:r>
              <a:rPr lang="en-US" b="1" dirty="0">
                <a:sym typeface="Symbol"/>
              </a:rPr>
              <a:t> </a:t>
            </a:r>
            <a:r>
              <a:rPr lang="en-US" b="1" dirty="0" smtClean="0">
                <a:sym typeface="Symbol"/>
              </a:rPr>
              <a:t>110</a:t>
            </a:r>
            <a:r>
              <a:rPr lang="en-US" b="1" baseline="30000" dirty="0" smtClean="0">
                <a:sym typeface="Symbol"/>
              </a:rPr>
              <a:t>-43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>
                <a:sym typeface="Symbol"/>
              </a:rPr>
              <a:t>/</a:t>
            </a:r>
            <a:r>
              <a:rPr lang="en-US" b="1" dirty="0" smtClean="0">
                <a:sym typeface="Symbol"/>
              </a:rPr>
              <a:t>cm</a:t>
            </a:r>
            <a:r>
              <a:rPr lang="en-US" b="1" baseline="30000" dirty="0" smtClean="0">
                <a:sym typeface="Symbol"/>
              </a:rPr>
              <a:t>3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saturated film </a:t>
            </a:r>
            <a:r>
              <a:rPr lang="en-US" b="1" dirty="0" smtClean="0">
                <a:sym typeface="Symbol"/>
              </a:rPr>
              <a:t> 200 Å thick 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sym typeface="Symbol"/>
              </a:rPr>
              <a:t>roton</a:t>
            </a:r>
            <a:r>
              <a:rPr lang="en-US" b="1" dirty="0" smtClean="0">
                <a:sym typeface="Symbol"/>
              </a:rPr>
              <a:t>/</a:t>
            </a:r>
            <a:r>
              <a:rPr lang="en-US" b="1" dirty="0" err="1" smtClean="0">
                <a:sym typeface="Symbol"/>
              </a:rPr>
              <a:t>roton</a:t>
            </a:r>
            <a:r>
              <a:rPr lang="en-US" b="1" dirty="0" smtClean="0">
                <a:sym typeface="Symbol"/>
              </a:rPr>
              <a:t> scattering  10</a:t>
            </a:r>
            <a:r>
              <a:rPr lang="en-US" b="1" baseline="30000" dirty="0" smtClean="0">
                <a:sym typeface="Symbol"/>
              </a:rPr>
              <a:t>-14</a:t>
            </a:r>
            <a:r>
              <a:rPr lang="en-US" b="1" dirty="0" smtClean="0">
                <a:sym typeface="Symbol"/>
              </a:rPr>
              <a:t> cm</a:t>
            </a:r>
            <a:r>
              <a:rPr lang="en-US" b="1" baseline="30000" dirty="0" smtClean="0">
                <a:sym typeface="Symbol"/>
              </a:rPr>
              <a:t>2</a:t>
            </a:r>
            <a:endParaRPr lang="en-US" b="1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sym typeface="Symbol"/>
              </a:rPr>
              <a:t>roton</a:t>
            </a:r>
            <a:r>
              <a:rPr lang="en-US" b="1" dirty="0" smtClean="0">
                <a:sym typeface="Symbol"/>
              </a:rPr>
              <a:t>/</a:t>
            </a:r>
            <a:r>
              <a:rPr lang="en-US" b="1" baseline="30000" dirty="0" smtClean="0">
                <a:sym typeface="Symbol"/>
              </a:rPr>
              <a:t>3</a:t>
            </a:r>
            <a:r>
              <a:rPr lang="en-US" b="1" dirty="0" smtClean="0">
                <a:sym typeface="Symbol"/>
              </a:rPr>
              <a:t>He  </a:t>
            </a:r>
            <a:r>
              <a:rPr lang="en-US" b="1" dirty="0">
                <a:sym typeface="Symbol"/>
              </a:rPr>
              <a:t>scattering </a:t>
            </a:r>
            <a:r>
              <a:rPr lang="en-US" b="1" dirty="0" smtClean="0">
                <a:sym typeface="Symbol"/>
              </a:rPr>
              <a:t> 10</a:t>
            </a:r>
            <a:r>
              <a:rPr lang="en-US" b="1" baseline="30000" dirty="0" smtClean="0">
                <a:sym typeface="Symbol"/>
              </a:rPr>
              <a:t>-15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>
                <a:sym typeface="Symbol"/>
              </a:rPr>
              <a:t>cm</a:t>
            </a:r>
            <a:r>
              <a:rPr lang="en-US" b="1" baseline="30000" dirty="0">
                <a:sym typeface="Symbol"/>
              </a:rPr>
              <a:t>2</a:t>
            </a:r>
            <a:endParaRPr lang="en-US" b="1" dirty="0">
              <a:sym typeface="Symbol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5" y="4953000"/>
            <a:ext cx="4435445" cy="70788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ENERGY DEPOSITION OF LESS THAN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1 </a:t>
            </a:r>
            <a:r>
              <a:rPr lang="en-US" sz="2000" b="1" dirty="0" err="1" smtClean="0">
                <a:solidFill>
                  <a:srgbClr val="0070C0"/>
                </a:solidFill>
              </a:rPr>
              <a:t>meV</a:t>
            </a:r>
            <a:r>
              <a:rPr lang="en-US" sz="2000" b="1" dirty="0" smtClean="0">
                <a:solidFill>
                  <a:srgbClr val="0070C0"/>
                </a:solidFill>
              </a:rPr>
              <a:t> CREATES A HE ATOM IN VACUUM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err="1" smtClean="0"/>
              <a:t>july</a:t>
            </a:r>
            <a:r>
              <a:rPr lang="en-US" sz="1200" dirty="0" smtClean="0"/>
              <a:t>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12509" y="391180"/>
            <a:ext cx="7010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detection using quantum evaporation</a:t>
            </a:r>
            <a:endParaRPr lang="en-US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37360"/>
            <a:ext cx="87157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HERON  1987- 1999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measure pp solar neutrinos by energy deposition from electron recoils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detect evaporated He atoms (and UV scintillation) using array of </a:t>
            </a:r>
          </a:p>
          <a:p>
            <a:r>
              <a:rPr lang="en-US" sz="2000" b="1" dirty="0" smtClean="0"/>
              <a:t>            calorimeter/wafers above liquid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demonstrated technical feasibility but did not proceed to large scale detector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85036" y="2997995"/>
            <a:ext cx="56236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adsorption on film free wafer (requires film burner)</a:t>
            </a:r>
          </a:p>
          <a:p>
            <a:r>
              <a:rPr lang="en-US" b="1" dirty="0" smtClean="0"/>
              <a:t>    film has large heat capacity </a:t>
            </a:r>
          </a:p>
          <a:p>
            <a:r>
              <a:rPr lang="en-US" b="1" dirty="0" smtClean="0"/>
              <a:t>    binding energy to solids: 3 to 6 </a:t>
            </a:r>
            <a:r>
              <a:rPr lang="en-US" b="1" dirty="0" err="1" smtClean="0"/>
              <a:t>meV</a:t>
            </a:r>
            <a:r>
              <a:rPr lang="en-US" b="1" dirty="0" smtClean="0"/>
              <a:t>; gain of </a:t>
            </a:r>
            <a:r>
              <a:rPr lang="en-US" b="1" dirty="0" smtClean="0">
                <a:sym typeface="Symbol"/>
              </a:rPr>
              <a:t>10</a:t>
            </a:r>
          </a:p>
          <a:p>
            <a:r>
              <a:rPr lang="en-US" b="1" dirty="0" smtClean="0">
                <a:sym typeface="Symbol"/>
              </a:rPr>
              <a:t>evaporation principally from </a:t>
            </a:r>
            <a:r>
              <a:rPr lang="en-US" b="1" dirty="0" err="1" smtClean="0">
                <a:sym typeface="Symbol"/>
              </a:rPr>
              <a:t>rotons</a:t>
            </a:r>
            <a:r>
              <a:rPr lang="en-US" b="1" dirty="0" smtClean="0">
                <a:sym typeface="Symbol"/>
              </a:rPr>
              <a:t> above minimum</a:t>
            </a:r>
          </a:p>
          <a:p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 from angular dependence and density of states</a:t>
            </a:r>
          </a:p>
          <a:p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 only  5% within critical cone; </a:t>
            </a:r>
            <a:r>
              <a:rPr lang="en-US" b="1" dirty="0">
                <a:sym typeface="Symbol"/>
              </a:rPr>
              <a:t>50% </a:t>
            </a:r>
            <a:r>
              <a:rPr lang="en-US" b="1" dirty="0" smtClean="0">
                <a:sym typeface="Symbol"/>
              </a:rPr>
              <a:t>prob</a:t>
            </a:r>
            <a:r>
              <a:rPr lang="en-US" b="1" dirty="0">
                <a:sym typeface="Symbol"/>
              </a:rPr>
              <a:t>.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>
                <a:sym typeface="Symbol"/>
              </a:rPr>
              <a:t>of </a:t>
            </a:r>
            <a:r>
              <a:rPr lang="en-US" b="1" dirty="0" smtClean="0">
                <a:sym typeface="Symbol"/>
              </a:rPr>
              <a:t>evap.</a:t>
            </a:r>
          </a:p>
          <a:p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  2.5% yield</a:t>
            </a:r>
          </a:p>
          <a:p>
            <a:r>
              <a:rPr lang="en-US" b="1" dirty="0" smtClean="0">
                <a:sym typeface="Symbol"/>
              </a:rPr>
              <a:t>     another 5% from after reflections from solid surfaces</a:t>
            </a:r>
          </a:p>
          <a:p>
            <a:r>
              <a:rPr lang="en-US" b="1" dirty="0" smtClean="0">
                <a:sym typeface="Symbol"/>
              </a:rPr>
              <a:t>present threshold for large area calorimeter 300 atoms</a:t>
            </a:r>
          </a:p>
          <a:p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   projection to 10 atoms </a:t>
            </a:r>
            <a:endParaRPr lang="en-US" b="1" dirty="0">
              <a:sym typeface="Symbol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489747" y="2829447"/>
            <a:ext cx="3513067" cy="3116372"/>
            <a:chOff x="1697275" y="1703461"/>
            <a:chExt cx="5245745" cy="4895009"/>
          </a:xfrm>
        </p:grpSpPr>
        <p:sp>
          <p:nvSpPr>
            <p:cNvPr id="99" name="TextBox 98"/>
            <p:cNvSpPr txBox="1"/>
            <p:nvPr/>
          </p:nvSpPr>
          <p:spPr>
            <a:xfrm>
              <a:off x="1697275" y="1703461"/>
              <a:ext cx="2775565" cy="622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cs typeface="Times New Roman" pitchFamily="18" charset="0"/>
                </a:rPr>
                <a:t>c</a:t>
              </a:r>
              <a:r>
                <a:rPr lang="en-US" sz="1600" dirty="0" smtClean="0">
                  <a:latin typeface="+mj-lt"/>
                  <a:cs typeface="Times New Roman" pitchFamily="18" charset="0"/>
                </a:rPr>
                <a:t>alorimeters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37822" y="6066690"/>
              <a:ext cx="2505198" cy="53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cs typeface="Times New Roman" pitchFamily="18" charset="0"/>
                </a:rPr>
                <a:t>l</a:t>
              </a:r>
              <a:r>
                <a:rPr lang="en-US" sz="1600" dirty="0" smtClean="0">
                  <a:latin typeface="+mj-lt"/>
                  <a:cs typeface="Times New Roman" pitchFamily="18" charset="0"/>
                </a:rPr>
                <a:t>iquid helium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615275" y="2567066"/>
              <a:ext cx="4131774" cy="33252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615275" y="3135754"/>
              <a:ext cx="4131774" cy="181431"/>
              <a:chOff x="2505875" y="2999134"/>
              <a:chExt cx="4795365" cy="210570"/>
            </a:xfrm>
          </p:grpSpPr>
          <p:sp>
            <p:nvSpPr>
              <p:cNvPr id="133" name="Arc 132"/>
              <p:cNvSpPr/>
              <p:nvPr/>
            </p:nvSpPr>
            <p:spPr>
              <a:xfrm flipH="1" flipV="1">
                <a:off x="2505875" y="3000299"/>
                <a:ext cx="251286" cy="209405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4" name="Arc 133"/>
              <p:cNvSpPr/>
              <p:nvPr/>
            </p:nvSpPr>
            <p:spPr>
              <a:xfrm flipV="1">
                <a:off x="7049954" y="2999134"/>
                <a:ext cx="251286" cy="209405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35" name="Straight Connector 134"/>
              <p:cNvCxnSpPr>
                <a:stCxn id="133" idx="0"/>
              </p:cNvCxnSpPr>
              <p:nvPr/>
            </p:nvCxnSpPr>
            <p:spPr>
              <a:xfrm>
                <a:off x="2631518" y="3209704"/>
                <a:ext cx="45440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/>
            <p:nvPr/>
          </p:nvCxnSpPr>
          <p:spPr>
            <a:xfrm flipV="1">
              <a:off x="4536820" y="4472922"/>
              <a:ext cx="442045" cy="96227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 flipV="1">
              <a:off x="3063335" y="3406645"/>
              <a:ext cx="1119253" cy="2439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4536820" y="3373066"/>
              <a:ext cx="190549" cy="11121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4243096" y="4721286"/>
              <a:ext cx="327040" cy="11709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4822522" y="3858769"/>
              <a:ext cx="1898563" cy="6622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 flipV="1">
              <a:off x="6134245" y="3384204"/>
              <a:ext cx="487152" cy="3608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5447102" y="5489324"/>
              <a:ext cx="0" cy="5773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2819587" y="2094590"/>
              <a:ext cx="768015" cy="7444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owchart: Connector 115"/>
            <p:cNvSpPr/>
            <p:nvPr/>
          </p:nvSpPr>
          <p:spPr>
            <a:xfrm>
              <a:off x="3023942" y="3187578"/>
              <a:ext cx="78786" cy="78786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4412927" y="3192640"/>
              <a:ext cx="78786" cy="78786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6010006" y="3187578"/>
              <a:ext cx="78786" cy="78786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H="1" flipV="1">
              <a:off x="4160932" y="3317185"/>
              <a:ext cx="553781" cy="1178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4757842" y="3316181"/>
              <a:ext cx="488958" cy="1156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2702365" y="2665268"/>
              <a:ext cx="1770474" cy="404919"/>
              <a:chOff x="2702365" y="2665268"/>
              <a:chExt cx="1770474" cy="404919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2702365" y="3024468"/>
                <a:ext cx="177047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429000" y="2971800"/>
                <a:ext cx="381000" cy="526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/>
              <p:cNvSpPr/>
              <p:nvPr/>
            </p:nvSpPr>
            <p:spPr>
              <a:xfrm rot="10362168" flipH="1">
                <a:off x="3378835" y="2670201"/>
                <a:ext cx="786072" cy="32853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Arc 131"/>
              <p:cNvSpPr/>
              <p:nvPr/>
            </p:nvSpPr>
            <p:spPr>
              <a:xfrm rot="11299907">
                <a:off x="3069329" y="2665268"/>
                <a:ext cx="723173" cy="32853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630326" y="2667000"/>
              <a:ext cx="1770474" cy="404919"/>
              <a:chOff x="2702365" y="2665268"/>
              <a:chExt cx="1770474" cy="404919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2702365" y="3024468"/>
                <a:ext cx="1770474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429000" y="2971800"/>
                <a:ext cx="381000" cy="526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Arc 126"/>
              <p:cNvSpPr/>
              <p:nvPr/>
            </p:nvSpPr>
            <p:spPr>
              <a:xfrm rot="10362168" flipH="1">
                <a:off x="3378835" y="2670201"/>
                <a:ext cx="786072" cy="32853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/>
              <p:cNvSpPr/>
              <p:nvPr/>
            </p:nvSpPr>
            <p:spPr>
              <a:xfrm rot="11299907">
                <a:off x="3069329" y="2665268"/>
                <a:ext cx="723173" cy="32853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Arc 122"/>
            <p:cNvSpPr/>
            <p:nvPr/>
          </p:nvSpPr>
          <p:spPr>
            <a:xfrm rot="18869859">
              <a:off x="4302524" y="3670989"/>
              <a:ext cx="827965" cy="9599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38677" y="3502223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50</a:t>
              </a:r>
              <a:r>
                <a:rPr lang="en-US" sz="1400" baseline="30000" dirty="0" smtClean="0"/>
                <a:t>o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45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err="1" smtClean="0"/>
              <a:t>july</a:t>
            </a:r>
            <a:r>
              <a:rPr lang="en-US" sz="1200" dirty="0" smtClean="0"/>
              <a:t>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</a:t>
            </a:r>
          </a:p>
          <a:p>
            <a:r>
              <a:rPr lang="en-US" b="1" smtClean="0"/>
              <a:t> US Cosmic </a:t>
            </a:r>
            <a:r>
              <a:rPr lang="en-US" b="1" dirty="0" smtClean="0"/>
              <a:t>Visions </a:t>
            </a:r>
          </a:p>
          <a:p>
            <a:r>
              <a:rPr lang="en-US" b="1" dirty="0" smtClean="0"/>
              <a:t>white paper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96177" y="391180"/>
            <a:ext cx="2243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 plot</a:t>
            </a:r>
            <a:endParaRPr lang="en-US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90600"/>
            <a:ext cx="6004964" cy="518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5808803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arxiv1707.04591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smtClean="0"/>
              <a:t>july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sz="1200" smtClean="0"/>
              <a:pPr/>
              <a:t>6</a:t>
            </a:fld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604355" y="1447800"/>
            <a:ext cx="2397456" cy="2286000"/>
            <a:chOff x="3295652" y="2451407"/>
            <a:chExt cx="2016456" cy="1953904"/>
          </a:xfrm>
        </p:grpSpPr>
        <p:sp>
          <p:nvSpPr>
            <p:cNvPr id="6" name="Rectangle 5"/>
            <p:cNvSpPr/>
            <p:nvPr/>
          </p:nvSpPr>
          <p:spPr>
            <a:xfrm>
              <a:off x="3295652" y="2451407"/>
              <a:ext cx="2016456" cy="19539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2514600"/>
              <a:ext cx="1905000" cy="1828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0867" y="838200"/>
            <a:ext cx="783881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crystals with long phonon mean free path</a:t>
            </a:r>
          </a:p>
          <a:p>
            <a:r>
              <a:rPr lang="en-US" sz="2000" b="1" dirty="0" smtClean="0"/>
              <a:t>     </a:t>
            </a:r>
            <a:r>
              <a:rPr lang="en-US" sz="2000" dirty="0" smtClean="0"/>
              <a:t>energetic phonons propagate and undergo </a:t>
            </a:r>
            <a:r>
              <a:rPr lang="en-US" sz="2000" dirty="0" err="1" smtClean="0"/>
              <a:t>anharmonic</a:t>
            </a:r>
            <a:r>
              <a:rPr lang="en-US" sz="2000" dirty="0" smtClean="0"/>
              <a:t> decay: rate </a:t>
            </a:r>
            <a:r>
              <a:rPr lang="en-US" sz="2000" dirty="0" smtClean="0">
                <a:sym typeface="Symbol"/>
              </a:rPr>
              <a:t>E</a:t>
            </a:r>
            <a:r>
              <a:rPr lang="en-US" sz="2000" baseline="30000" dirty="0" smtClean="0">
                <a:sym typeface="Symbol"/>
              </a:rPr>
              <a:t>5</a:t>
            </a:r>
            <a:endParaRPr lang="en-US" sz="2000" dirty="0" smtClean="0">
              <a:sym typeface="Symbol"/>
            </a:endParaRP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for E  10 </a:t>
            </a:r>
            <a:r>
              <a:rPr lang="en-US" sz="2000" dirty="0" err="1" smtClean="0">
                <a:sym typeface="Symbol"/>
              </a:rPr>
              <a:t>meV</a:t>
            </a:r>
            <a:r>
              <a:rPr lang="en-US" sz="2000" dirty="0" smtClean="0">
                <a:sym typeface="Symbol"/>
              </a:rPr>
              <a:t>  ballistic propagation</a:t>
            </a:r>
          </a:p>
          <a:p>
            <a:r>
              <a:rPr lang="en-US" sz="2000" b="1" dirty="0" smtClean="0"/>
              <a:t>coat surface with </a:t>
            </a:r>
            <a:r>
              <a:rPr lang="en-US" sz="2000" b="1" dirty="0"/>
              <a:t>several layers of </a:t>
            </a:r>
            <a:r>
              <a:rPr lang="en-US" sz="2000" b="1" dirty="0" smtClean="0"/>
              <a:t>helium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dirty="0"/>
              <a:t>(unsaturated </a:t>
            </a:r>
            <a:r>
              <a:rPr lang="en-US" sz="2000" dirty="0" smtClean="0"/>
              <a:t>film) at third layer binding energy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/>
              <a:t>is </a:t>
            </a:r>
            <a:r>
              <a:rPr lang="en-US" sz="2000" dirty="0" smtClean="0"/>
              <a:t>within few percent of </a:t>
            </a:r>
            <a:r>
              <a:rPr lang="en-US" sz="2000" dirty="0"/>
              <a:t>bulk </a:t>
            </a:r>
            <a:r>
              <a:rPr lang="en-US" sz="2000" dirty="0" smtClean="0"/>
              <a:t>value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desorption </a:t>
            </a:r>
            <a:r>
              <a:rPr lang="en-US" sz="2000" dirty="0"/>
              <a:t>of </a:t>
            </a:r>
            <a:r>
              <a:rPr lang="en-US" sz="2000" dirty="0" smtClean="0"/>
              <a:t>helium observed for longitudinal </a:t>
            </a:r>
          </a:p>
          <a:p>
            <a:r>
              <a:rPr lang="en-US" sz="2000" dirty="0" smtClean="0"/>
              <a:t>      and </a:t>
            </a:r>
            <a:r>
              <a:rPr lang="en-US" sz="2000" dirty="0"/>
              <a:t>transverse phonons  </a:t>
            </a:r>
            <a:r>
              <a:rPr lang="en-US" dirty="0"/>
              <a:t>(Goodstein, coworkers)</a:t>
            </a:r>
          </a:p>
          <a:p>
            <a:r>
              <a:rPr lang="en-US" sz="2000" b="1" dirty="0" smtClean="0"/>
              <a:t>coat surface with material having low binding energy for helium,</a:t>
            </a:r>
          </a:p>
          <a:p>
            <a:r>
              <a:rPr lang="en-US" sz="2000" b="1" dirty="0" smtClean="0"/>
              <a:t>         </a:t>
            </a:r>
            <a:r>
              <a:rPr lang="en-US" sz="2000" dirty="0" smtClean="0"/>
              <a:t>helium on cesium: </a:t>
            </a:r>
            <a:r>
              <a:rPr lang="en-US" sz="2000" baseline="30000" dirty="0" smtClean="0"/>
              <a:t> 4</a:t>
            </a:r>
            <a:r>
              <a:rPr lang="en-US" sz="2000" dirty="0" smtClean="0"/>
              <a:t>He – .33 </a:t>
            </a:r>
            <a:r>
              <a:rPr lang="en-US" sz="2000" dirty="0" err="1" smtClean="0"/>
              <a:t>meV</a:t>
            </a:r>
            <a:r>
              <a:rPr lang="en-US" sz="2000" dirty="0" smtClean="0"/>
              <a:t>; 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 – .16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r>
              <a:rPr lang="en-US" sz="2000" dirty="0" smtClean="0"/>
              <a:t>         then monolayer of helium</a:t>
            </a:r>
          </a:p>
          <a:p>
            <a:r>
              <a:rPr lang="en-US" sz="2000" b="1" dirty="0" smtClean="0"/>
              <a:t>can use molecular hydrogen in place of helium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desorption by phonons has been observed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penalty of </a:t>
            </a:r>
            <a:r>
              <a:rPr lang="en-US" sz="2000" dirty="0" smtClean="0">
                <a:sym typeface="Symbol"/>
              </a:rPr>
              <a:t></a:t>
            </a:r>
            <a:r>
              <a:rPr lang="en-US" sz="2000" dirty="0" smtClean="0"/>
              <a:t>10 </a:t>
            </a:r>
            <a:r>
              <a:rPr lang="en-US" sz="2000" dirty="0" err="1" smtClean="0"/>
              <a:t>meV</a:t>
            </a:r>
            <a:r>
              <a:rPr lang="en-US" sz="2000" dirty="0" smtClean="0"/>
              <a:t> binding energy, advantage of working at 1K</a:t>
            </a:r>
          </a:p>
          <a:p>
            <a:r>
              <a:rPr lang="en-US" sz="2000" b="1" dirty="0" smtClean="0"/>
              <a:t>application to coherent neutrino-nucleus scattering</a:t>
            </a:r>
          </a:p>
          <a:p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79100" y="391180"/>
            <a:ext cx="3168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solids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5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897" y="697089"/>
                <a:ext cx="7193379" cy="609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E. W. Müller 1951</a:t>
                </a:r>
              </a:p>
              <a:p>
                <a:r>
                  <a:rPr lang="en-US" b="1" dirty="0" smtClean="0">
                    <a:latin typeface="+mj-lt"/>
                  </a:rPr>
                  <a:t>sharp tip; apply a potential such that at  the tip  the field is  </a:t>
                </a:r>
                <a:r>
                  <a:rPr lang="en-US" b="1" dirty="0" smtClean="0">
                    <a:latin typeface="+mj-lt"/>
                    <a:sym typeface="Symbol"/>
                  </a:rPr>
                  <a:t> 50 V/nm</a:t>
                </a:r>
              </a:p>
              <a:p>
                <a:endParaRPr lang="en-US" b="1" dirty="0" smtClean="0">
                  <a:latin typeface="+mj-lt"/>
                  <a:sym typeface="Symbol"/>
                </a:endParaRPr>
              </a:p>
              <a:p>
                <a:endParaRPr lang="en-US" b="1" dirty="0">
                  <a:latin typeface="+mj-lt"/>
                  <a:sym typeface="Symbol"/>
                </a:endParaRPr>
              </a:p>
              <a:p>
                <a:endParaRPr lang="en-US" b="1" dirty="0" smtClean="0">
                  <a:latin typeface="+mj-lt"/>
                  <a:sym typeface="Symbol"/>
                </a:endParaRPr>
              </a:p>
              <a:p>
                <a:endParaRPr lang="en-US" b="1" dirty="0" smtClean="0">
                  <a:latin typeface="+mj-lt"/>
                  <a:sym typeface="Symbol"/>
                </a:endParaRP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electron tunnels from atom into metal</a:t>
                </a: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positive ion accelerated to cathode</a:t>
                </a:r>
              </a:p>
              <a:p>
                <a:endParaRPr lang="en-US" b="1" dirty="0" smtClean="0">
                  <a:latin typeface="+mj-lt"/>
                  <a:sym typeface="Symbol"/>
                </a:endParaRPr>
              </a:p>
              <a:p>
                <a:r>
                  <a:rPr lang="en-US" b="1" dirty="0">
                    <a:latin typeface="+mj-lt"/>
                    <a:sym typeface="Symbol"/>
                  </a:rPr>
                  <a:t>potential required depends  on radius of tip</a:t>
                </a: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for R of 10 nm, field enhancement of  1000</a:t>
                </a: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(depends on height of shank)</a:t>
                </a:r>
              </a:p>
              <a:p>
                <a:endParaRPr lang="en-US" b="1" dirty="0" smtClean="0">
                  <a:latin typeface="+mj-lt"/>
                  <a:sym typeface="Symbol"/>
                </a:endParaRP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energy of electron attached to He atom </a:t>
                </a: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relative to Fermi level in metal</a:t>
                </a:r>
              </a:p>
              <a:p>
                <a:endParaRPr lang="en-US" b="1" dirty="0" smtClean="0">
                  <a:latin typeface="+mj-lt"/>
                  <a:sym typeface="Symbol"/>
                </a:endParaRP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E  =  </a:t>
                </a:r>
                <a:r>
                  <a:rPr lang="en-US" b="1" dirty="0">
                    <a:latin typeface="+mj-lt"/>
                    <a:sym typeface="Symbol"/>
                  </a:rPr>
                  <a:t> </a:t>
                </a:r>
                <a:r>
                  <a:rPr lang="en-US" b="1" dirty="0" smtClean="0">
                    <a:latin typeface="+mj-lt"/>
                    <a:sym typeface="Symbol"/>
                  </a:rPr>
                  <a:t>-  </a:t>
                </a:r>
                <a:r>
                  <a:rPr lang="en-US" b="1" dirty="0" err="1" smtClean="0">
                    <a:latin typeface="+mj-lt"/>
                    <a:sym typeface="Symbol"/>
                  </a:rPr>
                  <a:t>I</a:t>
                </a:r>
                <a:r>
                  <a:rPr lang="en-US" b="1" baseline="-25000" dirty="0" err="1" smtClean="0">
                    <a:latin typeface="+mj-lt"/>
                    <a:sym typeface="Symbol"/>
                  </a:rPr>
                  <a:t>p</a:t>
                </a:r>
                <a:r>
                  <a:rPr lang="en-US" b="1" dirty="0" smtClean="0">
                    <a:latin typeface="+mj-lt"/>
                    <a:sym typeface="Symbol"/>
                  </a:rPr>
                  <a:t> + F </a:t>
                </a:r>
                <a:r>
                  <a:rPr lang="en-US" b="1" dirty="0">
                    <a:latin typeface="+mj-lt"/>
                    <a:sym typeface="Symbol"/>
                  </a:rPr>
                  <a:t>e </a:t>
                </a:r>
                <a:r>
                  <a:rPr lang="en-US" b="1" dirty="0" smtClean="0">
                    <a:latin typeface="+mj-lt"/>
                    <a:sym typeface="Symbol"/>
                  </a:rPr>
                  <a:t>x  -  e</a:t>
                </a:r>
                <a:r>
                  <a:rPr lang="en-US" b="1" baseline="30000" dirty="0" smtClean="0">
                    <a:latin typeface="+mj-lt"/>
                    <a:sym typeface="Symbol"/>
                  </a:rPr>
                  <a:t>2</a:t>
                </a:r>
                <a:r>
                  <a:rPr lang="en-US" b="1" dirty="0" smtClean="0">
                    <a:latin typeface="+mj-lt"/>
                    <a:sym typeface="Symbol"/>
                  </a:rPr>
                  <a:t>/(16 </a:t>
                </a:r>
                <a:r>
                  <a:rPr lang="en-US" b="1" baseline="-25000" dirty="0" smtClean="0">
                    <a:latin typeface="+mj-lt"/>
                    <a:sym typeface="Symbol"/>
                  </a:rPr>
                  <a:t>0</a:t>
                </a:r>
                <a:r>
                  <a:rPr lang="en-US" b="1" dirty="0" smtClean="0">
                    <a:latin typeface="+mj-lt"/>
                    <a:sym typeface="Symbol"/>
                  </a:rPr>
                  <a:t>x ) -  ½  F</a:t>
                </a:r>
                <a:r>
                  <a:rPr lang="en-US" b="1" baseline="30000" dirty="0" smtClean="0">
                    <a:latin typeface="+mj-lt"/>
                    <a:sym typeface="Symbol"/>
                  </a:rPr>
                  <a:t>2</a:t>
                </a:r>
              </a:p>
              <a:p>
                <a:endParaRPr lang="en-US" b="1" baseline="30000" dirty="0" smtClean="0">
                  <a:latin typeface="+mj-lt"/>
                  <a:sym typeface="Symbol"/>
                </a:endParaRPr>
              </a:p>
              <a:p>
                <a:r>
                  <a:rPr lang="en-US" b="1" dirty="0" smtClean="0">
                    <a:latin typeface="+mj-lt"/>
                    <a:sym typeface="Symbol"/>
                  </a:rPr>
                  <a:t>       x</a:t>
                </a:r>
                <a:r>
                  <a:rPr lang="en-US" b="1" baseline="-25000" dirty="0" smtClean="0">
                    <a:latin typeface="+mj-lt"/>
                    <a:sym typeface="Symbol"/>
                  </a:rPr>
                  <a:t>c</a:t>
                </a:r>
                <a:r>
                  <a:rPr lang="en-US" b="1" dirty="0" smtClean="0">
                    <a:latin typeface="+mj-lt"/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  <a:sym typeface="Symbol"/>
                      </a:rPr>
                      <m:t>≅</m:t>
                    </m:r>
                  </m:oMath>
                </a14:m>
                <a:r>
                  <a:rPr lang="en-US" b="1" dirty="0" smtClean="0">
                    <a:latin typeface="+mj-lt"/>
                    <a:sym typeface="Symbol"/>
                  </a:rPr>
                  <a:t> (</a:t>
                </a:r>
                <a:r>
                  <a:rPr lang="en-US" b="1" dirty="0" err="1" smtClean="0">
                    <a:sym typeface="Symbol"/>
                  </a:rPr>
                  <a:t>I</a:t>
                </a:r>
                <a:r>
                  <a:rPr lang="en-US" b="1" baseline="-25000" dirty="0" err="1" smtClean="0">
                    <a:sym typeface="Symbol"/>
                  </a:rPr>
                  <a:t>p</a:t>
                </a:r>
                <a:r>
                  <a:rPr lang="en-US" b="1" baseline="-25000" dirty="0" smtClean="0">
                    <a:sym typeface="Symbol"/>
                  </a:rPr>
                  <a:t> </a:t>
                </a:r>
                <a:r>
                  <a:rPr lang="en-US" b="1" dirty="0" smtClean="0">
                    <a:sym typeface="Symbol"/>
                  </a:rPr>
                  <a:t>-  )/F e</a:t>
                </a:r>
              </a:p>
              <a:p>
                <a:endParaRPr lang="en-US" b="1" dirty="0" smtClean="0">
                  <a:sym typeface="Symbol"/>
                </a:endParaRPr>
              </a:p>
              <a:p>
                <a:r>
                  <a:rPr lang="en-US" b="1" dirty="0" smtClean="0">
                    <a:sym typeface="Symbol"/>
                  </a:rPr>
                  <a:t>ionization </a:t>
                </a:r>
                <a:r>
                  <a:rPr lang="en-US" b="1" dirty="0">
                    <a:sym typeface="Symbol"/>
                  </a:rPr>
                  <a:t>potential:   </a:t>
                </a:r>
                <a:r>
                  <a:rPr lang="en-US" b="1" dirty="0" err="1">
                    <a:sym typeface="Symbol"/>
                  </a:rPr>
                  <a:t>I</a:t>
                </a:r>
                <a:r>
                  <a:rPr lang="en-US" b="1" baseline="-25000" dirty="0" err="1">
                    <a:sym typeface="Symbol"/>
                  </a:rPr>
                  <a:t>p</a:t>
                </a:r>
                <a:r>
                  <a:rPr lang="en-US" b="1" dirty="0">
                    <a:sym typeface="Symbol"/>
                  </a:rPr>
                  <a:t>  = 24.6 eV for </a:t>
                </a:r>
                <a:r>
                  <a:rPr lang="en-US" b="1" dirty="0" smtClean="0">
                    <a:sym typeface="Symbol"/>
                  </a:rPr>
                  <a:t>He; work </a:t>
                </a:r>
                <a:r>
                  <a:rPr lang="en-US" b="1" dirty="0">
                    <a:sym typeface="Symbol"/>
                  </a:rPr>
                  <a:t>function    = 4.5 eV for W</a:t>
                </a:r>
              </a:p>
              <a:p>
                <a:endParaRPr lang="en-US" b="1" dirty="0">
                  <a:latin typeface="+mj-lt"/>
                  <a:sym typeface="Symbol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7" y="697089"/>
                <a:ext cx="7193379" cy="6093976"/>
              </a:xfrm>
              <a:prstGeom prst="rect">
                <a:avLst/>
              </a:prstGeom>
              <a:blipFill rotWithShape="1">
                <a:blip r:embed="rId2"/>
                <a:stretch>
                  <a:fillRect l="-678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smtClean="0"/>
              <a:t>july 2017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LTD17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46856A7-9B13-4A3D-88CA-2F866C04745F}" type="slidenum">
              <a:rPr lang="en-US" sz="1200" smtClean="0"/>
              <a:pPr/>
              <a:t>7</a:t>
            </a:fld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04" y="1040724"/>
            <a:ext cx="5365296" cy="508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10636" y="381000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ionization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443464" y="3352800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b="1" baseline="-25000" dirty="0" err="1">
                <a:solidFill>
                  <a:srgbClr val="FF0000"/>
                </a:solidFill>
                <a:sym typeface="Symbol"/>
              </a:rPr>
              <a:t>p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43600" y="381000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/>
              </a:rPr>
              <a:t> 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79986" y="1380817"/>
            <a:ext cx="4398844" cy="1175614"/>
            <a:chOff x="679986" y="1380817"/>
            <a:chExt cx="4398844" cy="1175614"/>
          </a:xfrm>
        </p:grpSpPr>
        <p:grpSp>
          <p:nvGrpSpPr>
            <p:cNvPr id="8" name="Group 7"/>
            <p:cNvGrpSpPr/>
            <p:nvPr/>
          </p:nvGrpSpPr>
          <p:grpSpPr>
            <a:xfrm>
              <a:off x="679986" y="1600256"/>
              <a:ext cx="1094382" cy="732491"/>
              <a:chOff x="859064" y="203200"/>
              <a:chExt cx="4070036" cy="289822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5228" y="849798"/>
                <a:ext cx="419100" cy="279400"/>
              </a:xfrm>
              <a:prstGeom prst="rect">
                <a:avLst/>
              </a:prstGeom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>
                <a:off x="3497943" y="1195613"/>
                <a:ext cx="125094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859064" y="203200"/>
                <a:ext cx="2641600" cy="2898229"/>
              </a:xfrm>
              <a:custGeom>
                <a:avLst/>
                <a:gdLst>
                  <a:gd name="connsiteX0" fmla="*/ 0 w 2641600"/>
                  <a:gd name="connsiteY0" fmla="*/ 2801257 h 2801257"/>
                  <a:gd name="connsiteX1" fmla="*/ 2641600 w 2641600"/>
                  <a:gd name="connsiteY1" fmla="*/ 1407886 h 2801257"/>
                  <a:gd name="connsiteX2" fmla="*/ 0 w 2641600"/>
                  <a:gd name="connsiteY2" fmla="*/ 0 h 280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1600" h="2801257">
                    <a:moveTo>
                      <a:pt x="0" y="2801257"/>
                    </a:moveTo>
                    <a:cubicBezTo>
                      <a:pt x="1320800" y="2338009"/>
                      <a:pt x="2641600" y="1874762"/>
                      <a:pt x="2641600" y="1407886"/>
                    </a:cubicBezTo>
                    <a:cubicBezTo>
                      <a:pt x="2641600" y="941010"/>
                      <a:pt x="0" y="0"/>
                      <a:pt x="0" y="0"/>
                    </a:cubicBezTo>
                  </a:path>
                </a:pathLst>
              </a:custGeom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05186" y="1440876"/>
                <a:ext cx="423914" cy="42391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4186687" y="1966501"/>
              <a:ext cx="582617" cy="0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968743" y="1380817"/>
              <a:ext cx="110087" cy="1175614"/>
            </a:xfrm>
            <a:prstGeom prst="rect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868404" y="1400334"/>
              <a:ext cx="0" cy="234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04642" y="1466234"/>
              <a:ext cx="0" cy="975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62230" y="1513844"/>
              <a:ext cx="210617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904642" y="1513844"/>
              <a:ext cx="206410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2230" y="1509401"/>
              <a:ext cx="0" cy="1249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045521" y="1913063"/>
              <a:ext cx="113985" cy="1071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8636" y="1851076"/>
              <a:ext cx="119359" cy="8486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67000" y="1524000"/>
              <a:ext cx="426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V</a:t>
              </a:r>
              <a:endParaRPr lang="en-US" sz="16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7607932" y="5270450"/>
            <a:ext cx="182180" cy="311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65937" y="4800600"/>
            <a:ext cx="34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c</a:t>
            </a:r>
            <a:endParaRPr lang="en-US" b="1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71432" y="4142643"/>
            <a:ext cx="914400" cy="308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19800" y="410362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76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40" y="1588071"/>
            <a:ext cx="7211320" cy="40186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july</a:t>
            </a:r>
            <a:r>
              <a:rPr lang="en-US" b="1" dirty="0" smtClean="0">
                <a:solidFill>
                  <a:schemeClr val="tx1"/>
                </a:solidFill>
              </a:rPr>
              <a:t>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LTD17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0636" y="381000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microscopy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057400" y="1600200"/>
            <a:ext cx="914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4202" y="1022290"/>
            <a:ext cx="3216542" cy="52940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064" y="6070080"/>
            <a:ext cx="442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E.W. Müller and K. Bahadur, </a:t>
            </a:r>
            <a:r>
              <a:rPr lang="en-US" sz="1200" i="1" dirty="0" smtClean="0">
                <a:latin typeface="+mj-lt"/>
                <a:cs typeface="Times New Roman" pitchFamily="18" charset="0"/>
              </a:rPr>
              <a:t>Phys. Rev. 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103</a:t>
            </a:r>
            <a:r>
              <a:rPr lang="en-US" sz="1200" dirty="0" smtClean="0">
                <a:latin typeface="+mj-lt"/>
                <a:cs typeface="Times New Roman" pitchFamily="18" charset="0"/>
              </a:rPr>
              <a:t>  p. 624-631 (1956).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3370" y="4154173"/>
            <a:ext cx="165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450 nm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4" y="1054111"/>
            <a:ext cx="3072384" cy="2615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4" y="3749885"/>
            <a:ext cx="3048000" cy="25664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july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LTD17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56A7-9B13-4A3D-88CA-2F866C04745F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0897" y="382109"/>
            <a:ext cx="3539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ionization zone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93370" y="1164988"/>
            <a:ext cx="4616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ionization with low pressure He gas at RT </a:t>
            </a:r>
          </a:p>
          <a:p>
            <a:r>
              <a:rPr lang="en-US" dirty="0" smtClean="0"/>
              <a:t>ionization  occurs below 20 V/nm but rate is low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 45 V/nm from kinetic theory</a:t>
            </a:r>
          </a:p>
          <a:p>
            <a:r>
              <a:rPr lang="en-US" dirty="0" smtClean="0"/>
              <a:t>use current to define </a:t>
            </a:r>
          </a:p>
          <a:p>
            <a:r>
              <a:rPr lang="en-US" dirty="0" smtClean="0"/>
              <a:t>radius of effective ionization zone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93370" y="4756666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tip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100 nm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1725" y="3508578"/>
                <a:ext cx="2012987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≅(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err="1" smtClean="0"/>
                  <a:t>nv</a:t>
                </a:r>
                <a:r>
                  <a:rPr lang="en-US" dirty="0" smtClean="0"/>
                  <a:t>) 4</a:t>
                </a:r>
                <a:r>
                  <a:rPr lang="en-US" dirty="0" smtClean="0">
                    <a:sym typeface="Symbol"/>
                  </a:rPr>
                  <a:t>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aseline="-25000" dirty="0"/>
                  <a:t>eff</a:t>
                </a:r>
                <a:r>
                  <a:rPr lang="en-US" dirty="0"/>
                  <a:t> </a:t>
                </a:r>
                <a:r>
                  <a:rPr lang="en-US" dirty="0" smtClean="0"/>
                  <a:t>e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25" y="3508578"/>
                <a:ext cx="2012987" cy="483466"/>
              </a:xfrm>
              <a:prstGeom prst="rect">
                <a:avLst/>
              </a:prstGeom>
              <a:blipFill rotWithShape="1">
                <a:blip r:embed="rId4"/>
                <a:stretch>
                  <a:fillRect r="-1212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109291</TotalTime>
  <Words>1298</Words>
  <Application>Microsoft Office PowerPoint</Application>
  <PresentationFormat>On-screen Show (4:3)</PresentationFormat>
  <Paragraphs>252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Seidel</dc:creator>
  <cp:lastModifiedBy>Seidel</cp:lastModifiedBy>
  <cp:revision>551</cp:revision>
  <cp:lastPrinted>2016-10-31T19:13:54Z</cp:lastPrinted>
  <dcterms:created xsi:type="dcterms:W3CDTF">2016-10-06T18:48:36Z</dcterms:created>
  <dcterms:modified xsi:type="dcterms:W3CDTF">2017-09-05T15:26:51Z</dcterms:modified>
</cp:coreProperties>
</file>