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31" r:id="rId2"/>
    <p:sldId id="263" r:id="rId3"/>
    <p:sldId id="266" r:id="rId4"/>
    <p:sldId id="384" r:id="rId5"/>
    <p:sldId id="385" r:id="rId6"/>
    <p:sldId id="347" r:id="rId7"/>
    <p:sldId id="348" r:id="rId8"/>
    <p:sldId id="324" r:id="rId9"/>
    <p:sldId id="261" r:id="rId10"/>
    <p:sldId id="264" r:id="rId11"/>
    <p:sldId id="346" r:id="rId12"/>
    <p:sldId id="332" r:id="rId13"/>
    <p:sldId id="360" r:id="rId14"/>
    <p:sldId id="354" r:id="rId15"/>
    <p:sldId id="345" r:id="rId16"/>
    <p:sldId id="343" r:id="rId17"/>
    <p:sldId id="344" r:id="rId18"/>
    <p:sldId id="361" r:id="rId19"/>
    <p:sldId id="363" r:id="rId20"/>
    <p:sldId id="364" r:id="rId21"/>
    <p:sldId id="374" r:id="rId22"/>
    <p:sldId id="375" r:id="rId23"/>
    <p:sldId id="376" r:id="rId24"/>
    <p:sldId id="377" r:id="rId25"/>
    <p:sldId id="355" r:id="rId26"/>
    <p:sldId id="378" r:id="rId27"/>
    <p:sldId id="379" r:id="rId28"/>
    <p:sldId id="349" r:id="rId29"/>
    <p:sldId id="351" r:id="rId30"/>
    <p:sldId id="350" r:id="rId31"/>
    <p:sldId id="353" r:id="rId32"/>
    <p:sldId id="371" r:id="rId33"/>
    <p:sldId id="370" r:id="rId34"/>
    <p:sldId id="381" r:id="rId35"/>
    <p:sldId id="380" r:id="rId36"/>
    <p:sldId id="382" r:id="rId37"/>
    <p:sldId id="334" r:id="rId38"/>
    <p:sldId id="335" r:id="rId39"/>
    <p:sldId id="336" r:id="rId40"/>
    <p:sldId id="338" r:id="rId41"/>
    <p:sldId id="333" r:id="rId42"/>
    <p:sldId id="323" r:id="rId43"/>
    <p:sldId id="341" r:id="rId44"/>
    <p:sldId id="366" r:id="rId45"/>
    <p:sldId id="368" r:id="rId46"/>
    <p:sldId id="369" r:id="rId47"/>
    <p:sldId id="339" r:id="rId48"/>
    <p:sldId id="342" r:id="rId49"/>
    <p:sldId id="276" r:id="rId50"/>
    <p:sldId id="267" r:id="rId51"/>
    <p:sldId id="277" r:id="rId52"/>
    <p:sldId id="283" r:id="rId53"/>
    <p:sldId id="279" r:id="rId54"/>
    <p:sldId id="320" r:id="rId55"/>
    <p:sldId id="278" r:id="rId56"/>
    <p:sldId id="280" r:id="rId57"/>
    <p:sldId id="305" r:id="rId58"/>
    <p:sldId id="284" r:id="rId59"/>
    <p:sldId id="309" r:id="rId60"/>
    <p:sldId id="383" r:id="rId61"/>
    <p:sldId id="301" r:id="rId62"/>
    <p:sldId id="329" r:id="rId63"/>
    <p:sldId id="386" r:id="rId6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z von feilitzsch" initials="fvf" lastIdx="1" clrIdx="0">
    <p:extLst>
      <p:ext uri="{19B8F6BF-5375-455C-9EA6-DF929625EA0E}">
        <p15:presenceInfo xmlns:p15="http://schemas.microsoft.com/office/powerpoint/2012/main" userId="d512fccbb58bf2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7" autoAdjust="0"/>
    <p:restoredTop sz="93582" autoAdjust="0"/>
  </p:normalViewPr>
  <p:slideViewPr>
    <p:cSldViewPr>
      <p:cViewPr varScale="1">
        <p:scale>
          <a:sx n="64" d="100"/>
          <a:sy n="64" d="100"/>
        </p:scale>
        <p:origin x="151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14T16:05:04.93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132E6-8C9B-4191-9245-F3921CB8EE9C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8D65F-3951-47A6-AF23-CEBD62B4AD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80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289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2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9DFEF-EC29-B04E-A642-9B04CC425E4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32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EBB4C8-8568-4ADE-9A1C-67EFA85000A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7614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0706E-B96C-4190-88B5-209EE9FAA974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9377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164C50-0B60-4560-945A-F8B34CB4A981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3397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05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592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01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D65F-3951-47A6-AF23-CEBD62B4AD7E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1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9DFEF-EC29-B04E-A642-9B04CC425E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6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74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25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3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79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13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43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78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43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14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82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00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A1EB-F93F-47B1-9AB1-19B9B78F303D}" type="datetimeFigureOut">
              <a:rPr lang="de-DE" smtClean="0"/>
              <a:t>01.09.2017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C87F-3617-4851-90A9-1EEA4359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35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image" Target="../media/image18.tmp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tm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The 30th </a:t>
            </a:r>
            <a:r>
              <a:rPr lang="de-DE" dirty="0" err="1" smtClean="0"/>
              <a:t>aniversary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LTD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272808" cy="1752600"/>
          </a:xfrm>
        </p:spPr>
        <p:txBody>
          <a:bodyPr>
            <a:normAutofit/>
          </a:bodyPr>
          <a:lstStyle/>
          <a:p>
            <a:r>
              <a:rPr lang="en-US" dirty="0"/>
              <a:t>Low </a:t>
            </a:r>
            <a:r>
              <a:rPr lang="en-US" dirty="0" smtClean="0"/>
              <a:t>Temperature </a:t>
            </a:r>
            <a:r>
              <a:rPr lang="en-US" dirty="0" smtClean="0"/>
              <a:t>Detectors</a:t>
            </a:r>
          </a:p>
          <a:p>
            <a:r>
              <a:rPr lang="en-US" dirty="0" smtClean="0"/>
              <a:t> </a:t>
            </a:r>
            <a:r>
              <a:rPr lang="en-US" dirty="0"/>
              <a:t>( for Neutrinos and </a:t>
            </a:r>
            <a:r>
              <a:rPr lang="en-US" dirty="0" smtClean="0"/>
              <a:t>Dark </a:t>
            </a:r>
            <a:r>
              <a:rPr lang="en-US" dirty="0"/>
              <a:t>Matter )</a:t>
            </a:r>
          </a:p>
          <a:p>
            <a:r>
              <a:rPr lang="en-US" dirty="0"/>
              <a:t>30 Y</a:t>
            </a:r>
            <a:r>
              <a:rPr lang="en-US" dirty="0" smtClean="0"/>
              <a:t>ears </a:t>
            </a:r>
            <a:r>
              <a:rPr lang="en-US" dirty="0"/>
              <a:t>ago,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1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ranz\Desktop\leo ltd1 a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539552"/>
            <a:ext cx="7926324" cy="98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6337" y="2204864"/>
            <a:ext cx="1864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Supernova 1987a</a:t>
            </a:r>
          </a:p>
          <a:p>
            <a:r>
              <a:rPr lang="de-DE" dirty="0" smtClean="0"/>
              <a:t>V- signal detected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660232" y="4581128"/>
            <a:ext cx="155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From SN1987a</a:t>
            </a:r>
          </a:p>
          <a:p>
            <a:r>
              <a:rPr lang="de-DE" dirty="0" smtClean="0"/>
              <a:t>     mv &lt; 30 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95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4" y="1260191"/>
            <a:ext cx="6552728" cy="47913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956375" y="1295560"/>
            <a:ext cx="116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1993</a:t>
            </a:r>
            <a:endParaRPr lang="de-DE" sz="2400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571"/>
            <a:ext cx="8285134" cy="432048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6" y="458619"/>
            <a:ext cx="8876543" cy="40489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236296" y="2178535"/>
            <a:ext cx="167161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Alpha</a:t>
            </a:r>
          </a:p>
          <a:p>
            <a:r>
              <a:rPr lang="de-DE" sz="2400" dirty="0" smtClean="0"/>
              <a:t>Beta </a:t>
            </a:r>
          </a:p>
          <a:p>
            <a:r>
              <a:rPr lang="de-DE" sz="2400" dirty="0" smtClean="0"/>
              <a:t>Gamma </a:t>
            </a:r>
          </a:p>
          <a:p>
            <a:r>
              <a:rPr lang="de-DE" sz="2400" dirty="0" smtClean="0"/>
              <a:t>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r>
              <a:rPr lang="de-DE" sz="2400" dirty="0" err="1" smtClean="0"/>
              <a:t>Darc</a:t>
            </a:r>
            <a:r>
              <a:rPr lang="de-DE" sz="2400" dirty="0" smtClean="0"/>
              <a:t> matter</a:t>
            </a:r>
          </a:p>
          <a:p>
            <a:r>
              <a:rPr lang="de-DE" sz="2400" dirty="0" smtClean="0"/>
              <a:t>ßß0v </a:t>
            </a:r>
            <a:r>
              <a:rPr lang="de-DE" sz="2400" dirty="0" err="1" smtClean="0"/>
              <a:t>decay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ß </a:t>
            </a:r>
            <a:r>
              <a:rPr lang="de-DE" sz="2400" dirty="0" err="1" smtClean="0"/>
              <a:t>endpoint</a:t>
            </a:r>
            <a:endParaRPr lang="de-DE" sz="24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74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 descr="Bildschirmausschnit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7237" y="3839365"/>
            <a:ext cx="9526" cy="47632"/>
          </a:xfrm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075616"/>
              </p:ext>
            </p:extLst>
          </p:nvPr>
        </p:nvGraphicFramePr>
        <p:xfrm>
          <a:off x="5367338" y="3702050"/>
          <a:ext cx="5461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Objekt-Manager-Shellobjekt" showAsIcon="1" r:id="rId4" imgW="546480" imgH="364680" progId="Package">
                  <p:embed/>
                </p:oleObj>
              </mc:Choice>
              <mc:Fallback>
                <p:oleObj name="Objekt-Manager-Shellobjekt" showAsIcon="1" r:id="rId4" imgW="546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7338" y="3702050"/>
                        <a:ext cx="5461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752840"/>
              </p:ext>
            </p:extLst>
          </p:nvPr>
        </p:nvGraphicFramePr>
        <p:xfrm>
          <a:off x="92075" y="92075"/>
          <a:ext cx="5461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Objekt-Manager-Shellobjekt" showAsIcon="1" r:id="rId6" imgW="546480" imgH="364680" progId="Package">
                  <p:embed/>
                </p:oleObj>
              </mc:Choice>
              <mc:Fallback>
                <p:oleObj name="Objekt-Manager-Shellobjekt" showAsIcon="1" r:id="rId6" imgW="546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461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5" y="457199"/>
            <a:ext cx="8538673" cy="612013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321911" y="6392673"/>
            <a:ext cx="202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Ettore Fiorini LTD15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2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Thermometers</a:t>
            </a:r>
            <a:endParaRPr lang="de-DE" dirty="0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23" y="2200837"/>
            <a:ext cx="4505954" cy="3324689"/>
          </a:xfrm>
        </p:spPr>
      </p:pic>
    </p:spTree>
    <p:extLst>
      <p:ext uri="{BB962C8B-B14F-4D97-AF65-F5344CB8AC3E}">
        <p14:creationId xmlns:p14="http://schemas.microsoft.com/office/powerpoint/2010/main" val="7451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64623" y="1623360"/>
            <a:ext cx="4824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Thermometers</a:t>
            </a:r>
          </a:p>
          <a:p>
            <a:endParaRPr lang="de-DE" dirty="0"/>
          </a:p>
          <a:p>
            <a:r>
              <a:rPr lang="de-DE" dirty="0" smtClean="0"/>
              <a:t>NTD     </a:t>
            </a:r>
            <a:r>
              <a:rPr lang="de-DE" dirty="0" err="1" smtClean="0"/>
              <a:t>resistive</a:t>
            </a:r>
            <a:r>
              <a:rPr lang="de-DE" dirty="0" smtClean="0"/>
              <a:t> </a:t>
            </a:r>
            <a:r>
              <a:rPr lang="de-DE" dirty="0" err="1" smtClean="0"/>
              <a:t>thermometers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TES      super </a:t>
            </a:r>
            <a:r>
              <a:rPr lang="de-DE" dirty="0" err="1" smtClean="0"/>
              <a:t>conducting</a:t>
            </a:r>
            <a:r>
              <a:rPr lang="de-DE" dirty="0" smtClean="0"/>
              <a:t> Transition Edge Sensor</a:t>
            </a:r>
          </a:p>
          <a:p>
            <a:r>
              <a:rPr lang="de-DE" dirty="0" smtClean="0"/>
              <a:t> </a:t>
            </a:r>
          </a:p>
          <a:p>
            <a:r>
              <a:rPr lang="de-DE" dirty="0" smtClean="0"/>
              <a:t>MMC   </a:t>
            </a:r>
            <a:r>
              <a:rPr lang="de-DE" dirty="0" err="1" smtClean="0"/>
              <a:t>Magnetig</a:t>
            </a:r>
            <a:r>
              <a:rPr lang="de-DE" dirty="0" smtClean="0"/>
              <a:t> Micro </a:t>
            </a:r>
            <a:r>
              <a:rPr lang="de-DE" dirty="0" err="1" smtClean="0"/>
              <a:t>Calorimeter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41985" y="4437112"/>
            <a:ext cx="26452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Hybrid </a:t>
            </a:r>
            <a:r>
              <a:rPr lang="de-DE" sz="2400" dirty="0" err="1" smtClean="0"/>
              <a:t>calorimeters</a:t>
            </a:r>
            <a:endParaRPr lang="de-DE" sz="2400" dirty="0" smtClean="0"/>
          </a:p>
          <a:p>
            <a:endParaRPr lang="de-DE" dirty="0"/>
          </a:p>
          <a:p>
            <a:r>
              <a:rPr lang="de-DE" dirty="0" err="1" smtClean="0"/>
              <a:t>Heat</a:t>
            </a:r>
            <a:r>
              <a:rPr lang="de-DE" dirty="0" smtClean="0"/>
              <a:t>- </a:t>
            </a:r>
            <a:r>
              <a:rPr lang="de-DE" dirty="0" err="1" smtClean="0"/>
              <a:t>ionisation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Heat</a:t>
            </a:r>
            <a:r>
              <a:rPr lang="de-DE" dirty="0" smtClean="0"/>
              <a:t>- </a:t>
            </a:r>
            <a:r>
              <a:rPr lang="de-DE" dirty="0" err="1" smtClean="0"/>
              <a:t>scintillation</a:t>
            </a:r>
            <a:r>
              <a:rPr lang="de-DE" dirty="0" smtClean="0"/>
              <a:t> light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-83132"/>
            <a:ext cx="217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Position sensitiv </a:t>
            </a:r>
          </a:p>
          <a:p>
            <a:endParaRPr lang="de-DE" dirty="0"/>
          </a:p>
          <a:p>
            <a:r>
              <a:rPr lang="de-DE" dirty="0" err="1" smtClean="0"/>
              <a:t>Fiducial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203848" y="308817"/>
            <a:ext cx="2242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/>
              <a:t>techniques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5880197" y="5138171"/>
            <a:ext cx="253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6668" y="5509866"/>
            <a:ext cx="153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</a:t>
            </a:r>
            <a:r>
              <a:rPr lang="de-DE" dirty="0" err="1" smtClean="0"/>
              <a:t>ctive</a:t>
            </a:r>
            <a:r>
              <a:rPr lang="de-DE" dirty="0" smtClean="0"/>
              <a:t> </a:t>
            </a:r>
            <a:r>
              <a:rPr lang="de-DE" dirty="0" err="1" smtClean="0"/>
              <a:t>housing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866668" y="4439214"/>
            <a:ext cx="2506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Fiducial</a:t>
            </a:r>
            <a:r>
              <a:rPr lang="de-DE" sz="2400" dirty="0" smtClean="0"/>
              <a:t> </a:t>
            </a:r>
            <a:r>
              <a:rPr lang="de-DE" sz="2400" dirty="0" err="1" smtClean="0"/>
              <a:t>volume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8939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1" y="1858034"/>
            <a:ext cx="7548029" cy="497724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383753" y="18981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1984</a:t>
            </a:r>
            <a:endParaRPr lang="de-DE" dirty="0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1" y="403418"/>
            <a:ext cx="4048690" cy="400106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1" y="803524"/>
            <a:ext cx="3467584" cy="8478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08104" y="403418"/>
            <a:ext cx="2903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Systematic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</a:p>
          <a:p>
            <a:r>
              <a:rPr lang="de-DE" dirty="0" err="1"/>
              <a:t>d</a:t>
            </a:r>
            <a:r>
              <a:rPr lang="de-DE" dirty="0" err="1" smtClean="0"/>
              <a:t>etectors</a:t>
            </a:r>
            <a:r>
              <a:rPr lang="de-DE" dirty="0" smtClean="0"/>
              <a:t>,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theoretical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Calculations</a:t>
            </a:r>
            <a:endParaRPr lang="de-DE" dirty="0" smtClean="0"/>
          </a:p>
          <a:p>
            <a:r>
              <a:rPr lang="de-DE" dirty="0" smtClean="0"/>
              <a:t>D. </a:t>
            </a:r>
            <a:r>
              <a:rPr lang="de-DE" dirty="0" err="1" smtClean="0"/>
              <a:t>Mc</a:t>
            </a:r>
            <a:r>
              <a:rPr lang="de-DE" dirty="0" smtClean="0"/>
              <a:t> </a:t>
            </a:r>
            <a:r>
              <a:rPr lang="de-DE" dirty="0" err="1" smtClean="0"/>
              <a:t>Cammon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0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20"/>
            <a:ext cx="3006332" cy="3907474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300703" cy="2520280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" y="2520280"/>
            <a:ext cx="5488835" cy="378904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185579" y="6128628"/>
            <a:ext cx="354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flights</a:t>
            </a:r>
            <a:r>
              <a:rPr lang="de-DE" dirty="0" smtClean="0"/>
              <a:t> </a:t>
            </a:r>
            <a:r>
              <a:rPr lang="de-DE" dirty="0" err="1" smtClean="0"/>
              <a:t>late</a:t>
            </a:r>
            <a:r>
              <a:rPr lang="de-DE" dirty="0" smtClean="0"/>
              <a:t> 1980th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4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17032"/>
            <a:ext cx="5186410" cy="3140968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2712"/>
            <a:ext cx="592346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5" y="1433234"/>
            <a:ext cx="4982270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59" y="1147444"/>
            <a:ext cx="5058481" cy="4563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101240" y="778112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G. </a:t>
            </a:r>
            <a:r>
              <a:rPr lang="de-DE" dirty="0" err="1" smtClean="0"/>
              <a:t>Angloher</a:t>
            </a:r>
            <a:r>
              <a:rPr lang="de-DE" dirty="0" smtClean="0"/>
              <a:t> 2001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4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ranz\Desktop\LTD1 photo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8843" y="-1418803"/>
            <a:ext cx="664919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7500" y="60186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LTD 1 </a:t>
            </a:r>
            <a:r>
              <a:rPr lang="de-DE" sz="2000" dirty="0" err="1" smtClean="0"/>
              <a:t>Ringberg</a:t>
            </a:r>
            <a:r>
              <a:rPr lang="de-DE" sz="2000" dirty="0" smtClean="0"/>
              <a:t> Castle 1987</a:t>
            </a:r>
            <a:endParaRPr lang="de-DE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3347864" y="112474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E.Fiorini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3563888" y="1494076"/>
            <a:ext cx="72008" cy="2078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6804248" y="1494076"/>
            <a:ext cx="576064" cy="229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804248" y="1124871"/>
            <a:ext cx="1279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T. </a:t>
            </a:r>
            <a:r>
              <a:rPr lang="de-DE" dirty="0" err="1" smtClean="0"/>
              <a:t>Niinikoski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481656" y="1124871"/>
            <a:ext cx="98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W.Seidel</a:t>
            </a:r>
            <a:endParaRPr lang="de-DE" dirty="0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5724128" y="1494076"/>
            <a:ext cx="251830" cy="2078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969817" y="1124744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L.Stodolski</a:t>
            </a:r>
            <a:endParaRPr lang="de-DE" dirty="0"/>
          </a:p>
        </p:txBody>
      </p:sp>
      <p:cxnSp>
        <p:nvCxnSpPr>
          <p:cNvPr id="18" name="Gerade Verbindung mit Pfeil 17"/>
          <p:cNvCxnSpPr>
            <a:stCxn id="16" idx="2"/>
          </p:cNvCxnSpPr>
          <p:nvPr/>
        </p:nvCxnSpPr>
        <p:spPr>
          <a:xfrm>
            <a:off x="1562768" y="1494076"/>
            <a:ext cx="272928" cy="2222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7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80" y="1509444"/>
            <a:ext cx="5115639" cy="383911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098497" y="1135339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G. </a:t>
            </a:r>
            <a:r>
              <a:rPr lang="de-DE" dirty="0" err="1" smtClean="0"/>
              <a:t>Angloher</a:t>
            </a:r>
            <a:r>
              <a:rPr lang="de-DE" dirty="0" smtClean="0"/>
              <a:t> 2001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0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29" name="Object 1161"/>
          <p:cNvGraphicFramePr>
            <a:graphicFrameLocks noChangeAspect="1"/>
          </p:cNvGraphicFramePr>
          <p:nvPr/>
        </p:nvGraphicFramePr>
        <p:xfrm>
          <a:off x="6659563" y="3141663"/>
          <a:ext cx="172878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Photo Editor Photo" r:id="rId4" imgW="3666667" imgH="2572109" progId="MSPhotoEd.3">
                  <p:embed/>
                </p:oleObj>
              </mc:Choice>
              <mc:Fallback>
                <p:oleObj name="Photo Editor Photo" r:id="rId4" imgW="3666667" imgH="2572109" progId="MSPhotoEd.3">
                  <p:embed/>
                  <p:pic>
                    <p:nvPicPr>
                      <p:cNvPr id="8329" name="Object 1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141663"/>
                        <a:ext cx="1728787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772400" cy="1143000"/>
          </a:xfrm>
        </p:spPr>
        <p:txBody>
          <a:bodyPr anchor="ctr"/>
          <a:lstStyle/>
          <a:p>
            <a:pPr>
              <a:tabLst>
                <a:tab pos="2333625" algn="l"/>
              </a:tabLst>
            </a:pPr>
            <a:r>
              <a:rPr lang="de-DE" altLang="de-DE" sz="4400"/>
              <a:t>EDS with Microcalorimeters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437063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2800"/>
              <a:t>Usage of Microcalorimeters on Scanning Electron Microscopes (SEM) for determination of elemental constitution of samples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388" y="3141663"/>
            <a:ext cx="67691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/>
              <a:t>C. Hollerith</a:t>
            </a:r>
            <a:r>
              <a:rPr lang="de-DE" altLang="de-DE" sz="1200" baseline="30000"/>
              <a:t>1</a:t>
            </a:r>
            <a:r>
              <a:rPr lang="de-DE" altLang="de-DE" sz="1200"/>
              <a:t>, M. Bühler³, F. v. Feilitzsch</a:t>
            </a:r>
            <a:r>
              <a:rPr lang="de-DE" altLang="de-DE" sz="1200" baseline="30000"/>
              <a:t>1</a:t>
            </a:r>
            <a:r>
              <a:rPr lang="de-DE" altLang="de-DE" sz="1200"/>
              <a:t>, J. Höhne³,C. Isaila,  M. Huber</a:t>
            </a:r>
            <a:r>
              <a:rPr lang="de-DE" altLang="de-DE" sz="1200" baseline="30000"/>
              <a:t>1</a:t>
            </a:r>
            <a:r>
              <a:rPr lang="de-DE" altLang="de-DE" sz="1200"/>
              <a:t>,J. Jochum</a:t>
            </a:r>
            <a:r>
              <a:rPr lang="de-DE" altLang="de-DE" sz="1200" baseline="30000"/>
              <a:t>1</a:t>
            </a:r>
            <a:r>
              <a:rPr lang="de-DE" altLang="de-DE" sz="1200"/>
              <a:t>, K. Phelan</a:t>
            </a:r>
            <a:r>
              <a:rPr lang="de-DE" altLang="de-DE" sz="1200" baseline="30000"/>
              <a:t>3</a:t>
            </a:r>
            <a:r>
              <a:rPr lang="de-DE" altLang="de-DE" sz="1200"/>
              <a:t>, B. Simmnacher², R. Weiland², D. Wernicke</a:t>
            </a:r>
            <a:r>
              <a:rPr lang="de-DE" altLang="de-DE" sz="1200" baseline="30000"/>
              <a:t>1,3</a:t>
            </a:r>
            <a:r>
              <a:rPr lang="de-DE" altLang="de-DE" sz="1200"/>
              <a:t>, </a:t>
            </a:r>
          </a:p>
          <a:p>
            <a:r>
              <a:rPr lang="de-DE" altLang="de-DE" sz="1200" i="1"/>
              <a:t>1:Physik-Department E15, TU München, James-Franck-Straße, 85747 Garching</a:t>
            </a:r>
          </a:p>
          <a:p>
            <a:r>
              <a:rPr lang="de-DE" altLang="de-DE" sz="1200" i="1"/>
              <a:t>2: Infineon Technologies AG, Otto-Hahn-Ring 6, 81739 München</a:t>
            </a:r>
          </a:p>
          <a:p>
            <a:r>
              <a:rPr lang="de-DE" altLang="de-DE" sz="1200" i="1"/>
              <a:t>3: VeriCold Technologies GmbH, Bahnhofstr. 21, 85757 Ismaning</a:t>
            </a:r>
          </a:p>
        </p:txBody>
      </p:sp>
      <p:grpSp>
        <p:nvGrpSpPr>
          <p:cNvPr id="2055" name="Group 7"/>
          <p:cNvGrpSpPr>
            <a:grpSpLocks noChangeAspect="1"/>
          </p:cNvGrpSpPr>
          <p:nvPr/>
        </p:nvGrpSpPr>
        <p:grpSpPr bwMode="auto">
          <a:xfrm>
            <a:off x="755650" y="692150"/>
            <a:ext cx="1800225" cy="1236663"/>
            <a:chOff x="336" y="288"/>
            <a:chExt cx="2928" cy="1968"/>
          </a:xfrm>
        </p:grpSpPr>
        <p:sp>
          <p:nvSpPr>
            <p:cNvPr id="2056" name="Rectangle 8"/>
            <p:cNvSpPr>
              <a:spLocks noChangeAspect="1" noChangeArrowheads="1"/>
            </p:cNvSpPr>
            <p:nvPr/>
          </p:nvSpPr>
          <p:spPr bwMode="auto">
            <a:xfrm>
              <a:off x="336" y="288"/>
              <a:ext cx="2928" cy="196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057" name="Picture 9" descr="infineon logo2c_ra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720"/>
              <a:ext cx="2544" cy="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9" name="Picture 11" descr="tum_logo_st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33375"/>
            <a:ext cx="1016000" cy="12239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ricold_4c_900dpi_95m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836613"/>
            <a:ext cx="2579688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061978" y="1371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2006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6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005638" y="1692275"/>
            <a:ext cx="13795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800"/>
              <a:t>Si(Li), cryogenic detector</a:t>
            </a:r>
            <a:endParaRPr lang="en-GB" altLang="de-DE" sz="1400"/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3576638" y="701675"/>
            <a:ext cx="3581400" cy="1268413"/>
            <a:chOff x="1968" y="2400"/>
            <a:chExt cx="2613" cy="1375"/>
          </a:xfrm>
        </p:grpSpPr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1968" y="3727"/>
              <a:ext cx="2339" cy="48"/>
            </a:xfrm>
            <a:prstGeom prst="rect">
              <a:avLst/>
            </a:prstGeom>
            <a:solidFill>
              <a:srgbClr val="504A5D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3053" y="3061"/>
              <a:ext cx="12" cy="5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3016" y="3631"/>
              <a:ext cx="85" cy="69"/>
            </a:xfrm>
            <a:custGeom>
              <a:avLst/>
              <a:gdLst>
                <a:gd name="T0" fmla="*/ 47 w 94"/>
                <a:gd name="T1" fmla="*/ 84 h 84"/>
                <a:gd name="T2" fmla="*/ 94 w 94"/>
                <a:gd name="T3" fmla="*/ 0 h 84"/>
                <a:gd name="T4" fmla="*/ 0 w 94"/>
                <a:gd name="T5" fmla="*/ 0 h 84"/>
                <a:gd name="T6" fmla="*/ 47 w 94"/>
                <a:gd name="T7" fmla="*/ 84 h 84"/>
                <a:gd name="T8" fmla="*/ 47 w 94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84">
                  <a:moveTo>
                    <a:pt x="47" y="84"/>
                  </a:moveTo>
                  <a:lnTo>
                    <a:pt x="94" y="0"/>
                  </a:lnTo>
                  <a:lnTo>
                    <a:pt x="0" y="0"/>
                  </a:lnTo>
                  <a:lnTo>
                    <a:pt x="47" y="84"/>
                  </a:lnTo>
                  <a:lnTo>
                    <a:pt x="47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4064" y="2400"/>
              <a:ext cx="517" cy="922"/>
            </a:xfrm>
            <a:prstGeom prst="rect">
              <a:avLst/>
            </a:prstGeom>
            <a:solidFill>
              <a:srgbClr val="0089E0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3437" y="3322"/>
              <a:ext cx="950" cy="309"/>
            </a:xfrm>
            <a:custGeom>
              <a:avLst/>
              <a:gdLst>
                <a:gd name="T0" fmla="*/ 0 w 156"/>
                <a:gd name="T1" fmla="*/ 45 h 58"/>
                <a:gd name="T2" fmla="*/ 134 w 156"/>
                <a:gd name="T3" fmla="*/ 9 h 58"/>
                <a:gd name="T4" fmla="*/ 134 w 156"/>
                <a:gd name="T5" fmla="*/ 0 h 58"/>
                <a:gd name="T6" fmla="*/ 156 w 156"/>
                <a:gd name="T7" fmla="*/ 0 h 58"/>
                <a:gd name="T8" fmla="*/ 156 w 156"/>
                <a:gd name="T9" fmla="*/ 18 h 58"/>
                <a:gd name="T10" fmla="*/ 5 w 156"/>
                <a:gd name="T11" fmla="*/ 58 h 58"/>
                <a:gd name="T12" fmla="*/ 0 w 156"/>
                <a:gd name="T13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58">
                  <a:moveTo>
                    <a:pt x="0" y="45"/>
                  </a:moveTo>
                  <a:lnTo>
                    <a:pt x="134" y="9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56" y="18"/>
                  </a:lnTo>
                  <a:lnTo>
                    <a:pt x="5" y="58"/>
                  </a:lnTo>
                  <a:lnTo>
                    <a:pt x="0" y="45"/>
                  </a:lnTo>
                </a:path>
              </a:pathLst>
            </a:custGeom>
            <a:solidFill>
              <a:srgbClr val="959493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 flipV="1">
              <a:off x="3058" y="3679"/>
              <a:ext cx="464" cy="48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5" name="Line 15"/>
            <p:cNvSpPr>
              <a:spLocks noChangeShapeType="1"/>
            </p:cNvSpPr>
            <p:nvPr/>
          </p:nvSpPr>
          <p:spPr bwMode="auto">
            <a:xfrm flipV="1">
              <a:off x="3058" y="3610"/>
              <a:ext cx="379" cy="11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3058" y="3514"/>
              <a:ext cx="354" cy="21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 flipV="1">
              <a:off x="3058" y="3488"/>
              <a:ext cx="220" cy="239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 flipH="1" flipV="1">
              <a:off x="2596" y="3679"/>
              <a:ext cx="462" cy="48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 flipH="1" flipV="1">
              <a:off x="2924" y="3535"/>
              <a:ext cx="134" cy="192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 flipH="1" flipV="1">
              <a:off x="2730" y="3514"/>
              <a:ext cx="328" cy="21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4211638" y="549275"/>
            <a:ext cx="16700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400">
                <a:latin typeface="Verdana" panose="020B0604030504040204" pitchFamily="34" charset="0"/>
              </a:rPr>
              <a:t>incident electron beam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851275" y="1268413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800"/>
              <a:t>X-rays</a:t>
            </a:r>
            <a:endParaRPr lang="en-GB" altLang="de-DE" sz="1400">
              <a:latin typeface="Verdana" panose="020B0604030504040204" pitchFamily="34" charset="0"/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4491038" y="1997075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800"/>
              <a:t>sample</a:t>
            </a:r>
            <a:endParaRPr lang="en-GB" altLang="de-DE" sz="1400"/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23850" y="0"/>
            <a:ext cx="3960813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3200">
                <a:solidFill>
                  <a:srgbClr val="000066"/>
                </a:solidFill>
              </a:rPr>
              <a:t>What is</a:t>
            </a:r>
            <a:r>
              <a:rPr lang="en-GB" altLang="de-DE" sz="3200" b="1" u="sng">
                <a:solidFill>
                  <a:srgbClr val="000066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GB" altLang="de-DE" sz="3200" b="1" u="sng">
                <a:solidFill>
                  <a:srgbClr val="000066"/>
                </a:solidFill>
              </a:rPr>
              <a:t>E</a:t>
            </a:r>
            <a:r>
              <a:rPr lang="en-GB" altLang="de-DE" sz="3200">
                <a:solidFill>
                  <a:srgbClr val="000066"/>
                </a:solidFill>
              </a:rPr>
              <a:t>nergy </a:t>
            </a:r>
          </a:p>
          <a:p>
            <a:pPr>
              <a:spcBef>
                <a:spcPct val="50000"/>
              </a:spcBef>
            </a:pPr>
            <a:r>
              <a:rPr lang="en-GB" altLang="de-DE" sz="3200" b="1" u="sng">
                <a:solidFill>
                  <a:srgbClr val="000066"/>
                </a:solidFill>
              </a:rPr>
              <a:t>D</a:t>
            </a:r>
            <a:r>
              <a:rPr lang="en-GB" altLang="de-DE" sz="3200">
                <a:solidFill>
                  <a:srgbClr val="000066"/>
                </a:solidFill>
              </a:rPr>
              <a:t>ispersive X-Ray</a:t>
            </a:r>
          </a:p>
          <a:p>
            <a:pPr>
              <a:spcBef>
                <a:spcPct val="50000"/>
              </a:spcBef>
            </a:pPr>
            <a:r>
              <a:rPr lang="en-GB" altLang="de-DE" sz="3200" b="1" u="sng">
                <a:solidFill>
                  <a:srgbClr val="000066"/>
                </a:solidFill>
              </a:rPr>
              <a:t>S</a:t>
            </a:r>
            <a:r>
              <a:rPr lang="en-GB" altLang="de-DE" sz="3200">
                <a:solidFill>
                  <a:srgbClr val="000066"/>
                </a:solidFill>
              </a:rPr>
              <a:t>pectroscopy</a:t>
            </a:r>
            <a:r>
              <a:rPr lang="en-GB" altLang="de-DE">
                <a:solidFill>
                  <a:srgbClr val="000066"/>
                </a:solidFill>
                <a:latin typeface="Verdana" panose="020B0604030504040204" pitchFamily="34" charset="0"/>
              </a:rPr>
              <a:t>?</a:t>
            </a:r>
            <a:endParaRPr lang="en-GB" altLang="de-DE" sz="1400">
              <a:latin typeface="Verdana" panose="020B0604030504040204" pitchFamily="34" charset="0"/>
            </a:endParaRPr>
          </a:p>
        </p:txBody>
      </p:sp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506788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52" name="Group 32"/>
          <p:cNvGrpSpPr>
            <a:grpSpLocks/>
          </p:cNvGrpSpPr>
          <p:nvPr/>
        </p:nvGrpSpPr>
        <p:grpSpPr bwMode="auto">
          <a:xfrm>
            <a:off x="250825" y="3124200"/>
            <a:ext cx="3887788" cy="3733800"/>
            <a:chOff x="159" y="1752"/>
            <a:chExt cx="2449" cy="2352"/>
          </a:xfrm>
        </p:grpSpPr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159" y="1752"/>
              <a:ext cx="2449" cy="2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2400"/>
                <a:t>Measurement of  characteristic X-ray energy in SEMs (scanning electron microscopes)</a:t>
              </a:r>
            </a:p>
            <a:p>
              <a:pPr>
                <a:buFontTx/>
                <a:buNone/>
              </a:pPr>
              <a:endParaRPr lang="de-DE" altLang="de-DE" sz="2400"/>
            </a:p>
            <a:p>
              <a:pPr>
                <a:buFontTx/>
                <a:buNone/>
              </a:pPr>
              <a:endParaRPr lang="de-DE" altLang="de-DE" sz="2400"/>
            </a:p>
            <a:p>
              <a:endParaRPr lang="de-DE" altLang="de-DE" sz="2400"/>
            </a:p>
            <a:p>
              <a:r>
                <a:rPr lang="de-DE" altLang="de-DE" sz="2400"/>
                <a:t>Information on elemental constitution of sample</a:t>
              </a:r>
            </a:p>
            <a:p>
              <a:pPr>
                <a:buFontTx/>
                <a:buNone/>
              </a:pPr>
              <a:endParaRPr lang="de-DE" altLang="de-DE" sz="2400"/>
            </a:p>
          </p:txBody>
        </p:sp>
        <p:sp>
          <p:nvSpPr>
            <p:cNvPr id="5150" name="AutoShape 30"/>
            <p:cNvSpPr>
              <a:spLocks noChangeArrowheads="1"/>
            </p:cNvSpPr>
            <p:nvPr/>
          </p:nvSpPr>
          <p:spPr bwMode="auto">
            <a:xfrm>
              <a:off x="567" y="2840"/>
              <a:ext cx="1588" cy="40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77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9" name="Rectangle 77"/>
          <p:cNvSpPr>
            <a:spLocks noChangeArrowheads="1"/>
          </p:cNvSpPr>
          <p:nvPr/>
        </p:nvSpPr>
        <p:spPr bwMode="auto">
          <a:xfrm>
            <a:off x="4024313" y="4560888"/>
            <a:ext cx="190500" cy="43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0" name="Line 78"/>
          <p:cNvSpPr>
            <a:spLocks noChangeShapeType="1"/>
          </p:cNvSpPr>
          <p:nvPr/>
        </p:nvSpPr>
        <p:spPr bwMode="auto">
          <a:xfrm flipV="1">
            <a:off x="4119563" y="4170363"/>
            <a:ext cx="0" cy="3905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71" name="Line 79"/>
          <p:cNvSpPr>
            <a:spLocks noChangeShapeType="1"/>
          </p:cNvSpPr>
          <p:nvPr/>
        </p:nvSpPr>
        <p:spPr bwMode="auto">
          <a:xfrm>
            <a:off x="4100513" y="4170363"/>
            <a:ext cx="8016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72" name="Line 80"/>
          <p:cNvSpPr>
            <a:spLocks noChangeShapeType="1"/>
          </p:cNvSpPr>
          <p:nvPr/>
        </p:nvSpPr>
        <p:spPr bwMode="auto">
          <a:xfrm>
            <a:off x="4519613" y="3608388"/>
            <a:ext cx="0" cy="5619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3" name="Line 81"/>
          <p:cNvSpPr>
            <a:spLocks noChangeShapeType="1"/>
          </p:cNvSpPr>
          <p:nvPr/>
        </p:nvSpPr>
        <p:spPr bwMode="auto">
          <a:xfrm flipV="1">
            <a:off x="4119563" y="5018088"/>
            <a:ext cx="0" cy="571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4" name="Line 82"/>
          <p:cNvSpPr>
            <a:spLocks noChangeShapeType="1"/>
          </p:cNvSpPr>
          <p:nvPr/>
        </p:nvSpPr>
        <p:spPr bwMode="auto">
          <a:xfrm>
            <a:off x="4129088" y="5570538"/>
            <a:ext cx="8001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75" name="Rectangle 83"/>
          <p:cNvSpPr>
            <a:spLocks noChangeArrowheads="1"/>
          </p:cNvSpPr>
          <p:nvPr/>
        </p:nvSpPr>
        <p:spPr bwMode="auto">
          <a:xfrm>
            <a:off x="4814888" y="4894263"/>
            <a:ext cx="190500" cy="43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6" name="Line 84"/>
          <p:cNvSpPr>
            <a:spLocks noChangeShapeType="1"/>
          </p:cNvSpPr>
          <p:nvPr/>
        </p:nvSpPr>
        <p:spPr bwMode="auto">
          <a:xfrm flipV="1">
            <a:off x="4910138" y="5341938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77" name="Line 85"/>
          <p:cNvSpPr>
            <a:spLocks noChangeShapeType="1"/>
          </p:cNvSpPr>
          <p:nvPr/>
        </p:nvSpPr>
        <p:spPr bwMode="auto">
          <a:xfrm flipV="1">
            <a:off x="4910138" y="4724400"/>
            <a:ext cx="0" cy="160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8" name="AutoShape 86"/>
          <p:cNvSpPr>
            <a:spLocks noChangeArrowheads="1"/>
          </p:cNvSpPr>
          <p:nvPr/>
        </p:nvSpPr>
        <p:spPr bwMode="auto">
          <a:xfrm flipV="1">
            <a:off x="4406900" y="3789363"/>
            <a:ext cx="227013" cy="18097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79" name="Line 87"/>
          <p:cNvSpPr>
            <a:spLocks noChangeShapeType="1"/>
          </p:cNvSpPr>
          <p:nvPr/>
        </p:nvSpPr>
        <p:spPr bwMode="auto">
          <a:xfrm>
            <a:off x="4519613" y="5580063"/>
            <a:ext cx="0" cy="5619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80" name="AutoShape 88"/>
          <p:cNvSpPr>
            <a:spLocks noChangeArrowheads="1"/>
          </p:cNvSpPr>
          <p:nvPr/>
        </p:nvSpPr>
        <p:spPr bwMode="auto">
          <a:xfrm flipV="1">
            <a:off x="4406900" y="5761038"/>
            <a:ext cx="227013" cy="18097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81" name="Oval 89"/>
          <p:cNvSpPr>
            <a:spLocks noChangeArrowheads="1"/>
          </p:cNvSpPr>
          <p:nvPr/>
        </p:nvSpPr>
        <p:spPr bwMode="auto">
          <a:xfrm>
            <a:off x="5319713" y="4294188"/>
            <a:ext cx="419100" cy="4191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2" name="Line 90"/>
          <p:cNvSpPr>
            <a:spLocks noChangeShapeType="1"/>
          </p:cNvSpPr>
          <p:nvPr/>
        </p:nvSpPr>
        <p:spPr bwMode="auto">
          <a:xfrm>
            <a:off x="5521325" y="3932238"/>
            <a:ext cx="0" cy="352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3" name="Line 91"/>
          <p:cNvSpPr>
            <a:spLocks noChangeShapeType="1"/>
          </p:cNvSpPr>
          <p:nvPr/>
        </p:nvSpPr>
        <p:spPr bwMode="auto">
          <a:xfrm>
            <a:off x="5521325" y="4732338"/>
            <a:ext cx="0" cy="352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4" name="Line 92"/>
          <p:cNvSpPr>
            <a:spLocks noChangeShapeType="1"/>
          </p:cNvSpPr>
          <p:nvPr/>
        </p:nvSpPr>
        <p:spPr bwMode="auto">
          <a:xfrm>
            <a:off x="5273675" y="4446588"/>
            <a:ext cx="93663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5" name="Line 93"/>
          <p:cNvSpPr>
            <a:spLocks noChangeShapeType="1"/>
          </p:cNvSpPr>
          <p:nvPr/>
        </p:nvSpPr>
        <p:spPr bwMode="auto">
          <a:xfrm>
            <a:off x="5686425" y="4446588"/>
            <a:ext cx="95250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6" name="Line 94"/>
          <p:cNvSpPr>
            <a:spLocks noChangeShapeType="1"/>
          </p:cNvSpPr>
          <p:nvPr/>
        </p:nvSpPr>
        <p:spPr bwMode="auto">
          <a:xfrm flipH="1">
            <a:off x="5686425" y="4451350"/>
            <a:ext cx="95250" cy="90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7" name="Line 95"/>
          <p:cNvSpPr>
            <a:spLocks noChangeShapeType="1"/>
          </p:cNvSpPr>
          <p:nvPr/>
        </p:nvSpPr>
        <p:spPr bwMode="auto">
          <a:xfrm flipH="1">
            <a:off x="5273675" y="4451350"/>
            <a:ext cx="93663" cy="904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88" name="Text Box 96"/>
          <p:cNvSpPr txBox="1">
            <a:spLocks noChangeArrowheads="1"/>
          </p:cNvSpPr>
          <p:nvPr/>
        </p:nvSpPr>
        <p:spPr bwMode="auto">
          <a:xfrm>
            <a:off x="4979988" y="3457575"/>
            <a:ext cx="98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latin typeface="Arial" panose="020B0604020202020204" pitchFamily="34" charset="0"/>
              </a:rPr>
              <a:t>SQUID</a:t>
            </a:r>
            <a:endParaRPr lang="de-DE" altLang="de-DE" sz="2800" b="1">
              <a:latin typeface="Arial" panose="020B0604020202020204" pitchFamily="34" charset="0"/>
            </a:endParaRPr>
          </a:p>
        </p:txBody>
      </p:sp>
      <p:sp>
        <p:nvSpPr>
          <p:cNvPr id="8289" name="Text Box 97"/>
          <p:cNvSpPr txBox="1">
            <a:spLocks noChangeArrowheads="1"/>
          </p:cNvSpPr>
          <p:nvPr/>
        </p:nvSpPr>
        <p:spPr bwMode="auto">
          <a:xfrm>
            <a:off x="4989513" y="5191125"/>
            <a:ext cx="102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de-DE" altLang="de-DE" sz="2000" b="1" baseline="-10000">
                <a:solidFill>
                  <a:srgbClr val="000000"/>
                </a:solidFill>
                <a:latin typeface="Arial" panose="020B0604020202020204" pitchFamily="34" charset="0"/>
              </a:rPr>
              <a:t>detector</a:t>
            </a:r>
            <a:endParaRPr lang="de-DE" altLang="de-DE" sz="2800" b="1">
              <a:latin typeface="Arial" panose="020B0604020202020204" pitchFamily="34" charset="0"/>
            </a:endParaRPr>
          </a:p>
        </p:txBody>
      </p:sp>
      <p:sp>
        <p:nvSpPr>
          <p:cNvPr id="8290" name="Text Box 98"/>
          <p:cNvSpPr txBox="1">
            <a:spLocks noChangeArrowheads="1"/>
          </p:cNvSpPr>
          <p:nvPr/>
        </p:nvSpPr>
        <p:spPr bwMode="auto">
          <a:xfrm>
            <a:off x="3665538" y="4895850"/>
            <a:ext cx="477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de-DE" altLang="de-DE" sz="2000" b="1" baseline="-10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endParaRPr lang="de-DE" altLang="de-DE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1" name="Text Box 99"/>
          <p:cNvSpPr txBox="1">
            <a:spLocks noChangeArrowheads="1"/>
          </p:cNvSpPr>
          <p:nvPr/>
        </p:nvSpPr>
        <p:spPr bwMode="auto">
          <a:xfrm>
            <a:off x="4456113" y="42386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292" name="Text Box 100"/>
          <p:cNvSpPr txBox="1">
            <a:spLocks noChangeArrowheads="1"/>
          </p:cNvSpPr>
          <p:nvPr/>
        </p:nvSpPr>
        <p:spPr bwMode="auto">
          <a:xfrm>
            <a:off x="3922713" y="3590925"/>
            <a:ext cx="382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de-DE" altLang="de-DE" sz="2000" b="1" baseline="-100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endParaRPr lang="de-DE" altLang="de-DE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293" name="Object 101"/>
          <p:cNvGraphicFramePr>
            <a:graphicFrameLocks noChangeAspect="1"/>
          </p:cNvGraphicFramePr>
          <p:nvPr/>
        </p:nvGraphicFramePr>
        <p:xfrm>
          <a:off x="4787900" y="4149725"/>
          <a:ext cx="29368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2" name="Designer 4.1 Zeichnung" r:id="rId4" imgW="296280" imgH="1161720" progId="MgxDesigner">
                  <p:embed/>
                </p:oleObj>
              </mc:Choice>
              <mc:Fallback>
                <p:oleObj name="Designer 4.1 Zeichnung" r:id="rId4" imgW="296280" imgH="1161720" progId="MgxDesigner">
                  <p:embed/>
                  <p:pic>
                    <p:nvPicPr>
                      <p:cNvPr id="8293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149725"/>
                        <a:ext cx="293688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94" name="Group 102"/>
          <p:cNvGrpSpPr>
            <a:grpSpLocks/>
          </p:cNvGrpSpPr>
          <p:nvPr/>
        </p:nvGrpSpPr>
        <p:grpSpPr bwMode="auto">
          <a:xfrm>
            <a:off x="442913" y="3400425"/>
            <a:ext cx="2968625" cy="2211388"/>
            <a:chOff x="1074" y="2565"/>
            <a:chExt cx="2038" cy="1567"/>
          </a:xfrm>
        </p:grpSpPr>
        <p:pic>
          <p:nvPicPr>
            <p:cNvPr id="8295" name="Picture 1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2565"/>
              <a:ext cx="2038" cy="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296" name="Rectangle 104"/>
            <p:cNvSpPr>
              <a:spLocks noChangeArrowheads="1"/>
            </p:cNvSpPr>
            <p:nvPr/>
          </p:nvSpPr>
          <p:spPr bwMode="auto">
            <a:xfrm>
              <a:off x="1638" y="3033"/>
              <a:ext cx="599" cy="163"/>
            </a:xfrm>
            <a:prstGeom prst="rect">
              <a:avLst/>
            </a:prstGeom>
            <a:solidFill>
              <a:srgbClr val="99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297" name="Rectangle 105"/>
            <p:cNvSpPr>
              <a:spLocks noChangeArrowheads="1"/>
            </p:cNvSpPr>
            <p:nvPr/>
          </p:nvSpPr>
          <p:spPr bwMode="auto">
            <a:xfrm>
              <a:off x="2172" y="3033"/>
              <a:ext cx="66" cy="597"/>
            </a:xfrm>
            <a:prstGeom prst="rect">
              <a:avLst/>
            </a:prstGeom>
            <a:solidFill>
              <a:srgbClr val="99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298" name="Text Box 106"/>
            <p:cNvSpPr txBox="1">
              <a:spLocks noChangeArrowheads="1"/>
            </p:cNvSpPr>
            <p:nvPr/>
          </p:nvSpPr>
          <p:spPr bwMode="auto">
            <a:xfrm>
              <a:off x="1726" y="2787"/>
              <a:ext cx="40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1E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 b="1">
                  <a:solidFill>
                    <a:srgbClr val="000099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 </a:t>
              </a:r>
              <a:r>
                <a:rPr lang="de-DE" altLang="de-DE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299" name="Text Box 107"/>
            <p:cNvSpPr txBox="1">
              <a:spLocks noChangeArrowheads="1"/>
            </p:cNvSpPr>
            <p:nvPr/>
          </p:nvSpPr>
          <p:spPr bwMode="auto">
            <a:xfrm>
              <a:off x="2211" y="3274"/>
              <a:ext cx="34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1E6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 b="1">
                  <a:solidFill>
                    <a:srgbClr val="000099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de-DE" altLang="de-DE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8300" name="Text Box 108"/>
          <p:cNvSpPr txBox="1">
            <a:spLocks noChangeArrowheads="1"/>
          </p:cNvSpPr>
          <p:nvPr/>
        </p:nvSpPr>
        <p:spPr bwMode="auto">
          <a:xfrm>
            <a:off x="674688" y="274638"/>
            <a:ext cx="486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>
                <a:latin typeface="Arial Narrow" panose="020B0606020202030204" pitchFamily="34" charset="0"/>
              </a:rPr>
              <a:t>Setup / Principle of Microcalorimeter</a:t>
            </a:r>
          </a:p>
        </p:txBody>
      </p:sp>
      <p:sp>
        <p:nvSpPr>
          <p:cNvPr id="8302" name="Rectangle 110"/>
          <p:cNvSpPr>
            <a:spLocks noChangeArrowheads="1"/>
          </p:cNvSpPr>
          <p:nvPr/>
        </p:nvSpPr>
        <p:spPr bwMode="auto">
          <a:xfrm>
            <a:off x="604838" y="1035050"/>
            <a:ext cx="8035925" cy="2339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03" name="Rectangle 111"/>
          <p:cNvSpPr>
            <a:spLocks noChangeArrowheads="1"/>
          </p:cNvSpPr>
          <p:nvPr/>
        </p:nvSpPr>
        <p:spPr bwMode="auto">
          <a:xfrm>
            <a:off x="468313" y="836613"/>
            <a:ext cx="8318500" cy="244633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04" name="Rectangle 112"/>
          <p:cNvSpPr>
            <a:spLocks noChangeArrowheads="1"/>
          </p:cNvSpPr>
          <p:nvPr/>
        </p:nvSpPr>
        <p:spPr bwMode="auto">
          <a:xfrm>
            <a:off x="604838" y="958850"/>
            <a:ext cx="8062912" cy="2208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05" name="Text Box 113"/>
          <p:cNvSpPr txBox="1">
            <a:spLocks noChangeArrowheads="1"/>
          </p:cNvSpPr>
          <p:nvPr/>
        </p:nvSpPr>
        <p:spPr bwMode="auto">
          <a:xfrm>
            <a:off x="539750" y="2781300"/>
            <a:ext cx="4338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Au - Absorber (250µm x 250µm x 0.5µm)</a:t>
            </a:r>
          </a:p>
        </p:txBody>
      </p:sp>
      <p:sp>
        <p:nvSpPr>
          <p:cNvPr id="8306" name="Text Box 114"/>
          <p:cNvSpPr txBox="1">
            <a:spLocks noChangeArrowheads="1"/>
          </p:cNvSpPr>
          <p:nvPr/>
        </p:nvSpPr>
        <p:spPr bwMode="auto">
          <a:xfrm>
            <a:off x="4716463" y="2781300"/>
            <a:ext cx="410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Ir/Au - Thermometer (400µm x 400µm)</a:t>
            </a:r>
          </a:p>
        </p:txBody>
      </p:sp>
      <p:sp>
        <p:nvSpPr>
          <p:cNvPr id="8307" name="Text Box 115"/>
          <p:cNvSpPr txBox="1">
            <a:spLocks noChangeArrowheads="1"/>
          </p:cNvSpPr>
          <p:nvPr/>
        </p:nvSpPr>
        <p:spPr bwMode="auto">
          <a:xfrm>
            <a:off x="868363" y="2128838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SiN-</a:t>
            </a:r>
          </a:p>
          <a:p>
            <a:pPr algn="ctr"/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membrane</a:t>
            </a:r>
          </a:p>
        </p:txBody>
      </p:sp>
      <p:grpSp>
        <p:nvGrpSpPr>
          <p:cNvPr id="8308" name="Group 116"/>
          <p:cNvGrpSpPr>
            <a:grpSpLocks/>
          </p:cNvGrpSpPr>
          <p:nvPr/>
        </p:nvGrpSpPr>
        <p:grpSpPr bwMode="auto">
          <a:xfrm flipH="1">
            <a:off x="3119438" y="2295525"/>
            <a:ext cx="906462" cy="215900"/>
            <a:chOff x="4632" y="2752"/>
            <a:chExt cx="652" cy="240"/>
          </a:xfrm>
        </p:grpSpPr>
        <p:sp>
          <p:nvSpPr>
            <p:cNvPr id="8309" name="Rectangle 117"/>
            <p:cNvSpPr>
              <a:spLocks noChangeArrowheads="1"/>
            </p:cNvSpPr>
            <p:nvPr/>
          </p:nvSpPr>
          <p:spPr bwMode="auto">
            <a:xfrm>
              <a:off x="4753" y="2922"/>
              <a:ext cx="531" cy="6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310" name="AutoShape 118"/>
            <p:cNvSpPr>
              <a:spLocks noChangeArrowheads="1"/>
            </p:cNvSpPr>
            <p:nvPr/>
          </p:nvSpPr>
          <p:spPr bwMode="auto">
            <a:xfrm>
              <a:off x="4632" y="2752"/>
              <a:ext cx="328" cy="2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311" name="Group 119"/>
          <p:cNvGrpSpPr>
            <a:grpSpLocks/>
          </p:cNvGrpSpPr>
          <p:nvPr/>
        </p:nvGrpSpPr>
        <p:grpSpPr bwMode="auto">
          <a:xfrm>
            <a:off x="5548313" y="2295525"/>
            <a:ext cx="901700" cy="215900"/>
            <a:chOff x="4632" y="2752"/>
            <a:chExt cx="652" cy="240"/>
          </a:xfrm>
        </p:grpSpPr>
        <p:sp>
          <p:nvSpPr>
            <p:cNvPr id="8312" name="Rectangle 120"/>
            <p:cNvSpPr>
              <a:spLocks noChangeArrowheads="1"/>
            </p:cNvSpPr>
            <p:nvPr/>
          </p:nvSpPr>
          <p:spPr bwMode="auto">
            <a:xfrm>
              <a:off x="4753" y="2922"/>
              <a:ext cx="531" cy="6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313" name="AutoShape 121"/>
            <p:cNvSpPr>
              <a:spLocks noChangeArrowheads="1"/>
            </p:cNvSpPr>
            <p:nvPr/>
          </p:nvSpPr>
          <p:spPr bwMode="auto">
            <a:xfrm>
              <a:off x="4632" y="2752"/>
              <a:ext cx="328" cy="240"/>
            </a:xfrm>
            <a:prstGeom prst="rtTriangl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8314" name="Rectangle 122"/>
          <p:cNvSpPr>
            <a:spLocks noChangeArrowheads="1"/>
          </p:cNvSpPr>
          <p:nvPr/>
        </p:nvSpPr>
        <p:spPr bwMode="auto">
          <a:xfrm>
            <a:off x="2886075" y="2036763"/>
            <a:ext cx="1609725" cy="98425"/>
          </a:xfrm>
          <a:prstGeom prst="rect">
            <a:avLst/>
          </a:prstGeom>
          <a:solidFill>
            <a:srgbClr val="4D4D4D"/>
          </a:soli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15" name="Rectangle 123"/>
          <p:cNvSpPr>
            <a:spLocks noChangeArrowheads="1"/>
          </p:cNvSpPr>
          <p:nvPr/>
        </p:nvSpPr>
        <p:spPr bwMode="auto">
          <a:xfrm>
            <a:off x="5084763" y="2036763"/>
            <a:ext cx="1608137" cy="984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16" name="Rectangle 124"/>
          <p:cNvSpPr>
            <a:spLocks noChangeArrowheads="1"/>
          </p:cNvSpPr>
          <p:nvPr/>
        </p:nvSpPr>
        <p:spPr bwMode="auto">
          <a:xfrm>
            <a:off x="3903663" y="2408238"/>
            <a:ext cx="1762125" cy="88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17" name="Rectangle 125"/>
          <p:cNvSpPr>
            <a:spLocks noChangeArrowheads="1"/>
          </p:cNvSpPr>
          <p:nvPr/>
        </p:nvSpPr>
        <p:spPr bwMode="auto">
          <a:xfrm>
            <a:off x="2486025" y="2501900"/>
            <a:ext cx="4594225" cy="19685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18" name="AutoShape 126"/>
          <p:cNvSpPr>
            <a:spLocks noChangeArrowheads="1"/>
          </p:cNvSpPr>
          <p:nvPr/>
        </p:nvSpPr>
        <p:spPr bwMode="auto">
          <a:xfrm>
            <a:off x="4695825" y="1368425"/>
            <a:ext cx="204788" cy="576263"/>
          </a:xfrm>
          <a:prstGeom prst="downArrow">
            <a:avLst>
              <a:gd name="adj1" fmla="val 50000"/>
              <a:gd name="adj2" fmla="val 70349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19" name="Text Box 127"/>
          <p:cNvSpPr txBox="1">
            <a:spLocks noChangeArrowheads="1"/>
          </p:cNvSpPr>
          <p:nvPr/>
        </p:nvSpPr>
        <p:spPr bwMode="auto">
          <a:xfrm>
            <a:off x="5553075" y="1168400"/>
            <a:ext cx="1984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Aperture</a:t>
            </a:r>
            <a:b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de-DE" altLang="de-DE" sz="1800">
                <a:solidFill>
                  <a:srgbClr val="000099"/>
                </a:solidFill>
                <a:latin typeface="Arial" panose="020B0604020202020204" pitchFamily="34" charset="0"/>
              </a:rPr>
              <a:t>(200µm x 200µm)</a:t>
            </a:r>
          </a:p>
        </p:txBody>
      </p:sp>
      <p:sp>
        <p:nvSpPr>
          <p:cNvPr id="8320" name="Line 128"/>
          <p:cNvSpPr>
            <a:spLocks noChangeShapeType="1"/>
          </p:cNvSpPr>
          <p:nvPr/>
        </p:nvSpPr>
        <p:spPr bwMode="auto">
          <a:xfrm>
            <a:off x="4924425" y="2446338"/>
            <a:ext cx="566738" cy="32385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21" name="Rectangle 129"/>
          <p:cNvSpPr>
            <a:spLocks noChangeArrowheads="1"/>
          </p:cNvSpPr>
          <p:nvPr/>
        </p:nvSpPr>
        <p:spPr bwMode="auto">
          <a:xfrm>
            <a:off x="4513263" y="2165350"/>
            <a:ext cx="554037" cy="233363"/>
          </a:xfrm>
          <a:prstGeom prst="rect">
            <a:avLst/>
          </a:prstGeom>
          <a:solidFill>
            <a:srgbClr val="FF9900"/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22" name="Line 130"/>
          <p:cNvSpPr>
            <a:spLocks noChangeShapeType="1"/>
          </p:cNvSpPr>
          <p:nvPr/>
        </p:nvSpPr>
        <p:spPr bwMode="auto">
          <a:xfrm flipH="1">
            <a:off x="3754438" y="2328863"/>
            <a:ext cx="900112" cy="4572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23" name="Text Box 131"/>
          <p:cNvSpPr txBox="1">
            <a:spLocks noChangeArrowheads="1"/>
          </p:cNvSpPr>
          <p:nvPr/>
        </p:nvSpPr>
        <p:spPr bwMode="auto">
          <a:xfrm>
            <a:off x="4460875" y="930275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solidFill>
                  <a:srgbClr val="000099"/>
                </a:solidFill>
                <a:latin typeface="Arial" panose="020B0604020202020204" pitchFamily="34" charset="0"/>
              </a:rPr>
              <a:t>X-ray</a:t>
            </a:r>
          </a:p>
        </p:txBody>
      </p:sp>
      <p:sp>
        <p:nvSpPr>
          <p:cNvPr id="8324" name="Line 132"/>
          <p:cNvSpPr>
            <a:spLocks noChangeShapeType="1"/>
          </p:cNvSpPr>
          <p:nvPr/>
        </p:nvSpPr>
        <p:spPr bwMode="auto">
          <a:xfrm>
            <a:off x="2295525" y="2614613"/>
            <a:ext cx="7588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325" name="Line 133"/>
          <p:cNvSpPr>
            <a:spLocks noChangeShapeType="1"/>
          </p:cNvSpPr>
          <p:nvPr/>
        </p:nvSpPr>
        <p:spPr bwMode="auto">
          <a:xfrm flipH="1">
            <a:off x="6030913" y="1843088"/>
            <a:ext cx="206375" cy="2381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26" name="Text Box 134"/>
          <p:cNvSpPr txBox="1">
            <a:spLocks noChangeArrowheads="1"/>
          </p:cNvSpPr>
          <p:nvPr/>
        </p:nvSpPr>
        <p:spPr bwMode="auto">
          <a:xfrm>
            <a:off x="179388" y="5661025"/>
            <a:ext cx="3455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Transition Ir/Au proximity- film</a:t>
            </a:r>
          </a:p>
        </p:txBody>
      </p:sp>
      <p:pic>
        <p:nvPicPr>
          <p:cNvPr id="8327" name="Picture 1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73463"/>
            <a:ext cx="2459037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28" name="Text Box 136"/>
          <p:cNvSpPr txBox="1">
            <a:spLocks noChangeArrowheads="1"/>
          </p:cNvSpPr>
          <p:nvPr/>
        </p:nvSpPr>
        <p:spPr bwMode="auto">
          <a:xfrm>
            <a:off x="5699125" y="5268913"/>
            <a:ext cx="32654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Detector response</a:t>
            </a:r>
          </a:p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at  absorption of a X-ray</a:t>
            </a:r>
          </a:p>
        </p:txBody>
      </p:sp>
      <p:sp>
        <p:nvSpPr>
          <p:cNvPr id="120832" name="Text Box 0"/>
          <p:cNvSpPr txBox="1">
            <a:spLocks noChangeArrowheads="1"/>
          </p:cNvSpPr>
          <p:nvPr/>
        </p:nvSpPr>
        <p:spPr bwMode="auto">
          <a:xfrm>
            <a:off x="2938463" y="6308725"/>
            <a:ext cx="3265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600" b="1">
                <a:latin typeface="Arial" panose="020B0604020202020204" pitchFamily="34" charset="0"/>
              </a:rPr>
              <a:t>Read out circuit</a:t>
            </a:r>
          </a:p>
        </p:txBody>
      </p:sp>
    </p:spTree>
    <p:extLst>
      <p:ext uri="{BB962C8B-B14F-4D97-AF65-F5344CB8AC3E}">
        <p14:creationId xmlns:p14="http://schemas.microsoft.com/office/powerpoint/2010/main" val="2631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611188" y="2276475"/>
          <a:ext cx="4618037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Document" r:id="rId3" imgW="2723706" imgH="1526413" progId="Word.Document.8">
                  <p:embed/>
                </p:oleObj>
              </mc:Choice>
              <mc:Fallback>
                <p:oleObj name="Document" r:id="rId3" imgW="2723706" imgH="1526413" progId="Word.Document.8">
                  <p:embed/>
                  <p:pic>
                    <p:nvPicPr>
                      <p:cNvPr id="686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276475"/>
                        <a:ext cx="4618037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1E64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58813" y="303213"/>
            <a:ext cx="1463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>
                <a:latin typeface="Arial Narrow" panose="020B0606020202030204" pitchFamily="34" charset="0"/>
              </a:rPr>
              <a:t>Countrate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900113" y="1052513"/>
            <a:ext cx="66627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05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Monotype Sorts" pitchFamily="2" charset="2"/>
              <a:buChar char="o"/>
            </a:pPr>
            <a:r>
              <a:rPr lang="de-DE" altLang="de-DE" b="1">
                <a:latin typeface="Arial" panose="020B0604020202020204" pitchFamily="34" charset="0"/>
              </a:rPr>
              <a:t> Installation of a polycapillary lens</a:t>
            </a:r>
          </a:p>
          <a:p>
            <a:pPr>
              <a:buFont typeface="Monotype Sorts" pitchFamily="2" charset="2"/>
              <a:buChar char="ð"/>
            </a:pPr>
            <a:r>
              <a:rPr lang="de-DE" altLang="de-DE" b="1">
                <a:latin typeface="Arial" panose="020B0604020202020204" pitchFamily="34" charset="0"/>
              </a:rPr>
              <a:t>	</a:t>
            </a:r>
            <a:r>
              <a:rPr lang="de-DE" altLang="de-DE" sz="2000">
                <a:latin typeface="Arial" panose="020B0604020202020204" pitchFamily="34" charset="0"/>
              </a:rPr>
              <a:t>Increase of solid angle due to greater area (A=12 mm</a:t>
            </a:r>
            <a:r>
              <a:rPr lang="de-DE" altLang="de-DE" sz="2000" baseline="30000">
                <a:latin typeface="Arial" panose="020B0604020202020204" pitchFamily="34" charset="0"/>
              </a:rPr>
              <a:t>2</a:t>
            </a:r>
            <a:r>
              <a:rPr lang="de-DE" altLang="de-DE" sz="2000">
                <a:latin typeface="Arial" panose="020B0604020202020204" pitchFamily="34" charset="0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de-DE" altLang="de-DE" sz="2000">
                <a:latin typeface="Arial" panose="020B0604020202020204" pitchFamily="34" charset="0"/>
              </a:rPr>
              <a:t>	and lower distance (d=9 mm)</a:t>
            </a:r>
            <a:endParaRPr lang="de-DE" altLang="de-DE" b="1">
              <a:latin typeface="Arial" panose="020B0604020202020204" pitchFamily="34" charset="0"/>
            </a:endParaRPr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5795963" y="2557463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Photo Editor Photo" r:id="rId5" imgW="8659434" imgH="6496957" progId="MSPhotoEd.3">
                  <p:embed/>
                </p:oleObj>
              </mc:Choice>
              <mc:Fallback>
                <p:oleObj name="Photo Editor Photo" r:id="rId5" imgW="8659434" imgH="6496957" progId="MSPhotoEd.3">
                  <p:embed/>
                  <p:pic>
                    <p:nvPicPr>
                      <p:cNvPr id="686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557463"/>
                        <a:ext cx="28797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618" name="Group 10"/>
          <p:cNvGrpSpPr>
            <a:grpSpLocks/>
          </p:cNvGrpSpPr>
          <p:nvPr/>
        </p:nvGrpSpPr>
        <p:grpSpPr bwMode="auto">
          <a:xfrm>
            <a:off x="971550" y="5229225"/>
            <a:ext cx="7129463" cy="1079500"/>
            <a:chOff x="748" y="1389"/>
            <a:chExt cx="4491" cy="680"/>
          </a:xfrm>
        </p:grpSpPr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434"/>
              <a:ext cx="222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748" y="1389"/>
              <a:ext cx="229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>
                  <a:latin typeface="Arial" panose="020B0604020202020204" pitchFamily="34" charset="0"/>
                </a:rPr>
                <a:t>Working principle:</a:t>
              </a:r>
            </a:p>
            <a:p>
              <a:r>
                <a:rPr lang="de-DE" altLang="de-DE" sz="1600">
                  <a:latin typeface="Arial" panose="020B0604020202020204" pitchFamily="34" charset="0"/>
                </a:rPr>
                <a:t>thin, curved glass capillaries form two focal spots on sample and detector</a:t>
              </a:r>
            </a:p>
          </p:txBody>
        </p:sp>
        <p:sp>
          <p:nvSpPr>
            <p:cNvPr id="68617" name="AutoShape 9"/>
            <p:cNvSpPr>
              <a:spLocks/>
            </p:cNvSpPr>
            <p:nvPr/>
          </p:nvSpPr>
          <p:spPr bwMode="auto">
            <a:xfrm>
              <a:off x="2880" y="1389"/>
              <a:ext cx="136" cy="68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5724525" y="2060575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>
                <a:latin typeface="Arial" panose="020B0604020202020204" pitchFamily="34" charset="0"/>
              </a:rPr>
              <a:t>Snout with lens in SEM</a:t>
            </a: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6227763" y="2349500"/>
            <a:ext cx="144462" cy="6477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7092950" y="2420938"/>
            <a:ext cx="0" cy="115252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96752"/>
            <a:ext cx="4048881" cy="497519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71600" y="548680"/>
            <a:ext cx="773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EDS </a:t>
            </a:r>
            <a:r>
              <a:rPr lang="de-DE" sz="2400" dirty="0" err="1" smtClean="0"/>
              <a:t>element</a:t>
            </a:r>
            <a:r>
              <a:rPr lang="de-DE" sz="2400" dirty="0" smtClean="0"/>
              <a:t> </a:t>
            </a:r>
            <a:r>
              <a:rPr lang="de-DE" sz="2400" dirty="0" err="1" smtClean="0"/>
              <a:t>identification</a:t>
            </a:r>
            <a:r>
              <a:rPr lang="de-DE" sz="2400" dirty="0" smtClean="0"/>
              <a:t> on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microscope</a:t>
            </a:r>
            <a:r>
              <a:rPr lang="de-DE" sz="2400" dirty="0" smtClean="0"/>
              <a:t> </a:t>
            </a:r>
            <a:r>
              <a:rPr lang="de-DE" sz="2400" dirty="0" err="1" smtClean="0"/>
              <a:t>picture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566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0" y="2060575"/>
            <a:ext cx="218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5 keV</a:t>
            </a:r>
          </a:p>
          <a:p>
            <a:pPr algn="ctr"/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Elektronenstrahl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1514475" y="5630863"/>
            <a:ext cx="153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Si-Substrat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514475" y="4989513"/>
            <a:ext cx="1657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625 nm SiO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endParaRPr lang="de-DE" altLang="de-DE" sz="2000" b="1" i="1" baseline="-25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1797" name="AutoShape 5"/>
          <p:cNvSpPr>
            <a:spLocks noChangeArrowheads="1"/>
          </p:cNvSpPr>
          <p:nvPr/>
        </p:nvSpPr>
        <p:spPr bwMode="auto">
          <a:xfrm rot="10800000">
            <a:off x="755650" y="2781300"/>
            <a:ext cx="287338" cy="154146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514475" y="4641850"/>
            <a:ext cx="164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10 nm TiO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endParaRPr lang="de-DE" altLang="de-DE" sz="2000" b="1" i="1" baseline="-25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1514475" y="4383088"/>
            <a:ext cx="138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100 nm Pt</a:t>
            </a:r>
          </a:p>
        </p:txBody>
      </p:sp>
      <p:grpSp>
        <p:nvGrpSpPr>
          <p:cNvPr id="161800" name="Group 8"/>
          <p:cNvGrpSpPr>
            <a:grpSpLocks/>
          </p:cNvGrpSpPr>
          <p:nvPr/>
        </p:nvGrpSpPr>
        <p:grpSpPr bwMode="auto">
          <a:xfrm>
            <a:off x="319088" y="3970338"/>
            <a:ext cx="1130300" cy="2160587"/>
            <a:chOff x="185" y="2672"/>
            <a:chExt cx="785" cy="1483"/>
          </a:xfrm>
        </p:grpSpPr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186" y="3521"/>
              <a:ext cx="784" cy="63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B2B2B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1802" name="Rectangle 10"/>
            <p:cNvSpPr>
              <a:spLocks noChangeArrowheads="1"/>
            </p:cNvSpPr>
            <p:nvPr/>
          </p:nvSpPr>
          <p:spPr bwMode="auto">
            <a:xfrm>
              <a:off x="185" y="3311"/>
              <a:ext cx="784" cy="21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1803" name="Rectangle 11"/>
            <p:cNvSpPr>
              <a:spLocks noChangeArrowheads="1"/>
            </p:cNvSpPr>
            <p:nvPr/>
          </p:nvSpPr>
          <p:spPr bwMode="auto">
            <a:xfrm>
              <a:off x="186" y="3171"/>
              <a:ext cx="784" cy="136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1804" name="Rectangle 12"/>
            <p:cNvSpPr>
              <a:spLocks noChangeArrowheads="1"/>
            </p:cNvSpPr>
            <p:nvPr/>
          </p:nvSpPr>
          <p:spPr bwMode="auto">
            <a:xfrm>
              <a:off x="186" y="2956"/>
              <a:ext cx="782" cy="219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1805" name="Rectangle 13"/>
            <p:cNvSpPr>
              <a:spLocks noChangeArrowheads="1"/>
            </p:cNvSpPr>
            <p:nvPr/>
          </p:nvSpPr>
          <p:spPr bwMode="auto">
            <a:xfrm>
              <a:off x="186" y="2672"/>
              <a:ext cx="784" cy="288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161806" name="Freeform 14"/>
          <p:cNvSpPr>
            <a:spLocks/>
          </p:cNvSpPr>
          <p:nvPr/>
        </p:nvSpPr>
        <p:spPr bwMode="auto">
          <a:xfrm>
            <a:off x="741363" y="3954463"/>
            <a:ext cx="319087" cy="290512"/>
          </a:xfrm>
          <a:custGeom>
            <a:avLst/>
            <a:gdLst>
              <a:gd name="T0" fmla="*/ 314 w 520"/>
              <a:gd name="T1" fmla="*/ 0 h 724"/>
              <a:gd name="T2" fmla="*/ 327 w 520"/>
              <a:gd name="T3" fmla="*/ 2 h 724"/>
              <a:gd name="T4" fmla="*/ 337 w 520"/>
              <a:gd name="T5" fmla="*/ 3 h 724"/>
              <a:gd name="T6" fmla="*/ 343 w 520"/>
              <a:gd name="T7" fmla="*/ 4 h 724"/>
              <a:gd name="T8" fmla="*/ 343 w 520"/>
              <a:gd name="T9" fmla="*/ 3 h 724"/>
              <a:gd name="T10" fmla="*/ 342 w 520"/>
              <a:gd name="T11" fmla="*/ 2 h 724"/>
              <a:gd name="T12" fmla="*/ 342 w 520"/>
              <a:gd name="T13" fmla="*/ 4 h 724"/>
              <a:gd name="T14" fmla="*/ 342 w 520"/>
              <a:gd name="T15" fmla="*/ 15 h 724"/>
              <a:gd name="T16" fmla="*/ 345 w 520"/>
              <a:gd name="T17" fmla="*/ 37 h 724"/>
              <a:gd name="T18" fmla="*/ 354 w 520"/>
              <a:gd name="T19" fmla="*/ 67 h 724"/>
              <a:gd name="T20" fmla="*/ 365 w 520"/>
              <a:gd name="T21" fmla="*/ 94 h 724"/>
              <a:gd name="T22" fmla="*/ 382 w 520"/>
              <a:gd name="T23" fmla="*/ 120 h 724"/>
              <a:gd name="T24" fmla="*/ 425 w 520"/>
              <a:gd name="T25" fmla="*/ 174 h 724"/>
              <a:gd name="T26" fmla="*/ 471 w 520"/>
              <a:gd name="T27" fmla="*/ 235 h 724"/>
              <a:gd name="T28" fmla="*/ 490 w 520"/>
              <a:gd name="T29" fmla="*/ 269 h 724"/>
              <a:gd name="T30" fmla="*/ 506 w 520"/>
              <a:gd name="T31" fmla="*/ 309 h 724"/>
              <a:gd name="T32" fmla="*/ 515 w 520"/>
              <a:gd name="T33" fmla="*/ 349 h 724"/>
              <a:gd name="T34" fmla="*/ 520 w 520"/>
              <a:gd name="T35" fmla="*/ 390 h 724"/>
              <a:gd name="T36" fmla="*/ 519 w 520"/>
              <a:gd name="T37" fmla="*/ 428 h 724"/>
              <a:gd name="T38" fmla="*/ 514 w 520"/>
              <a:gd name="T39" fmla="*/ 467 h 724"/>
              <a:gd name="T40" fmla="*/ 506 w 520"/>
              <a:gd name="T41" fmla="*/ 502 h 724"/>
              <a:gd name="T42" fmla="*/ 492 w 520"/>
              <a:gd name="T43" fmla="*/ 536 h 724"/>
              <a:gd name="T44" fmla="*/ 477 w 520"/>
              <a:gd name="T45" fmla="*/ 569 h 724"/>
              <a:gd name="T46" fmla="*/ 459 w 520"/>
              <a:gd name="T47" fmla="*/ 598 h 724"/>
              <a:gd name="T48" fmla="*/ 437 w 520"/>
              <a:gd name="T49" fmla="*/ 626 h 724"/>
              <a:gd name="T50" fmla="*/ 414 w 520"/>
              <a:gd name="T51" fmla="*/ 651 h 724"/>
              <a:gd name="T52" fmla="*/ 390 w 520"/>
              <a:gd name="T53" fmla="*/ 672 h 724"/>
              <a:gd name="T54" fmla="*/ 364 w 520"/>
              <a:gd name="T55" fmla="*/ 689 h 724"/>
              <a:gd name="T56" fmla="*/ 338 w 520"/>
              <a:gd name="T57" fmla="*/ 704 h 724"/>
              <a:gd name="T58" fmla="*/ 311 w 520"/>
              <a:gd name="T59" fmla="*/ 715 h 724"/>
              <a:gd name="T60" fmla="*/ 285 w 520"/>
              <a:gd name="T61" fmla="*/ 722 h 724"/>
              <a:gd name="T62" fmla="*/ 259 w 520"/>
              <a:gd name="T63" fmla="*/ 724 h 724"/>
              <a:gd name="T64" fmla="*/ 234 w 520"/>
              <a:gd name="T65" fmla="*/ 722 h 724"/>
              <a:gd name="T66" fmla="*/ 207 w 520"/>
              <a:gd name="T67" fmla="*/ 715 h 724"/>
              <a:gd name="T68" fmla="*/ 181 w 520"/>
              <a:gd name="T69" fmla="*/ 704 h 724"/>
              <a:gd name="T70" fmla="*/ 154 w 520"/>
              <a:gd name="T71" fmla="*/ 690 h 724"/>
              <a:gd name="T72" fmla="*/ 130 w 520"/>
              <a:gd name="T73" fmla="*/ 672 h 724"/>
              <a:gd name="T74" fmla="*/ 106 w 520"/>
              <a:gd name="T75" fmla="*/ 651 h 724"/>
              <a:gd name="T76" fmla="*/ 83 w 520"/>
              <a:gd name="T77" fmla="*/ 626 h 724"/>
              <a:gd name="T78" fmla="*/ 63 w 520"/>
              <a:gd name="T79" fmla="*/ 600 h 724"/>
              <a:gd name="T80" fmla="*/ 45 w 520"/>
              <a:gd name="T81" fmla="*/ 570 h 724"/>
              <a:gd name="T82" fmla="*/ 29 w 520"/>
              <a:gd name="T83" fmla="*/ 538 h 724"/>
              <a:gd name="T84" fmla="*/ 16 w 520"/>
              <a:gd name="T85" fmla="*/ 503 h 724"/>
              <a:gd name="T86" fmla="*/ 6 w 520"/>
              <a:gd name="T87" fmla="*/ 467 h 724"/>
              <a:gd name="T88" fmla="*/ 1 w 520"/>
              <a:gd name="T89" fmla="*/ 429 h 724"/>
              <a:gd name="T90" fmla="*/ 0 w 520"/>
              <a:gd name="T91" fmla="*/ 390 h 724"/>
              <a:gd name="T92" fmla="*/ 4 w 520"/>
              <a:gd name="T93" fmla="*/ 349 h 724"/>
              <a:gd name="T94" fmla="*/ 12 w 520"/>
              <a:gd name="T95" fmla="*/ 309 h 724"/>
              <a:gd name="T96" fmla="*/ 28 w 520"/>
              <a:gd name="T97" fmla="*/ 264 h 724"/>
              <a:gd name="T98" fmla="*/ 47 w 520"/>
              <a:gd name="T99" fmla="*/ 226 h 724"/>
              <a:gd name="T100" fmla="*/ 70 w 520"/>
              <a:gd name="T101" fmla="*/ 194 h 724"/>
              <a:gd name="T102" fmla="*/ 94 w 520"/>
              <a:gd name="T103" fmla="*/ 165 h 724"/>
              <a:gd name="T104" fmla="*/ 140 w 520"/>
              <a:gd name="T105" fmla="*/ 114 h 724"/>
              <a:gd name="T106" fmla="*/ 158 w 520"/>
              <a:gd name="T107" fmla="*/ 88 h 724"/>
              <a:gd name="T108" fmla="*/ 170 w 520"/>
              <a:gd name="T109" fmla="*/ 60 h 724"/>
              <a:gd name="T110" fmla="*/ 175 w 520"/>
              <a:gd name="T111" fmla="*/ 43 h 724"/>
              <a:gd name="T112" fmla="*/ 176 w 520"/>
              <a:gd name="T113" fmla="*/ 29 h 724"/>
              <a:gd name="T114" fmla="*/ 175 w 520"/>
              <a:gd name="T115" fmla="*/ 11 h 724"/>
              <a:gd name="T116" fmla="*/ 177 w 520"/>
              <a:gd name="T117" fmla="*/ 6 h 724"/>
              <a:gd name="T118" fmla="*/ 182 w 520"/>
              <a:gd name="T119" fmla="*/ 3 h 724"/>
              <a:gd name="T120" fmla="*/ 213 w 520"/>
              <a:gd name="T121" fmla="*/ 2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0" h="724">
                <a:moveTo>
                  <a:pt x="255" y="2"/>
                </a:moveTo>
                <a:lnTo>
                  <a:pt x="314" y="0"/>
                </a:lnTo>
                <a:lnTo>
                  <a:pt x="321" y="0"/>
                </a:lnTo>
                <a:lnTo>
                  <a:pt x="327" y="2"/>
                </a:lnTo>
                <a:lnTo>
                  <a:pt x="332" y="3"/>
                </a:lnTo>
                <a:lnTo>
                  <a:pt x="337" y="3"/>
                </a:lnTo>
                <a:lnTo>
                  <a:pt x="341" y="4"/>
                </a:lnTo>
                <a:lnTo>
                  <a:pt x="343" y="4"/>
                </a:lnTo>
                <a:lnTo>
                  <a:pt x="344" y="4"/>
                </a:lnTo>
                <a:lnTo>
                  <a:pt x="343" y="3"/>
                </a:lnTo>
                <a:lnTo>
                  <a:pt x="343" y="2"/>
                </a:lnTo>
                <a:lnTo>
                  <a:pt x="342" y="2"/>
                </a:lnTo>
                <a:lnTo>
                  <a:pt x="342" y="3"/>
                </a:lnTo>
                <a:lnTo>
                  <a:pt x="342" y="4"/>
                </a:lnTo>
                <a:lnTo>
                  <a:pt x="342" y="8"/>
                </a:lnTo>
                <a:lnTo>
                  <a:pt x="342" y="15"/>
                </a:lnTo>
                <a:lnTo>
                  <a:pt x="343" y="25"/>
                </a:lnTo>
                <a:lnTo>
                  <a:pt x="345" y="37"/>
                </a:lnTo>
                <a:lnTo>
                  <a:pt x="349" y="51"/>
                </a:lnTo>
                <a:lnTo>
                  <a:pt x="354" y="67"/>
                </a:lnTo>
                <a:lnTo>
                  <a:pt x="359" y="81"/>
                </a:lnTo>
                <a:lnTo>
                  <a:pt x="365" y="94"/>
                </a:lnTo>
                <a:lnTo>
                  <a:pt x="373" y="107"/>
                </a:lnTo>
                <a:lnTo>
                  <a:pt x="382" y="120"/>
                </a:lnTo>
                <a:lnTo>
                  <a:pt x="402" y="146"/>
                </a:lnTo>
                <a:lnTo>
                  <a:pt x="425" y="174"/>
                </a:lnTo>
                <a:lnTo>
                  <a:pt x="449" y="203"/>
                </a:lnTo>
                <a:lnTo>
                  <a:pt x="471" y="235"/>
                </a:lnTo>
                <a:lnTo>
                  <a:pt x="481" y="252"/>
                </a:lnTo>
                <a:lnTo>
                  <a:pt x="490" y="269"/>
                </a:lnTo>
                <a:lnTo>
                  <a:pt x="498" y="288"/>
                </a:lnTo>
                <a:lnTo>
                  <a:pt x="506" y="309"/>
                </a:lnTo>
                <a:lnTo>
                  <a:pt x="512" y="329"/>
                </a:lnTo>
                <a:lnTo>
                  <a:pt x="515" y="349"/>
                </a:lnTo>
                <a:lnTo>
                  <a:pt x="518" y="370"/>
                </a:lnTo>
                <a:lnTo>
                  <a:pt x="520" y="390"/>
                </a:lnTo>
                <a:lnTo>
                  <a:pt x="520" y="409"/>
                </a:lnTo>
                <a:lnTo>
                  <a:pt x="519" y="428"/>
                </a:lnTo>
                <a:lnTo>
                  <a:pt x="518" y="448"/>
                </a:lnTo>
                <a:lnTo>
                  <a:pt x="514" y="467"/>
                </a:lnTo>
                <a:lnTo>
                  <a:pt x="510" y="485"/>
                </a:lnTo>
                <a:lnTo>
                  <a:pt x="506" y="502"/>
                </a:lnTo>
                <a:lnTo>
                  <a:pt x="500" y="520"/>
                </a:lnTo>
                <a:lnTo>
                  <a:pt x="492" y="536"/>
                </a:lnTo>
                <a:lnTo>
                  <a:pt x="485" y="554"/>
                </a:lnTo>
                <a:lnTo>
                  <a:pt x="477" y="569"/>
                </a:lnTo>
                <a:lnTo>
                  <a:pt x="468" y="585"/>
                </a:lnTo>
                <a:lnTo>
                  <a:pt x="459" y="598"/>
                </a:lnTo>
                <a:lnTo>
                  <a:pt x="448" y="612"/>
                </a:lnTo>
                <a:lnTo>
                  <a:pt x="437" y="626"/>
                </a:lnTo>
                <a:lnTo>
                  <a:pt x="426" y="639"/>
                </a:lnTo>
                <a:lnTo>
                  <a:pt x="414" y="651"/>
                </a:lnTo>
                <a:lnTo>
                  <a:pt x="402" y="662"/>
                </a:lnTo>
                <a:lnTo>
                  <a:pt x="390" y="672"/>
                </a:lnTo>
                <a:lnTo>
                  <a:pt x="377" y="681"/>
                </a:lnTo>
                <a:lnTo>
                  <a:pt x="364" y="689"/>
                </a:lnTo>
                <a:lnTo>
                  <a:pt x="351" y="698"/>
                </a:lnTo>
                <a:lnTo>
                  <a:pt x="338" y="704"/>
                </a:lnTo>
                <a:lnTo>
                  <a:pt x="325" y="710"/>
                </a:lnTo>
                <a:lnTo>
                  <a:pt x="311" y="715"/>
                </a:lnTo>
                <a:lnTo>
                  <a:pt x="297" y="718"/>
                </a:lnTo>
                <a:lnTo>
                  <a:pt x="285" y="722"/>
                </a:lnTo>
                <a:lnTo>
                  <a:pt x="272" y="724"/>
                </a:lnTo>
                <a:lnTo>
                  <a:pt x="259" y="724"/>
                </a:lnTo>
                <a:lnTo>
                  <a:pt x="246" y="724"/>
                </a:lnTo>
                <a:lnTo>
                  <a:pt x="234" y="722"/>
                </a:lnTo>
                <a:lnTo>
                  <a:pt x="220" y="718"/>
                </a:lnTo>
                <a:lnTo>
                  <a:pt x="207" y="715"/>
                </a:lnTo>
                <a:lnTo>
                  <a:pt x="194" y="710"/>
                </a:lnTo>
                <a:lnTo>
                  <a:pt x="181" y="704"/>
                </a:lnTo>
                <a:lnTo>
                  <a:pt x="167" y="698"/>
                </a:lnTo>
                <a:lnTo>
                  <a:pt x="154" y="690"/>
                </a:lnTo>
                <a:lnTo>
                  <a:pt x="142" y="682"/>
                </a:lnTo>
                <a:lnTo>
                  <a:pt x="130" y="672"/>
                </a:lnTo>
                <a:lnTo>
                  <a:pt x="117" y="662"/>
                </a:lnTo>
                <a:lnTo>
                  <a:pt x="106" y="651"/>
                </a:lnTo>
                <a:lnTo>
                  <a:pt x="94" y="639"/>
                </a:lnTo>
                <a:lnTo>
                  <a:pt x="83" y="626"/>
                </a:lnTo>
                <a:lnTo>
                  <a:pt x="72" y="613"/>
                </a:lnTo>
                <a:lnTo>
                  <a:pt x="63" y="600"/>
                </a:lnTo>
                <a:lnTo>
                  <a:pt x="53" y="585"/>
                </a:lnTo>
                <a:lnTo>
                  <a:pt x="45" y="570"/>
                </a:lnTo>
                <a:lnTo>
                  <a:pt x="36" y="554"/>
                </a:lnTo>
                <a:lnTo>
                  <a:pt x="29" y="538"/>
                </a:lnTo>
                <a:lnTo>
                  <a:pt x="22" y="520"/>
                </a:lnTo>
                <a:lnTo>
                  <a:pt x="16" y="503"/>
                </a:lnTo>
                <a:lnTo>
                  <a:pt x="11" y="485"/>
                </a:lnTo>
                <a:lnTo>
                  <a:pt x="6" y="467"/>
                </a:lnTo>
                <a:lnTo>
                  <a:pt x="4" y="449"/>
                </a:lnTo>
                <a:lnTo>
                  <a:pt x="1" y="429"/>
                </a:lnTo>
                <a:lnTo>
                  <a:pt x="0" y="410"/>
                </a:lnTo>
                <a:lnTo>
                  <a:pt x="0" y="390"/>
                </a:lnTo>
                <a:lnTo>
                  <a:pt x="1" y="370"/>
                </a:lnTo>
                <a:lnTo>
                  <a:pt x="4" y="349"/>
                </a:lnTo>
                <a:lnTo>
                  <a:pt x="7" y="329"/>
                </a:lnTo>
                <a:lnTo>
                  <a:pt x="12" y="309"/>
                </a:lnTo>
                <a:lnTo>
                  <a:pt x="19" y="285"/>
                </a:lnTo>
                <a:lnTo>
                  <a:pt x="28" y="264"/>
                </a:lnTo>
                <a:lnTo>
                  <a:pt x="37" y="244"/>
                </a:lnTo>
                <a:lnTo>
                  <a:pt x="47" y="226"/>
                </a:lnTo>
                <a:lnTo>
                  <a:pt x="59" y="209"/>
                </a:lnTo>
                <a:lnTo>
                  <a:pt x="70" y="194"/>
                </a:lnTo>
                <a:lnTo>
                  <a:pt x="82" y="179"/>
                </a:lnTo>
                <a:lnTo>
                  <a:pt x="94" y="165"/>
                </a:lnTo>
                <a:lnTo>
                  <a:pt x="118" y="140"/>
                </a:lnTo>
                <a:lnTo>
                  <a:pt x="140" y="114"/>
                </a:lnTo>
                <a:lnTo>
                  <a:pt x="148" y="101"/>
                </a:lnTo>
                <a:lnTo>
                  <a:pt x="158" y="88"/>
                </a:lnTo>
                <a:lnTo>
                  <a:pt x="165" y="75"/>
                </a:lnTo>
                <a:lnTo>
                  <a:pt x="170" y="60"/>
                </a:lnTo>
                <a:lnTo>
                  <a:pt x="173" y="52"/>
                </a:lnTo>
                <a:lnTo>
                  <a:pt x="175" y="43"/>
                </a:lnTo>
                <a:lnTo>
                  <a:pt x="176" y="36"/>
                </a:lnTo>
                <a:lnTo>
                  <a:pt x="176" y="29"/>
                </a:lnTo>
                <a:lnTo>
                  <a:pt x="175" y="19"/>
                </a:lnTo>
                <a:lnTo>
                  <a:pt x="175" y="11"/>
                </a:lnTo>
                <a:lnTo>
                  <a:pt x="176" y="8"/>
                </a:lnTo>
                <a:lnTo>
                  <a:pt x="177" y="6"/>
                </a:lnTo>
                <a:lnTo>
                  <a:pt x="179" y="5"/>
                </a:lnTo>
                <a:lnTo>
                  <a:pt x="182" y="3"/>
                </a:lnTo>
                <a:lnTo>
                  <a:pt x="194" y="2"/>
                </a:lnTo>
                <a:lnTo>
                  <a:pt x="213" y="2"/>
                </a:lnTo>
                <a:lnTo>
                  <a:pt x="255" y="2"/>
                </a:lnTo>
              </a:path>
            </a:pathLst>
          </a:custGeom>
          <a:solidFill>
            <a:srgbClr val="FFFF00"/>
          </a:solidFill>
          <a:ln w="1588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1807" name="Text Box 15"/>
          <p:cNvSpPr txBox="1">
            <a:spLocks noChangeArrowheads="1"/>
          </p:cNvSpPr>
          <p:nvPr/>
        </p:nvSpPr>
        <p:spPr bwMode="auto">
          <a:xfrm>
            <a:off x="1514475" y="3998913"/>
            <a:ext cx="242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180 nm SrBi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Ta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9</a:t>
            </a:r>
            <a:endParaRPr lang="de-DE" altLang="de-DE" sz="2000" b="1" i="1" baseline="-25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4924425" y="5703888"/>
            <a:ext cx="314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Spektrum @ V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acc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 = 5 keV</a:t>
            </a:r>
          </a:p>
        </p:txBody>
      </p:sp>
      <p:pic>
        <p:nvPicPr>
          <p:cNvPr id="16180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5038"/>
            <a:ext cx="5257800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609600" y="304800"/>
            <a:ext cx="5403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>
                <a:latin typeface="Arial Narrow" panose="020B0606020202030204" pitchFamily="34" charset="0"/>
              </a:rPr>
              <a:t>Anwendungsbeispiele: Dünne Schichten</a:t>
            </a:r>
          </a:p>
        </p:txBody>
      </p:sp>
      <p:sp>
        <p:nvSpPr>
          <p:cNvPr id="161811" name="Text Box 19"/>
          <p:cNvSpPr txBox="1">
            <a:spLocks noChangeArrowheads="1"/>
          </p:cNvSpPr>
          <p:nvPr/>
        </p:nvSpPr>
        <p:spPr bwMode="auto">
          <a:xfrm>
            <a:off x="419100" y="1125538"/>
            <a:ext cx="8305800" cy="762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2000" b="1">
                <a:latin typeface="Arial" panose="020B0604020202020204" pitchFamily="34" charset="0"/>
              </a:rPr>
              <a:t>Analyse dünner Schichten</a:t>
            </a:r>
          </a:p>
          <a:p>
            <a:pPr>
              <a:lnSpc>
                <a:spcPct val="120000"/>
              </a:lnSpc>
              <a:spcAft>
                <a:spcPct val="20000"/>
              </a:spcAft>
            </a:pPr>
            <a:r>
              <a:rPr lang="de-DE" altLang="de-DE" sz="2000">
                <a:latin typeface="Arial" panose="020B0604020202020204" pitchFamily="34" charset="0"/>
              </a:rPr>
              <a:t>Probe: 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SrBi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Ta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9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 (SBT) / Pt / TiO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 / SiO</a:t>
            </a:r>
            <a:r>
              <a:rPr lang="de-DE" altLang="de-DE" sz="20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000" b="1">
                <a:solidFill>
                  <a:schemeClr val="tx2"/>
                </a:solidFill>
                <a:latin typeface="Arial" panose="020B0604020202020204" pitchFamily="34" charset="0"/>
              </a:rPr>
              <a:t> / Si -Substrat</a:t>
            </a:r>
          </a:p>
        </p:txBody>
      </p:sp>
    </p:spTree>
    <p:extLst>
      <p:ext uri="{BB962C8B-B14F-4D97-AF65-F5344CB8AC3E}">
        <p14:creationId xmlns:p14="http://schemas.microsoft.com/office/powerpoint/2010/main" val="12973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5562"/>
            <a:ext cx="7779748" cy="526835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7099" y="-24063"/>
            <a:ext cx="58529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Neutrino </a:t>
            </a:r>
            <a:r>
              <a:rPr lang="de-DE" sz="2800" dirty="0" err="1" smtClean="0">
                <a:solidFill>
                  <a:srgbClr val="FF0000"/>
                </a:solidFill>
              </a:rPr>
              <a:t>physics</a:t>
            </a:r>
            <a:endParaRPr lang="de-DE" sz="2800" dirty="0" smtClean="0">
              <a:solidFill>
                <a:srgbClr val="FF0000"/>
              </a:solidFill>
            </a:endParaRPr>
          </a:p>
          <a:p>
            <a:r>
              <a:rPr lang="de-DE" sz="2800" dirty="0" smtClean="0"/>
              <a:t>Neutrino </a:t>
            </a:r>
            <a:r>
              <a:rPr lang="de-DE" sz="2800" dirty="0" err="1" smtClean="0"/>
              <a:t>mass</a:t>
            </a:r>
            <a:r>
              <a:rPr lang="de-DE" sz="2800" dirty="0" smtClean="0"/>
              <a:t>, </a:t>
            </a:r>
          </a:p>
          <a:p>
            <a:r>
              <a:rPr lang="de-DE" sz="2800" dirty="0" err="1" smtClean="0"/>
              <a:t>Paricle-antiparticle</a:t>
            </a:r>
            <a:r>
              <a:rPr lang="de-DE" sz="2800" dirty="0" smtClean="0"/>
              <a:t> </a:t>
            </a:r>
            <a:r>
              <a:rPr lang="de-DE" sz="2800" dirty="0" err="1" smtClean="0"/>
              <a:t>identity</a:t>
            </a:r>
            <a:r>
              <a:rPr lang="de-DE" sz="2800" dirty="0" smtClean="0"/>
              <a:t> ßß0v </a:t>
            </a:r>
            <a:r>
              <a:rPr lang="de-DE" sz="2800" dirty="0" err="1" smtClean="0"/>
              <a:t>decay</a:t>
            </a:r>
            <a:endParaRPr lang="de-DE" sz="2800" dirty="0"/>
          </a:p>
        </p:txBody>
      </p:sp>
      <p:sp>
        <p:nvSpPr>
          <p:cNvPr id="7" name="Pfeil nach rechts 6"/>
          <p:cNvSpPr/>
          <p:nvPr/>
        </p:nvSpPr>
        <p:spPr>
          <a:xfrm>
            <a:off x="179512" y="4210522"/>
            <a:ext cx="720080" cy="226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179512" y="6093296"/>
            <a:ext cx="122413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67544" y="5589240"/>
            <a:ext cx="72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1981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79512" y="3717032"/>
            <a:ext cx="1264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resonance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179512" y="5219908"/>
            <a:ext cx="132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A. De </a:t>
            </a:r>
            <a:r>
              <a:rPr lang="de-DE" dirty="0" err="1" smtClean="0"/>
              <a:t>Rujula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1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35206"/>
            <a:ext cx="5256584" cy="2220165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777880"/>
            <a:ext cx="5960660" cy="108012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23728" y="1688744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3 </a:t>
            </a:r>
            <a:r>
              <a:rPr lang="de-DE" sz="2800" dirty="0" err="1" smtClean="0"/>
              <a:t>proposals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163 Ho </a:t>
            </a:r>
            <a:r>
              <a:rPr lang="de-DE" sz="2800" dirty="0" err="1" smtClean="0"/>
              <a:t>exp</a:t>
            </a:r>
            <a:r>
              <a:rPr lang="de-DE" sz="2800" dirty="0" smtClean="0"/>
              <a:t> </a:t>
            </a:r>
          </a:p>
          <a:p>
            <a:r>
              <a:rPr lang="de-DE" sz="2800" dirty="0" err="1" smtClean="0"/>
              <a:t>ECHo</a:t>
            </a:r>
            <a:r>
              <a:rPr lang="de-DE" sz="2800" dirty="0" smtClean="0"/>
              <a:t>, Holms (2015), </a:t>
            </a:r>
            <a:r>
              <a:rPr lang="de-DE" sz="2800" dirty="0" err="1" smtClean="0"/>
              <a:t>Numecs</a:t>
            </a:r>
            <a:r>
              <a:rPr lang="de-DE" sz="2800" dirty="0" smtClean="0"/>
              <a:t> (2014)</a:t>
            </a:r>
            <a:endParaRPr lang="de-DE" sz="2800" dirty="0"/>
          </a:p>
          <a:p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1666757" y="488459"/>
            <a:ext cx="5409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Direct</a:t>
            </a:r>
            <a:r>
              <a:rPr lang="de-DE" sz="3200" dirty="0" smtClean="0"/>
              <a:t> </a:t>
            </a:r>
            <a:r>
              <a:rPr lang="de-DE" sz="3200" dirty="0" err="1" smtClean="0"/>
              <a:t>search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neutrino</a:t>
            </a:r>
            <a:r>
              <a:rPr lang="de-DE" sz="3200" dirty="0" smtClean="0"/>
              <a:t> </a:t>
            </a:r>
            <a:r>
              <a:rPr lang="de-DE" sz="3200" dirty="0" err="1" smtClean="0"/>
              <a:t>mass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0477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2"/>
          <p:cNvSpPr txBox="1"/>
          <p:nvPr/>
        </p:nvSpPr>
        <p:spPr>
          <a:xfrm>
            <a:off x="71406" y="139463"/>
            <a:ext cx="7157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/>
              <a:t>ECHo</a:t>
            </a:r>
            <a:r>
              <a:rPr lang="de-DE" sz="3600" dirty="0" smtClean="0"/>
              <a:t>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electron</a:t>
            </a:r>
            <a:r>
              <a:rPr lang="de-DE" sz="3600" dirty="0" smtClean="0"/>
              <a:t> </a:t>
            </a:r>
            <a:r>
              <a:rPr lang="de-DE" sz="3600" dirty="0" err="1" smtClean="0"/>
              <a:t>neutrino</a:t>
            </a:r>
            <a:r>
              <a:rPr lang="de-DE" sz="3600" dirty="0" smtClean="0"/>
              <a:t> </a:t>
            </a:r>
            <a:r>
              <a:rPr lang="de-DE" sz="3600" dirty="0" err="1" smtClean="0"/>
              <a:t>mass</a:t>
            </a:r>
            <a:endParaRPr lang="de-DE" sz="3600" dirty="0"/>
          </a:p>
        </p:txBody>
      </p:sp>
      <p:sp>
        <p:nvSpPr>
          <p:cNvPr id="10" name="Rechteck 65"/>
          <p:cNvSpPr/>
          <p:nvPr/>
        </p:nvSpPr>
        <p:spPr>
          <a:xfrm>
            <a:off x="71438" y="785813"/>
            <a:ext cx="8501062" cy="7143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14"/>
          <p:cNvSpPr txBox="1"/>
          <p:nvPr/>
        </p:nvSpPr>
        <p:spPr>
          <a:xfrm>
            <a:off x="35496" y="2935391"/>
            <a:ext cx="478919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Statistics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end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endParaRPr lang="de-DE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dirty="0" err="1" smtClean="0">
                <a:solidFill>
                  <a:schemeClr val="accent1"/>
                </a:solidFill>
              </a:rPr>
              <a:t>N</a:t>
            </a:r>
            <a:r>
              <a:rPr lang="de-DE" baseline="-25000" dirty="0" err="1" smtClean="0">
                <a:solidFill>
                  <a:schemeClr val="accent1"/>
                </a:solidFill>
              </a:rPr>
              <a:t>ev</a:t>
            </a:r>
            <a:r>
              <a:rPr lang="de-DE" baseline="-25000" dirty="0" smtClean="0">
                <a:solidFill>
                  <a:schemeClr val="accent1"/>
                </a:solidFill>
              </a:rPr>
              <a:t>  </a:t>
            </a:r>
            <a:r>
              <a:rPr lang="de-DE" dirty="0" smtClean="0">
                <a:solidFill>
                  <a:schemeClr val="accent1"/>
                </a:solidFill>
              </a:rPr>
              <a:t>&gt; 10</a:t>
            </a:r>
            <a:r>
              <a:rPr lang="de-DE" baseline="30000" dirty="0" smtClean="0">
                <a:solidFill>
                  <a:schemeClr val="accent1"/>
                </a:solidFill>
              </a:rPr>
              <a:t>14</a:t>
            </a:r>
            <a:r>
              <a:rPr lang="de-DE" dirty="0" smtClean="0">
                <a:solidFill>
                  <a:schemeClr val="accent1"/>
                </a:solidFill>
              </a:rPr>
              <a:t>    →    </a:t>
            </a:r>
            <a:r>
              <a:rPr lang="de-DE" b="1" dirty="0" smtClean="0">
                <a:solidFill>
                  <a:schemeClr val="accent1"/>
                </a:solidFill>
              </a:rPr>
              <a:t>A ≈ 1 </a:t>
            </a:r>
            <a:r>
              <a:rPr lang="de-DE" b="1" dirty="0" err="1" smtClean="0">
                <a:solidFill>
                  <a:schemeClr val="accent1"/>
                </a:solidFill>
              </a:rPr>
              <a:t>MBq</a:t>
            </a:r>
            <a:endParaRPr lang="de-DE" b="1" dirty="0" smtClean="0">
              <a:solidFill>
                <a:schemeClr val="accent1"/>
              </a:solidFill>
            </a:endParaRPr>
          </a:p>
          <a:p>
            <a:endParaRPr lang="de-DE" baseline="30000" dirty="0">
              <a:solidFill>
                <a:srgbClr val="0070C0"/>
              </a:solidFill>
              <a:sym typeface="Symbol"/>
            </a:endParaRPr>
          </a:p>
          <a:p>
            <a:r>
              <a:rPr lang="de-DE" dirty="0" smtClean="0">
                <a:sym typeface="Symbol"/>
              </a:rPr>
              <a:t>Precision </a:t>
            </a:r>
            <a:r>
              <a:rPr lang="de-DE" dirty="0" err="1" smtClean="0">
                <a:sym typeface="Symbol"/>
              </a:rPr>
              <a:t>characterization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endpoint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region</a:t>
            </a:r>
            <a:endParaRPr lang="de-DE" dirty="0" smtClean="0">
              <a:sym typeface="Symbo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b="1" dirty="0" smtClean="0">
                <a:solidFill>
                  <a:schemeClr val="accent1"/>
                </a:solidFill>
                <a:sym typeface="Symbol"/>
              </a:rPr>
              <a:t></a:t>
            </a:r>
            <a:r>
              <a:rPr lang="de-DE" b="1" i="1" dirty="0" smtClean="0">
                <a:solidFill>
                  <a:schemeClr val="accent1"/>
                </a:solidFill>
                <a:sym typeface="Symbol"/>
              </a:rPr>
              <a:t>E</a:t>
            </a:r>
            <a:r>
              <a:rPr lang="de-DE" b="1" baseline="-25000" dirty="0" smtClean="0">
                <a:solidFill>
                  <a:schemeClr val="accent1"/>
                </a:solidFill>
                <a:sym typeface="Symbol"/>
              </a:rPr>
              <a:t>FWHM</a:t>
            </a:r>
            <a:r>
              <a:rPr lang="de-DE" b="1" dirty="0" smtClean="0">
                <a:solidFill>
                  <a:schemeClr val="accent1"/>
                </a:solidFill>
                <a:sym typeface="Symbol"/>
              </a:rPr>
              <a:t> &lt; 3 eV</a:t>
            </a:r>
          </a:p>
          <a:p>
            <a:endParaRPr lang="de-DE" dirty="0" smtClean="0">
              <a:sym typeface="Symbol"/>
            </a:endParaRPr>
          </a:p>
          <a:p>
            <a:r>
              <a:rPr lang="de-DE" dirty="0" err="1" smtClean="0">
                <a:sym typeface="Symbol"/>
              </a:rPr>
              <a:t>Unresolved</a:t>
            </a:r>
            <a:r>
              <a:rPr lang="de-DE" dirty="0" smtClean="0">
                <a:sym typeface="Symbol"/>
              </a:rPr>
              <a:t> </a:t>
            </a:r>
            <a:r>
              <a:rPr lang="de-DE" dirty="0">
                <a:sym typeface="Symbol"/>
              </a:rPr>
              <a:t>pile-</a:t>
            </a:r>
            <a:r>
              <a:rPr lang="de-DE" dirty="0" err="1">
                <a:sym typeface="Symbol"/>
              </a:rPr>
              <a:t>up</a:t>
            </a:r>
            <a:r>
              <a:rPr lang="de-DE" dirty="0">
                <a:sym typeface="Symbol"/>
              </a:rPr>
              <a:t> (</a:t>
            </a:r>
            <a:r>
              <a:rPr lang="de-DE" i="1" dirty="0" err="1">
                <a:sym typeface="Symbol"/>
              </a:rPr>
              <a:t>f</a:t>
            </a:r>
            <a:r>
              <a:rPr lang="de-DE" baseline="-25000" dirty="0" err="1">
                <a:sym typeface="Symbol"/>
              </a:rPr>
              <a:t>pu</a:t>
            </a:r>
            <a:r>
              <a:rPr lang="de-DE" dirty="0">
                <a:sym typeface="Symbol"/>
              </a:rPr>
              <a:t> ~ </a:t>
            </a:r>
            <a:r>
              <a:rPr lang="de-DE" i="1" dirty="0">
                <a:sym typeface="Symbol"/>
              </a:rPr>
              <a:t>a  </a:t>
            </a:r>
            <a:r>
              <a:rPr lang="de-DE" baseline="-25000" dirty="0">
                <a:sym typeface="Symbol"/>
              </a:rPr>
              <a:t>r</a:t>
            </a:r>
            <a:r>
              <a:rPr lang="de-DE" dirty="0">
                <a:sym typeface="Symbol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e-DE" b="1" i="1" dirty="0" err="1">
                <a:solidFill>
                  <a:schemeClr val="accent1"/>
                </a:solidFill>
                <a:sym typeface="Symbol"/>
              </a:rPr>
              <a:t>f</a:t>
            </a:r>
            <a:r>
              <a:rPr lang="de-DE" b="1" baseline="-25000" dirty="0" err="1">
                <a:solidFill>
                  <a:schemeClr val="accent1"/>
                </a:solidFill>
                <a:sym typeface="Symbol"/>
              </a:rPr>
              <a:t>pu</a:t>
            </a:r>
            <a:r>
              <a:rPr lang="de-DE" b="1" dirty="0">
                <a:solidFill>
                  <a:schemeClr val="accent1"/>
                </a:solidFill>
                <a:sym typeface="Symbol"/>
              </a:rPr>
              <a:t>  &lt; 10</a:t>
            </a:r>
            <a:r>
              <a:rPr lang="de-DE" b="1" baseline="30000" dirty="0">
                <a:solidFill>
                  <a:schemeClr val="accent1"/>
                </a:solidFill>
                <a:sym typeface="Symbol"/>
              </a:rPr>
              <a:t>-5 </a:t>
            </a:r>
            <a:endParaRPr lang="de-DE" b="1" i="1" dirty="0">
              <a:solidFill>
                <a:schemeClr val="accent1"/>
              </a:solidFill>
              <a:sym typeface="Symbol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de-DE" i="1" dirty="0">
                <a:solidFill>
                  <a:schemeClr val="accent1"/>
                </a:solidFill>
                <a:sym typeface="Symbol"/>
              </a:rPr>
              <a:t></a:t>
            </a:r>
            <a:r>
              <a:rPr lang="de-DE" baseline="-25000" dirty="0">
                <a:solidFill>
                  <a:schemeClr val="accent1"/>
                </a:solidFill>
                <a:sym typeface="Symbol"/>
              </a:rPr>
              <a:t>r</a:t>
            </a:r>
            <a:r>
              <a:rPr lang="de-DE" dirty="0">
                <a:solidFill>
                  <a:schemeClr val="accent1"/>
                </a:solidFill>
                <a:sym typeface="Symbol"/>
              </a:rPr>
              <a:t>   &lt; 1 µs 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 a ~ 10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Bq</a:t>
            </a:r>
            <a:endParaRPr lang="de-DE" dirty="0">
              <a:solidFill>
                <a:schemeClr val="accent1"/>
              </a:solidFill>
              <a:sym typeface="Wingdings" pitchFamily="2" charset="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10</a:t>
            </a:r>
            <a:r>
              <a:rPr lang="de-DE" baseline="30000" dirty="0">
                <a:solidFill>
                  <a:schemeClr val="accent1"/>
                </a:solidFill>
                <a:sym typeface="Wingdings" pitchFamily="2" charset="2"/>
              </a:rPr>
              <a:t>5</a:t>
            </a:r>
            <a:r>
              <a:rPr lang="de-DE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accent1"/>
                </a:solidFill>
                <a:sym typeface="Wingdings" pitchFamily="2" charset="2"/>
              </a:rPr>
              <a:t>pixels</a:t>
            </a:r>
            <a:endParaRPr lang="de-DE" dirty="0">
              <a:solidFill>
                <a:schemeClr val="accent1"/>
              </a:solidFill>
              <a:sym typeface="Wingdings" pitchFamily="2" charset="2"/>
            </a:endParaRPr>
          </a:p>
          <a:p>
            <a:endParaRPr lang="de-DE" b="1" dirty="0">
              <a:solidFill>
                <a:schemeClr val="accent1"/>
              </a:solidFill>
              <a:sym typeface="Symbol"/>
            </a:endParaRPr>
          </a:p>
          <a:p>
            <a:r>
              <a:rPr lang="de-DE" dirty="0">
                <a:sym typeface="Symbol"/>
              </a:rPr>
              <a:t>Background </a:t>
            </a:r>
            <a:r>
              <a:rPr lang="de-DE" dirty="0" err="1">
                <a:sym typeface="Symbol"/>
              </a:rPr>
              <a:t>level</a:t>
            </a:r>
            <a:endParaRPr lang="de-DE" dirty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  <a:sym typeface="Symbol"/>
              </a:rPr>
              <a:t>   </a:t>
            </a:r>
            <a:r>
              <a:rPr lang="de-DE" b="1" dirty="0">
                <a:solidFill>
                  <a:schemeClr val="accent1"/>
                </a:solidFill>
                <a:sym typeface="Symbol"/>
              </a:rPr>
              <a:t>&lt; </a:t>
            </a:r>
            <a:r>
              <a:rPr lang="de-DE" b="1" dirty="0" smtClean="0">
                <a:solidFill>
                  <a:schemeClr val="accent1"/>
                </a:solidFill>
                <a:sym typeface="Symbol"/>
              </a:rPr>
              <a:t>10</a:t>
            </a:r>
            <a:r>
              <a:rPr lang="de-DE" b="1" baseline="30000" dirty="0" smtClean="0">
                <a:solidFill>
                  <a:schemeClr val="accent1"/>
                </a:solidFill>
                <a:sym typeface="Symbol"/>
              </a:rPr>
              <a:t>-6</a:t>
            </a:r>
            <a:r>
              <a:rPr lang="de-DE" b="1" dirty="0" smtClean="0">
                <a:solidFill>
                  <a:schemeClr val="accent1"/>
                </a:solidFill>
                <a:sym typeface="Symbol"/>
              </a:rPr>
              <a:t> </a:t>
            </a:r>
            <a:r>
              <a:rPr lang="de-DE" b="1" dirty="0" err="1">
                <a:solidFill>
                  <a:schemeClr val="accent1"/>
                </a:solidFill>
                <a:sym typeface="Symbol"/>
              </a:rPr>
              <a:t>events</a:t>
            </a:r>
            <a:r>
              <a:rPr lang="de-DE" b="1" dirty="0">
                <a:solidFill>
                  <a:schemeClr val="accent1"/>
                </a:solidFill>
                <a:sym typeface="Symbol"/>
              </a:rPr>
              <a:t>/eV/</a:t>
            </a:r>
            <a:r>
              <a:rPr lang="de-DE" b="1" dirty="0" err="1">
                <a:solidFill>
                  <a:schemeClr val="accent1"/>
                </a:solidFill>
                <a:sym typeface="Symbol"/>
              </a:rPr>
              <a:t>det</a:t>
            </a:r>
            <a:r>
              <a:rPr lang="de-DE" b="1" dirty="0">
                <a:solidFill>
                  <a:schemeClr val="accent1"/>
                </a:solidFill>
                <a:sym typeface="Symbol"/>
              </a:rPr>
              <a:t>/</a:t>
            </a:r>
            <a:r>
              <a:rPr lang="de-DE" b="1" dirty="0" err="1">
                <a:solidFill>
                  <a:schemeClr val="accent1"/>
                </a:solidFill>
                <a:sym typeface="Symbol"/>
              </a:rPr>
              <a:t>day</a:t>
            </a:r>
            <a:endParaRPr lang="de-DE" b="1" dirty="0">
              <a:solidFill>
                <a:schemeClr val="accent1"/>
              </a:solidFill>
              <a:sym typeface="Symbol"/>
            </a:endParaRPr>
          </a:p>
          <a:p>
            <a:endParaRPr lang="de-DE" b="1" dirty="0">
              <a:solidFill>
                <a:schemeClr val="accent1"/>
              </a:solidFill>
              <a:sym typeface="Symbo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72" y="3161774"/>
            <a:ext cx="4847979" cy="3635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2080" y="5949280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de-DE" sz="16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pu</a:t>
            </a:r>
            <a:r>
              <a:rPr lang="de-DE" sz="1600" b="1" dirty="0" smtClean="0">
                <a:solidFill>
                  <a:schemeClr val="accent1">
                    <a:lumMod val="75000"/>
                  </a:schemeClr>
                </a:solidFill>
              </a:rPr>
              <a:t> = 10</a:t>
            </a:r>
            <a:r>
              <a:rPr lang="de-DE" sz="1600" b="1" baseline="30000" dirty="0" smtClean="0">
                <a:solidFill>
                  <a:schemeClr val="accent1">
                    <a:lumMod val="75000"/>
                  </a:schemeClr>
                </a:solidFill>
              </a:rPr>
              <a:t>-6</a:t>
            </a:r>
            <a:r>
              <a:rPr lang="de-DE" sz="16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1600" b="1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</a:t>
            </a:r>
            <a:r>
              <a:rPr lang="de-DE" sz="1600" b="1" i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de-DE" sz="1600" b="1" baseline="-25000" dirty="0" smtClean="0">
                <a:solidFill>
                  <a:schemeClr val="accent1">
                    <a:lumMod val="75000"/>
                  </a:schemeClr>
                </a:solidFill>
              </a:rPr>
              <a:t>FWHM</a:t>
            </a:r>
            <a:r>
              <a:rPr lang="de-DE" sz="1600" b="1" dirty="0" smtClean="0">
                <a:solidFill>
                  <a:schemeClr val="accent1">
                    <a:lumMod val="75000"/>
                  </a:schemeClr>
                </a:solidFill>
              </a:rPr>
              <a:t> = 2 eV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Ellipse 3"/>
          <p:cNvSpPr/>
          <p:nvPr/>
        </p:nvSpPr>
        <p:spPr>
          <a:xfrm>
            <a:off x="2807864" y="1761583"/>
            <a:ext cx="540000" cy="540000"/>
          </a:xfrm>
          <a:prstGeom prst="ellipse">
            <a:avLst/>
          </a:prstGeom>
          <a:solidFill>
            <a:schemeClr val="tx2">
              <a:lumMod val="20000"/>
              <a:lumOff val="80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9"/>
          <p:cNvSpPr/>
          <p:nvPr/>
        </p:nvSpPr>
        <p:spPr bwMode="auto">
          <a:xfrm>
            <a:off x="6063294" y="3055427"/>
            <a:ext cx="28575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4861744" y="1033893"/>
            <a:ext cx="4030736" cy="2035067"/>
            <a:chOff x="4861744" y="1033893"/>
            <a:chExt cx="4030736" cy="2035067"/>
          </a:xfrm>
        </p:grpSpPr>
        <p:cxnSp>
          <p:nvCxnSpPr>
            <p:cNvPr id="14" name="Gerade Verbindung mit Pfeil 4"/>
            <p:cNvCxnSpPr>
              <a:stCxn id="49" idx="2"/>
            </p:cNvCxnSpPr>
            <p:nvPr/>
          </p:nvCxnSpPr>
          <p:spPr bwMode="auto">
            <a:xfrm flipH="1" flipV="1">
              <a:off x="5117149" y="1586443"/>
              <a:ext cx="803270" cy="1785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Doppelte Welle 5"/>
            <p:cNvSpPr/>
            <p:nvPr/>
          </p:nvSpPr>
          <p:spPr bwMode="auto">
            <a:xfrm>
              <a:off x="7947656" y="1692805"/>
              <a:ext cx="571500" cy="1285876"/>
            </a:xfrm>
            <a:prstGeom prst="doubleWave">
              <a:avLst/>
            </a:prstGeom>
            <a:solidFill>
              <a:srgbClr val="FFFFFF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Rechteck 6"/>
            <p:cNvSpPr/>
            <p:nvPr/>
          </p:nvSpPr>
          <p:spPr bwMode="auto">
            <a:xfrm>
              <a:off x="8501692" y="1764243"/>
              <a:ext cx="71438" cy="1214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Rechteck 7"/>
            <p:cNvSpPr/>
            <p:nvPr/>
          </p:nvSpPr>
          <p:spPr bwMode="auto">
            <a:xfrm>
              <a:off x="7909878" y="1692805"/>
              <a:ext cx="71438" cy="1214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8"/>
            <p:cNvSpPr/>
            <p:nvPr/>
          </p:nvSpPr>
          <p:spPr bwMode="auto">
            <a:xfrm>
              <a:off x="6001381" y="1532468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0" name="Ellipse 10"/>
            <p:cNvSpPr/>
            <p:nvPr/>
          </p:nvSpPr>
          <p:spPr bwMode="auto">
            <a:xfrm>
              <a:off x="6072819" y="1675343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1" name="Ellipse 11"/>
            <p:cNvSpPr/>
            <p:nvPr/>
          </p:nvSpPr>
          <p:spPr bwMode="auto">
            <a:xfrm>
              <a:off x="6144256" y="1532468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2" name="Ellipse 12"/>
            <p:cNvSpPr/>
            <p:nvPr/>
          </p:nvSpPr>
          <p:spPr bwMode="auto">
            <a:xfrm>
              <a:off x="6001381" y="1818218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3" name="Ellipse 13"/>
            <p:cNvSpPr/>
            <p:nvPr/>
          </p:nvSpPr>
          <p:spPr bwMode="auto">
            <a:xfrm>
              <a:off x="6215694" y="1675343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" name="Ellipse 14"/>
            <p:cNvSpPr/>
            <p:nvPr/>
          </p:nvSpPr>
          <p:spPr bwMode="auto">
            <a:xfrm>
              <a:off x="6144256" y="1818218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5" name="Ellipse 15"/>
            <p:cNvSpPr/>
            <p:nvPr/>
          </p:nvSpPr>
          <p:spPr bwMode="auto">
            <a:xfrm>
              <a:off x="5553707" y="1372131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feld 70"/>
            <p:cNvSpPr txBox="1">
              <a:spLocks noChangeArrowheads="1"/>
            </p:cNvSpPr>
            <p:nvPr/>
          </p:nvSpPr>
          <p:spPr bwMode="auto">
            <a:xfrm>
              <a:off x="5518782" y="1314185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30000" dirty="0"/>
                <a:t>-</a:t>
              </a:r>
            </a:p>
          </p:txBody>
        </p:sp>
        <p:sp>
          <p:nvSpPr>
            <p:cNvPr id="27" name="Ellipse 17"/>
            <p:cNvSpPr/>
            <p:nvPr/>
          </p:nvSpPr>
          <p:spPr bwMode="auto">
            <a:xfrm>
              <a:off x="6696706" y="1964268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feld 73"/>
            <p:cNvSpPr txBox="1">
              <a:spLocks noChangeArrowheads="1"/>
            </p:cNvSpPr>
            <p:nvPr/>
          </p:nvSpPr>
          <p:spPr bwMode="auto">
            <a:xfrm>
              <a:off x="6661781" y="1907530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/>
                <a:t>e</a:t>
              </a:r>
              <a:r>
                <a:rPr lang="de-DE" sz="1400" baseline="30000"/>
                <a:t>-</a:t>
              </a:r>
            </a:p>
          </p:txBody>
        </p:sp>
        <p:sp>
          <p:nvSpPr>
            <p:cNvPr id="29" name="Ellipse 19"/>
            <p:cNvSpPr/>
            <p:nvPr/>
          </p:nvSpPr>
          <p:spPr bwMode="auto">
            <a:xfrm>
              <a:off x="5661657" y="1264180"/>
              <a:ext cx="1071562" cy="1071562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Ellipse 20"/>
            <p:cNvSpPr/>
            <p:nvPr/>
          </p:nvSpPr>
          <p:spPr bwMode="auto">
            <a:xfrm>
              <a:off x="5563232" y="1157817"/>
              <a:ext cx="1276349" cy="1295401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" name="Ellipse 21"/>
            <p:cNvSpPr/>
            <p:nvPr/>
          </p:nvSpPr>
          <p:spPr bwMode="auto">
            <a:xfrm>
              <a:off x="6268081" y="1187981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feld 61"/>
            <p:cNvSpPr txBox="1">
              <a:spLocks noChangeArrowheads="1"/>
            </p:cNvSpPr>
            <p:nvPr/>
          </p:nvSpPr>
          <p:spPr bwMode="auto">
            <a:xfrm>
              <a:off x="6233157" y="1130830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/>
                <a:t>e</a:t>
              </a:r>
              <a:r>
                <a:rPr lang="de-DE" sz="1400" baseline="30000"/>
                <a:t>-</a:t>
              </a:r>
            </a:p>
          </p:txBody>
        </p:sp>
        <p:sp>
          <p:nvSpPr>
            <p:cNvPr id="33" name="Ellipse 23"/>
            <p:cNvSpPr/>
            <p:nvPr/>
          </p:nvSpPr>
          <p:spPr bwMode="auto">
            <a:xfrm>
              <a:off x="5839457" y="2157943"/>
              <a:ext cx="214312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feld 64"/>
            <p:cNvSpPr txBox="1">
              <a:spLocks noChangeArrowheads="1"/>
            </p:cNvSpPr>
            <p:nvPr/>
          </p:nvSpPr>
          <p:spPr bwMode="auto">
            <a:xfrm>
              <a:off x="5804532" y="2099759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30000" dirty="0"/>
                <a:t>-</a:t>
              </a:r>
            </a:p>
          </p:txBody>
        </p:sp>
        <p:sp>
          <p:nvSpPr>
            <p:cNvPr id="35" name="Ellipse 25"/>
            <p:cNvSpPr/>
            <p:nvPr/>
          </p:nvSpPr>
          <p:spPr bwMode="auto">
            <a:xfrm>
              <a:off x="7787318" y="2057931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6" name="Ellipse 26"/>
            <p:cNvSpPr/>
            <p:nvPr/>
          </p:nvSpPr>
          <p:spPr bwMode="auto">
            <a:xfrm>
              <a:off x="7858756" y="2200806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37" name="Ellipse 27"/>
            <p:cNvSpPr/>
            <p:nvPr/>
          </p:nvSpPr>
          <p:spPr bwMode="auto">
            <a:xfrm>
              <a:off x="7930193" y="2057931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38" name="Ellipse 28"/>
            <p:cNvSpPr/>
            <p:nvPr/>
          </p:nvSpPr>
          <p:spPr bwMode="auto">
            <a:xfrm>
              <a:off x="7787318" y="2343681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39" name="Ellipse 29"/>
            <p:cNvSpPr/>
            <p:nvPr/>
          </p:nvSpPr>
          <p:spPr bwMode="auto">
            <a:xfrm>
              <a:off x="7715881" y="2200806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40" name="Ellipse 30"/>
            <p:cNvSpPr/>
            <p:nvPr/>
          </p:nvSpPr>
          <p:spPr bwMode="auto">
            <a:xfrm>
              <a:off x="8001631" y="2200806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41" name="Ellipse 31"/>
            <p:cNvSpPr/>
            <p:nvPr/>
          </p:nvSpPr>
          <p:spPr bwMode="auto">
            <a:xfrm>
              <a:off x="7930193" y="2343681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42" name="Ellipse 32"/>
            <p:cNvSpPr/>
            <p:nvPr/>
          </p:nvSpPr>
          <p:spPr bwMode="auto">
            <a:xfrm>
              <a:off x="7339643" y="1897593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43" name="Textfeld 83"/>
            <p:cNvSpPr txBox="1">
              <a:spLocks noChangeArrowheads="1"/>
            </p:cNvSpPr>
            <p:nvPr/>
          </p:nvSpPr>
          <p:spPr bwMode="auto">
            <a:xfrm>
              <a:off x="7304718" y="1840076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/>
                <a:t>e</a:t>
              </a:r>
              <a:r>
                <a:rPr lang="de-DE" sz="1400" baseline="30000"/>
                <a:t>-</a:t>
              </a:r>
            </a:p>
          </p:txBody>
        </p:sp>
        <p:sp>
          <p:nvSpPr>
            <p:cNvPr id="44" name="Ellipse 34"/>
            <p:cNvSpPr/>
            <p:nvPr/>
          </p:nvSpPr>
          <p:spPr bwMode="auto">
            <a:xfrm>
              <a:off x="8482643" y="2491318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45" name="Ellipse 36"/>
            <p:cNvSpPr/>
            <p:nvPr/>
          </p:nvSpPr>
          <p:spPr bwMode="auto">
            <a:xfrm>
              <a:off x="7447593" y="1791231"/>
              <a:ext cx="1071563" cy="1069976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6" name="Ellipse 37"/>
            <p:cNvSpPr/>
            <p:nvPr/>
          </p:nvSpPr>
          <p:spPr bwMode="auto">
            <a:xfrm>
              <a:off x="7349168" y="1683280"/>
              <a:ext cx="1276349" cy="1295401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7" name="Ellipse 38"/>
            <p:cNvSpPr/>
            <p:nvPr/>
          </p:nvSpPr>
          <p:spPr bwMode="auto">
            <a:xfrm>
              <a:off x="7625393" y="2683407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48" name="Textfeld 96"/>
            <p:cNvSpPr txBox="1">
              <a:spLocks noChangeArrowheads="1"/>
            </p:cNvSpPr>
            <p:nvPr/>
          </p:nvSpPr>
          <p:spPr bwMode="auto">
            <a:xfrm>
              <a:off x="7590468" y="2625651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/>
                <a:t>e</a:t>
              </a:r>
              <a:r>
                <a:rPr lang="de-DE" sz="1400" baseline="30000"/>
                <a:t>-</a:t>
              </a:r>
            </a:p>
          </p:txBody>
        </p:sp>
        <p:sp>
          <p:nvSpPr>
            <p:cNvPr id="49" name="Ellipse 40"/>
            <p:cNvSpPr/>
            <p:nvPr/>
          </p:nvSpPr>
          <p:spPr bwMode="auto">
            <a:xfrm>
              <a:off x="5920419" y="1657881"/>
              <a:ext cx="214313" cy="214312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p</a:t>
              </a:r>
            </a:p>
          </p:txBody>
        </p:sp>
        <p:cxnSp>
          <p:nvCxnSpPr>
            <p:cNvPr id="50" name="Gerade Verbindung mit Pfeil 41"/>
            <p:cNvCxnSpPr>
              <a:endCxn id="49" idx="7"/>
            </p:cNvCxnSpPr>
            <p:nvPr/>
          </p:nvCxnSpPr>
          <p:spPr bwMode="auto">
            <a:xfrm flipH="1">
              <a:off x="6103347" y="1407056"/>
              <a:ext cx="201246" cy="2822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42"/>
            <p:cNvCxnSpPr>
              <a:stCxn id="28" idx="0"/>
            </p:cNvCxnSpPr>
            <p:nvPr/>
          </p:nvCxnSpPr>
          <p:spPr bwMode="auto">
            <a:xfrm rot="16200000" flipH="1">
              <a:off x="6983249" y="1799962"/>
              <a:ext cx="214313" cy="428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e 43"/>
            <p:cNvSpPr/>
            <p:nvPr/>
          </p:nvSpPr>
          <p:spPr bwMode="auto">
            <a:xfrm>
              <a:off x="4861744" y="1479400"/>
              <a:ext cx="214312" cy="214312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53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4884322" y="1468112"/>
            <a:ext cx="165099" cy="228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6" name="Formel" r:id="rId5" imgW="164880" imgH="228600" progId="Equation.3">
                    <p:embed/>
                  </p:oleObj>
                </mc:Choice>
                <mc:Fallback>
                  <p:oleObj name="Formel" r:id="rId5" imgW="164880" imgH="228600" progId="Equation.3">
                    <p:embed/>
                    <p:pic>
                      <p:nvPicPr>
                        <p:cNvPr id="5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4322" y="1468112"/>
                          <a:ext cx="165099" cy="22852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Ellipse 20"/>
            <p:cNvSpPr/>
            <p:nvPr/>
          </p:nvSpPr>
          <p:spPr bwMode="auto">
            <a:xfrm>
              <a:off x="5446729" y="1033893"/>
              <a:ext cx="1512000" cy="1512000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5" name="Ellipse 20"/>
            <p:cNvSpPr/>
            <p:nvPr/>
          </p:nvSpPr>
          <p:spPr bwMode="auto">
            <a:xfrm>
              <a:off x="7236296" y="1556960"/>
              <a:ext cx="1512000" cy="1512000"/>
            </a:xfrm>
            <a:prstGeom prst="ellipse">
              <a:avLst/>
            </a:prstGeom>
            <a:noFill/>
            <a:ln w="31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" name="Ellipse 34"/>
            <p:cNvSpPr/>
            <p:nvPr/>
          </p:nvSpPr>
          <p:spPr bwMode="auto">
            <a:xfrm>
              <a:off x="5411625" y="2018856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feld 64"/>
            <p:cNvSpPr txBox="1">
              <a:spLocks noChangeArrowheads="1"/>
            </p:cNvSpPr>
            <p:nvPr/>
          </p:nvSpPr>
          <p:spPr bwMode="auto">
            <a:xfrm>
              <a:off x="5375721" y="1959364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30000" dirty="0"/>
                <a:t>-</a:t>
              </a:r>
            </a:p>
          </p:txBody>
        </p:sp>
        <p:sp>
          <p:nvSpPr>
            <p:cNvPr id="58" name="Ellipse 34"/>
            <p:cNvSpPr/>
            <p:nvPr/>
          </p:nvSpPr>
          <p:spPr bwMode="auto">
            <a:xfrm>
              <a:off x="7192982" y="2564637"/>
              <a:ext cx="214313" cy="2143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feld 64"/>
            <p:cNvSpPr txBox="1">
              <a:spLocks noChangeArrowheads="1"/>
            </p:cNvSpPr>
            <p:nvPr/>
          </p:nvSpPr>
          <p:spPr bwMode="auto">
            <a:xfrm>
              <a:off x="7157078" y="2505145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30000" dirty="0"/>
                <a:t>-</a:t>
              </a:r>
            </a:p>
          </p:txBody>
        </p:sp>
        <p:sp>
          <p:nvSpPr>
            <p:cNvPr id="60" name="Textfeld 64"/>
            <p:cNvSpPr txBox="1">
              <a:spLocks noChangeArrowheads="1"/>
            </p:cNvSpPr>
            <p:nvPr/>
          </p:nvSpPr>
          <p:spPr bwMode="auto">
            <a:xfrm>
              <a:off x="8463855" y="2412678"/>
              <a:ext cx="428625" cy="30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30000" dirty="0"/>
                <a:t>-</a:t>
              </a:r>
            </a:p>
          </p:txBody>
        </p:sp>
      </p:grpSp>
      <p:graphicFrame>
        <p:nvGraphicFramePr>
          <p:cNvPr id="61" name="Object 60"/>
          <p:cNvGraphicFramePr>
            <a:graphicFrameLocks noChangeAspect="1"/>
          </p:cNvGraphicFramePr>
          <p:nvPr>
            <p:extLst/>
          </p:nvPr>
        </p:nvGraphicFramePr>
        <p:xfrm>
          <a:off x="266255" y="1268760"/>
          <a:ext cx="3009601" cy="11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7" name="Equation" r:id="rId7" imgW="1930320" imgH="761760" progId="Equation.3">
                  <p:embed/>
                </p:oleObj>
              </mc:Choice>
              <mc:Fallback>
                <p:oleObj name="Equation" r:id="rId7" imgW="1930320" imgH="761760" progId="Equation.3">
                  <p:embed/>
                  <p:pic>
                    <p:nvPicPr>
                      <p:cNvPr id="61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55" y="1268760"/>
                        <a:ext cx="3009601" cy="11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2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ranz\Desktop\ltd progr a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5112568" cy="76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franz\Desktop\ltd1 progr b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63887" y="1844824"/>
            <a:ext cx="5824703" cy="7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48126" y="460747"/>
            <a:ext cx="278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LTD1 </a:t>
            </a:r>
            <a:r>
              <a:rPr lang="de-DE" sz="2400" dirty="0" err="1" smtClean="0"/>
              <a:t>Ringberg</a:t>
            </a:r>
            <a:r>
              <a:rPr lang="de-DE" sz="2400" dirty="0" smtClean="0"/>
              <a:t> Castle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871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05669" y="768182"/>
            <a:ext cx="725696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Klaus\Documents\ECHo-Projekt\ill-reactor_2003098c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82" y="116632"/>
            <a:ext cx="2356991" cy="14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rtalom hely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3" b="50000"/>
          <a:stretch/>
        </p:blipFill>
        <p:spPr>
          <a:xfrm>
            <a:off x="4669366" y="785090"/>
            <a:ext cx="2376264" cy="802099"/>
          </a:xfrm>
          <a:prstGeom prst="rect">
            <a:avLst/>
          </a:prstGeom>
        </p:spPr>
      </p:pic>
      <p:pic>
        <p:nvPicPr>
          <p:cNvPr id="6" name="Picture 2" descr="C:\DATEN\Josef\Documents\Physik-Projekte\ECHO\2015\Begutachtung_07012015\MMC_003_02122014_1158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27" y="4495440"/>
            <a:ext cx="2221829" cy="21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10080"/>
            <a:ext cx="1636533" cy="2331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16625" r="25696" b="14074"/>
          <a:stretch/>
        </p:blipFill>
        <p:spPr>
          <a:xfrm rot="5400000">
            <a:off x="6722841" y="1547357"/>
            <a:ext cx="1603010" cy="31683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" y="4266464"/>
            <a:ext cx="2623224" cy="25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Brace 9"/>
          <p:cNvSpPr/>
          <p:nvPr/>
        </p:nvSpPr>
        <p:spPr>
          <a:xfrm rot="18490493">
            <a:off x="820549" y="5036777"/>
            <a:ext cx="254719" cy="4250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Left Brace 10"/>
          <p:cNvSpPr/>
          <p:nvPr/>
        </p:nvSpPr>
        <p:spPr>
          <a:xfrm rot="19269535">
            <a:off x="2031025" y="5183619"/>
            <a:ext cx="241227" cy="4487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610446" y="5715072"/>
            <a:ext cx="135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Structures</a:t>
            </a:r>
            <a:r>
              <a:rPr lang="de-DE" sz="1400" dirty="0" smtClean="0"/>
              <a:t> due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higher</a:t>
            </a:r>
            <a:r>
              <a:rPr lang="de-DE" sz="1400" dirty="0" smtClean="0"/>
              <a:t> </a:t>
            </a:r>
            <a:r>
              <a:rPr lang="de-DE" sz="1400" dirty="0" err="1" smtClean="0"/>
              <a:t>order</a:t>
            </a:r>
            <a:r>
              <a:rPr lang="de-DE" sz="1400" dirty="0" smtClean="0"/>
              <a:t> </a:t>
            </a:r>
            <a:r>
              <a:rPr lang="de-DE" sz="1400" dirty="0" err="1" smtClean="0"/>
              <a:t>excitations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70486" y="5336193"/>
            <a:ext cx="144016" cy="507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02534" y="5443883"/>
            <a:ext cx="648072" cy="361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99792" y="5157192"/>
            <a:ext cx="127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Independent </a:t>
            </a:r>
          </a:p>
          <a:p>
            <a:r>
              <a:rPr lang="de-DE" sz="1400" dirty="0" err="1" smtClean="0"/>
              <a:t>determination</a:t>
            </a:r>
            <a:r>
              <a:rPr lang="de-DE" sz="1400" dirty="0" smtClean="0"/>
              <a:t> </a:t>
            </a:r>
          </a:p>
          <a:p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i="1" dirty="0" smtClean="0"/>
              <a:t>Q</a:t>
            </a:r>
            <a:r>
              <a:rPr lang="de-DE" sz="1400" baseline="-25000" dirty="0" smtClean="0"/>
              <a:t>EC</a:t>
            </a:r>
            <a:endParaRPr lang="en-US" sz="1400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707037" y="5843805"/>
            <a:ext cx="329104" cy="438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2872813" cy="25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211960" y="148204"/>
            <a:ext cx="218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purity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163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production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purification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6697" y="1969095"/>
            <a:ext cx="4021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Microwave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SQUID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multiplexing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large MMC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arrays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77072"/>
            <a:ext cx="2333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Dedicated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cryogenic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platform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28075" y="6165304"/>
            <a:ext cx="2428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Identification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suppression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background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sources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552" y="3841884"/>
            <a:ext cx="2001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Theoretical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description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163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 EC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spectrum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905" y="260648"/>
            <a:ext cx="2159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Analysis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tools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extract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electron</a:t>
            </a:r>
            <a:r>
              <a:rPr lang="de-D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neutrino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mass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20406"/>
            <a:ext cx="3261094" cy="29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0" y="1268760"/>
            <a:ext cx="8912280" cy="47120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74641" y="620688"/>
            <a:ext cx="513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Ion </a:t>
            </a:r>
            <a:r>
              <a:rPr lang="de-DE" sz="2800" dirty="0" err="1" smtClean="0"/>
              <a:t>beamimplantation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Ho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788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835696" y="764704"/>
            <a:ext cx="6051721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Mare      2006    187 Re ß-</a:t>
            </a:r>
            <a:r>
              <a:rPr lang="de-DE" sz="3200" dirty="0" err="1" smtClean="0"/>
              <a:t>decay</a:t>
            </a:r>
            <a:endParaRPr lang="de-DE" sz="3200" dirty="0"/>
          </a:p>
          <a:p>
            <a:endParaRPr lang="de-DE" dirty="0" smtClean="0"/>
          </a:p>
          <a:p>
            <a:r>
              <a:rPr lang="de-DE" sz="2400" dirty="0" smtClean="0"/>
              <a:t>Mare1 mv &lt; 2 eV 300 </a:t>
            </a:r>
            <a:r>
              <a:rPr lang="de-DE" sz="2400" dirty="0" err="1" smtClean="0"/>
              <a:t>detectors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Mare 2 mv &lt; 0,2 </a:t>
            </a:r>
            <a:r>
              <a:rPr lang="de-DE" sz="2400" dirty="0" err="1" smtClean="0"/>
              <a:t>ev</a:t>
            </a:r>
            <a:r>
              <a:rPr lang="de-DE" sz="2400" dirty="0" smtClean="0"/>
              <a:t> </a:t>
            </a:r>
            <a:r>
              <a:rPr lang="de-DE" sz="2400" dirty="0" err="1" smtClean="0"/>
              <a:t>several</a:t>
            </a:r>
            <a:r>
              <a:rPr lang="de-DE" sz="2400" dirty="0" smtClean="0"/>
              <a:t> 1000 </a:t>
            </a:r>
            <a:r>
              <a:rPr lang="de-DE" sz="2400" dirty="0" err="1" smtClean="0"/>
              <a:t>detectors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Sensors:    </a:t>
            </a:r>
            <a:r>
              <a:rPr lang="de-DE" sz="2400" dirty="0" err="1" smtClean="0"/>
              <a:t>doped</a:t>
            </a:r>
            <a:r>
              <a:rPr lang="de-DE" sz="2400" dirty="0" smtClean="0"/>
              <a:t> Si </a:t>
            </a:r>
            <a:r>
              <a:rPr lang="de-DE" sz="2400" dirty="0" err="1" smtClean="0"/>
              <a:t>thermistor</a:t>
            </a:r>
            <a:endParaRPr lang="de-DE" sz="2400" dirty="0" smtClean="0"/>
          </a:p>
          <a:p>
            <a:r>
              <a:rPr lang="de-DE" sz="2400" dirty="0"/>
              <a:t> </a:t>
            </a:r>
            <a:r>
              <a:rPr lang="de-DE" sz="2400" dirty="0" smtClean="0"/>
              <a:t>                   TES </a:t>
            </a:r>
            <a:r>
              <a:rPr lang="de-DE" sz="2400" dirty="0" err="1" smtClean="0"/>
              <a:t>Ir</a:t>
            </a:r>
            <a:r>
              <a:rPr lang="de-DE" sz="2400" dirty="0" smtClean="0"/>
              <a:t>/Au </a:t>
            </a:r>
            <a:r>
              <a:rPr lang="de-DE" sz="2400" dirty="0" err="1" smtClean="0"/>
              <a:t>multilayer</a:t>
            </a:r>
            <a:r>
              <a:rPr lang="de-DE" sz="2400" dirty="0" smtClean="0"/>
              <a:t> </a:t>
            </a:r>
            <a:r>
              <a:rPr lang="de-DE" sz="2400" dirty="0" err="1" smtClean="0"/>
              <a:t>transition</a:t>
            </a:r>
            <a:r>
              <a:rPr lang="de-DE" sz="2400" dirty="0" smtClean="0"/>
              <a:t> </a:t>
            </a:r>
            <a:r>
              <a:rPr lang="de-DE" sz="2400" dirty="0" err="1" smtClean="0"/>
              <a:t>edge</a:t>
            </a:r>
            <a:r>
              <a:rPr lang="de-DE" sz="2400" dirty="0" smtClean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143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58" y="1033128"/>
            <a:ext cx="6506483" cy="47917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668344" y="36450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2006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81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3" y="1018838"/>
            <a:ext cx="6220693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58" y="1033128"/>
            <a:ext cx="6506483" cy="4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3" y="1014075"/>
            <a:ext cx="6220693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1" y="1600200"/>
            <a:ext cx="6058437" cy="4525963"/>
          </a:xfrm>
        </p:spPr>
      </p:pic>
    </p:spTree>
    <p:extLst>
      <p:ext uri="{BB962C8B-B14F-4D97-AF65-F5344CB8AC3E}">
        <p14:creationId xmlns:p14="http://schemas.microsoft.com/office/powerpoint/2010/main" val="15698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87" y="1600200"/>
            <a:ext cx="5987225" cy="4525963"/>
          </a:xfrm>
        </p:spPr>
      </p:pic>
    </p:spTree>
    <p:extLst>
      <p:ext uri="{BB962C8B-B14F-4D97-AF65-F5344CB8AC3E}">
        <p14:creationId xmlns:p14="http://schemas.microsoft.com/office/powerpoint/2010/main" val="39069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36" y="1600200"/>
            <a:ext cx="5995328" cy="4525963"/>
          </a:xfrm>
        </p:spPr>
      </p:pic>
    </p:spTree>
    <p:extLst>
      <p:ext uri="{BB962C8B-B14F-4D97-AF65-F5344CB8AC3E}">
        <p14:creationId xmlns:p14="http://schemas.microsoft.com/office/powerpoint/2010/main" val="7802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7" y="3573016"/>
            <a:ext cx="8764650" cy="2808312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9" y="458384"/>
            <a:ext cx="8083857" cy="31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60" y="1600200"/>
            <a:ext cx="6106079" cy="4525963"/>
          </a:xfrm>
        </p:spPr>
      </p:pic>
    </p:spTree>
    <p:extLst>
      <p:ext uri="{BB962C8B-B14F-4D97-AF65-F5344CB8AC3E}">
        <p14:creationId xmlns:p14="http://schemas.microsoft.com/office/powerpoint/2010/main" val="10232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00" y="-28814"/>
            <a:ext cx="9177800" cy="6970786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917383"/>
              </p:ext>
            </p:extLst>
          </p:nvPr>
        </p:nvGraphicFramePr>
        <p:xfrm>
          <a:off x="92075" y="92075"/>
          <a:ext cx="5461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" name="Objekt-Manager-Shellobjekt" showAsIcon="1" r:id="rId4" imgW="546480" imgH="364680" progId="Package">
                  <p:embed/>
                </p:oleObj>
              </mc:Choice>
              <mc:Fallback>
                <p:oleObj name="Objekt-Manager-Shellobjekt" showAsIcon="1" r:id="rId4" imgW="546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461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067129" y="5949280"/>
            <a:ext cx="207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congratulation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of Cryogenic Detectors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8900" y="1713468"/>
            <a:ext cx="66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Why are cryogenic detectors particularly sensitive to </a:t>
            </a:r>
            <a:r>
              <a:rPr lang="en-US" sz="2400" b="1" i="1" dirty="0" smtClean="0"/>
              <a:t>low-mass WIMPs 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-153717" y="3089599"/>
            <a:ext cx="472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Low energy threshold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0100" y="5571065"/>
            <a:ext cx="3934881" cy="829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04999" y="5937250"/>
            <a:ext cx="2068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ower WIMP mass</a:t>
            </a:r>
            <a:endParaRPr lang="en-US" sz="2000" dirty="0"/>
          </a:p>
        </p:txBody>
      </p:sp>
      <p:sp>
        <p:nvSpPr>
          <p:cNvPr id="9" name="Left Arrow 8"/>
          <p:cNvSpPr/>
          <p:nvPr/>
        </p:nvSpPr>
        <p:spPr>
          <a:xfrm>
            <a:off x="5231104" y="5623478"/>
            <a:ext cx="3454400" cy="406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4-10-01 at 02.0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2526549"/>
            <a:ext cx="4277308" cy="2856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19650" y="4826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r>
              <a:rPr lang="en-US" b="1" dirty="0" smtClean="0">
                <a:solidFill>
                  <a:srgbClr val="0000FF"/>
                </a:solidFill>
              </a:rPr>
              <a:t>/c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7467" y="44566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/c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9834" y="410003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100 </a:t>
            </a:r>
            <a:r>
              <a:rPr lang="en-US" b="1" dirty="0" err="1" smtClean="0">
                <a:solidFill>
                  <a:srgbClr val="008000"/>
                </a:solidFill>
              </a:rPr>
              <a:t>GeV</a:t>
            </a:r>
            <a:r>
              <a:rPr lang="en-US" b="1" dirty="0" smtClean="0">
                <a:solidFill>
                  <a:srgbClr val="008000"/>
                </a:solidFill>
              </a:rPr>
              <a:t>/c</a:t>
            </a:r>
            <a:r>
              <a:rPr lang="en-US" b="1" baseline="30000" dirty="0" smtClean="0">
                <a:solidFill>
                  <a:srgbClr val="008000"/>
                </a:solidFill>
              </a:rPr>
              <a:t>2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2900" y="2971800"/>
            <a:ext cx="44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Raimund Strauss, MPI Munich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42</a:t>
            </a:fld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2555776" y="980073"/>
            <a:ext cx="4804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f</a:t>
            </a:r>
            <a:r>
              <a:rPr lang="de-DE" sz="4000" dirty="0" err="1" smtClean="0"/>
              <a:t>or</a:t>
            </a:r>
            <a:r>
              <a:rPr lang="de-DE" sz="4000" dirty="0" smtClean="0"/>
              <a:t> </a:t>
            </a:r>
            <a:r>
              <a:rPr lang="de-DE" sz="4000" dirty="0" err="1" smtClean="0"/>
              <a:t>darc</a:t>
            </a:r>
            <a:r>
              <a:rPr lang="de-DE" sz="4000" dirty="0" smtClean="0"/>
              <a:t> matter </a:t>
            </a:r>
            <a:r>
              <a:rPr lang="de-DE" sz="4000" dirty="0" err="1" smtClean="0"/>
              <a:t>search</a:t>
            </a:r>
            <a:endParaRPr lang="de-DE" sz="4000" dirty="0"/>
          </a:p>
        </p:txBody>
      </p:sp>
      <p:pic>
        <p:nvPicPr>
          <p:cNvPr id="16" name="Grafik 1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7" y="4815780"/>
            <a:ext cx="2248214" cy="1581371"/>
          </a:xfrm>
          <a:prstGeom prst="rect">
            <a:avLst/>
          </a:prstGeom>
        </p:spPr>
      </p:pic>
      <p:pic>
        <p:nvPicPr>
          <p:cNvPr id="17" name="Grafik 16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1" y="3912432"/>
            <a:ext cx="4544059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92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98972" y="6309320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Raimund Straus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6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36712" y="188306"/>
            <a:ext cx="8229600" cy="1143000"/>
          </a:xfrm>
        </p:spPr>
        <p:txBody>
          <a:bodyPr/>
          <a:lstStyle/>
          <a:p>
            <a:r>
              <a:rPr lang="de-DE" dirty="0" err="1" smtClean="0"/>
              <a:t>E.Fiorini</a:t>
            </a:r>
            <a:r>
              <a:rPr lang="de-DE" dirty="0" smtClean="0"/>
              <a:t> LTD15</a:t>
            </a:r>
            <a:endParaRPr lang="de-DE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649767" cy="55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22" y="1195075"/>
            <a:ext cx="5953956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8452"/>
            <a:ext cx="7472540" cy="56105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75856" y="116632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superCDMS</a:t>
            </a:r>
            <a:r>
              <a:rPr lang="de-DE" dirty="0" smtClean="0"/>
              <a:t> at SOW Lab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6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3"/>
            <a:ext cx="9143999" cy="69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25319"/>
            <a:ext cx="9144000" cy="698331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24128" y="4077072"/>
            <a:ext cx="22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Charge –</a:t>
            </a:r>
            <a:r>
              <a:rPr lang="de-DE" dirty="0" err="1" smtClean="0"/>
              <a:t>heat</a:t>
            </a:r>
            <a:r>
              <a:rPr lang="de-DE" dirty="0" smtClean="0"/>
              <a:t>-position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22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CRESST Experiment</a:t>
            </a:r>
            <a:br>
              <a:rPr lang="en-US" dirty="0" smtClean="0"/>
            </a:br>
            <a:r>
              <a:rPr lang="en-US" sz="1800" dirty="0" smtClean="0"/>
              <a:t>C</a:t>
            </a:r>
            <a:r>
              <a:rPr lang="en-US" sz="1800" dirty="0" smtClean="0">
                <a:solidFill>
                  <a:srgbClr val="7F7F7F"/>
                </a:solidFill>
              </a:rPr>
              <a:t>ryogenic </a:t>
            </a:r>
            <a:r>
              <a:rPr lang="en-US" sz="1800" dirty="0" smtClean="0">
                <a:solidFill>
                  <a:srgbClr val="000000"/>
                </a:solidFill>
              </a:rPr>
              <a:t>R</a:t>
            </a:r>
            <a:r>
              <a:rPr lang="en-US" sz="1800" dirty="0" smtClean="0">
                <a:solidFill>
                  <a:srgbClr val="7F7F7F"/>
                </a:solidFill>
              </a:rPr>
              <a:t>are </a:t>
            </a:r>
            <a:r>
              <a:rPr lang="en-US" sz="1800" dirty="0" smtClean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7F7F7F"/>
                </a:solidFill>
              </a:rPr>
              <a:t>vent </a:t>
            </a:r>
            <a:r>
              <a:rPr lang="en-US" sz="1800" dirty="0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7F7F7F"/>
                </a:solidFill>
              </a:rPr>
              <a:t>earch with </a:t>
            </a:r>
            <a:r>
              <a:rPr lang="en-US" sz="1800" dirty="0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7F7F7F"/>
                </a:solidFill>
              </a:rPr>
              <a:t>uperconducting </a:t>
            </a:r>
            <a:r>
              <a:rPr lang="en-US" sz="1800" dirty="0" smtClean="0">
                <a:solidFill>
                  <a:srgbClr val="000000"/>
                </a:solidFill>
              </a:rPr>
              <a:t>T</a:t>
            </a:r>
            <a:r>
              <a:rPr lang="en-US" sz="1800" dirty="0" smtClean="0">
                <a:solidFill>
                  <a:srgbClr val="7F7F7F"/>
                </a:solidFill>
              </a:rPr>
              <a:t>hermometers</a:t>
            </a:r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9" name="Bild 9" descr="Bildschirmfoto 2012-02-17 um 13.29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46" y="1215988"/>
            <a:ext cx="4644154" cy="5256250"/>
          </a:xfrm>
          <a:prstGeom prst="rect">
            <a:avLst/>
          </a:prstGeom>
          <a:ln w="28575" cmpd="sng">
            <a:noFill/>
          </a:ln>
        </p:spPr>
      </p:pic>
      <p:pic>
        <p:nvPicPr>
          <p:cNvPr id="10" name="Bild 15" descr="LNGSsce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52143"/>
            <a:ext cx="3623546" cy="2445613"/>
          </a:xfrm>
          <a:prstGeom prst="rect">
            <a:avLst/>
          </a:prstGeom>
          <a:ln w="38100" cmpd="sng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02346" y="156264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LNGS</a:t>
            </a:r>
            <a:endParaRPr lang="en-US" dirty="0"/>
          </a:p>
        </p:txBody>
      </p:sp>
      <p:pic>
        <p:nvPicPr>
          <p:cNvPr id="15" name="Bild 6" descr="cresstOverburde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253" y="3940217"/>
            <a:ext cx="1890493" cy="26256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057400" y="3073400"/>
            <a:ext cx="1168399" cy="10287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35500" y="4660900"/>
            <a:ext cx="1423800" cy="69215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10206" y="3975644"/>
            <a:ext cx="10155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CRESST</a:t>
            </a:r>
          </a:p>
          <a:p>
            <a:r>
              <a:rPr lang="en-US" sz="1400" dirty="0">
                <a:solidFill>
                  <a:srgbClr val="FFFFFF"/>
                </a:solidFill>
              </a:rPr>
              <a:t>s</a:t>
            </a:r>
            <a:r>
              <a:rPr lang="de-DE" sz="1400" dirty="0" err="1" smtClean="0">
                <a:solidFill>
                  <a:srgbClr val="FFFFFF"/>
                </a:solidFill>
              </a:rPr>
              <a:t>ala</a:t>
            </a:r>
            <a:r>
              <a:rPr lang="de-DE" sz="1400" dirty="0" smtClean="0">
                <a:solidFill>
                  <a:srgbClr val="FFFFFF"/>
                </a:solidFill>
              </a:rPr>
              <a:t> A</a:t>
            </a:r>
            <a:endParaRPr lang="en-US" sz="1400" dirty="0"/>
          </a:p>
        </p:txBody>
      </p:sp>
      <p:pic>
        <p:nvPicPr>
          <p:cNvPr id="54" name="Bild 5" descr="testcryo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344975"/>
            <a:ext cx="1733053" cy="202428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57200" y="5817938"/>
            <a:ext cx="2019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CRESST-T</a:t>
            </a:r>
            <a:r>
              <a:rPr lang="de-DE" sz="1500" dirty="0" err="1" smtClean="0">
                <a:solidFill>
                  <a:schemeClr val="bg1"/>
                </a:solidFill>
              </a:rPr>
              <a:t>estcryostat</a:t>
            </a:r>
            <a:endParaRPr lang="de-DE" sz="15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truck tunnel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1155700" y="2946944"/>
            <a:ext cx="859973" cy="156155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59300" y="1394193"/>
            <a:ext cx="3911600" cy="2880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Bild 2" descr="carusse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300" y="1394193"/>
            <a:ext cx="2269254" cy="2880680"/>
          </a:xfrm>
          <a:prstGeom prst="rect">
            <a:avLst/>
          </a:prstGeom>
          <a:ln w="19050" cmpd="sng">
            <a:noFill/>
          </a:ln>
        </p:spPr>
      </p:pic>
      <p:cxnSp>
        <p:nvCxnSpPr>
          <p:cNvPr id="17" name="Straight Connector 16"/>
          <p:cNvCxnSpPr/>
          <p:nvPr/>
        </p:nvCxnSpPr>
        <p:spPr>
          <a:xfrm flipH="1" flipV="1">
            <a:off x="5880100" y="4102100"/>
            <a:ext cx="948455" cy="787401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28554" y="1626144"/>
            <a:ext cx="1731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Detector “Carousel”</a:t>
            </a:r>
          </a:p>
          <a:p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p to 33 individual CRESST modules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de-DE" dirty="0" smtClean="0"/>
              <a:t>Raimund </a:t>
            </a:r>
            <a:r>
              <a:rPr lang="de-DE" dirty="0" err="1" smtClean="0"/>
              <a:t>Strauss</a:t>
            </a:r>
            <a:r>
              <a:rPr lang="de-DE" dirty="0" smtClean="0"/>
              <a:t>, MPI </a:t>
            </a:r>
            <a:r>
              <a:rPr lang="de-DE" dirty="0" err="1" smtClean="0"/>
              <a:t>Munich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149694" cy="47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ranz\Desktop\280g al2o3 det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60619"/>
            <a:ext cx="471255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900" y="293531"/>
            <a:ext cx="380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280g Al2O3 detector Dr Arb. W. Seidel</a:t>
            </a:r>
            <a:endParaRPr lang="de-DE" dirty="0"/>
          </a:p>
        </p:txBody>
      </p:sp>
      <p:pic>
        <p:nvPicPr>
          <p:cNvPr id="9219" name="Picture 3" descr="C:\Users\franz\Desktop\pulsshape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3352"/>
            <a:ext cx="3098769" cy="42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ranz\Desktop\a pulses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0117"/>
            <a:ext cx="32578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44522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largest cryodet at the time </a:t>
            </a:r>
          </a:p>
          <a:p>
            <a:r>
              <a:rPr lang="de-DE" dirty="0" smtClean="0"/>
              <a:t>Test of energy flow and linearity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379129" y="9786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1989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292080" y="291287"/>
            <a:ext cx="327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First DM </a:t>
            </a:r>
            <a:r>
              <a:rPr lang="de-DE" dirty="0" err="1" smtClean="0">
                <a:solidFill>
                  <a:srgbClr val="FF0000"/>
                </a:solidFill>
              </a:rPr>
              <a:t>Detector</a:t>
            </a:r>
            <a:r>
              <a:rPr lang="de-DE" dirty="0" smtClean="0">
                <a:solidFill>
                  <a:srgbClr val="FF0000"/>
                </a:solidFill>
              </a:rPr>
              <a:t>^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CRESST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5500" y="-56329"/>
            <a:ext cx="154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CRESST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539552" y="6453336"/>
            <a:ext cx="419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Optimized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WIMP </a:t>
            </a:r>
            <a:r>
              <a:rPr lang="de-DE" dirty="0" err="1" smtClean="0"/>
              <a:t>mass</a:t>
            </a:r>
            <a:r>
              <a:rPr lang="de-DE" dirty="0"/>
              <a:t>:</a:t>
            </a:r>
            <a:r>
              <a:rPr lang="de-DE" dirty="0" smtClean="0"/>
              <a:t> Al, O </a:t>
            </a:r>
            <a:r>
              <a:rPr lang="de-DE" dirty="0" err="1" smtClean="0"/>
              <a:t>target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79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CRESST </a:t>
            </a:r>
            <a:r>
              <a:rPr lang="en-US" dirty="0" smtClean="0"/>
              <a:t>–</a:t>
            </a:r>
            <a:r>
              <a:rPr lang="de-DE" dirty="0" smtClean="0"/>
              <a:t> Multi-</a:t>
            </a:r>
            <a:r>
              <a:rPr lang="de-DE" dirty="0"/>
              <a:t>E</a:t>
            </a:r>
            <a:r>
              <a:rPr lang="de-DE" dirty="0" smtClean="0"/>
              <a:t>lement Target</a:t>
            </a:r>
            <a:endParaRPr lang="de-DE" dirty="0"/>
          </a:p>
        </p:txBody>
      </p:sp>
      <p:pic>
        <p:nvPicPr>
          <p:cNvPr id="6" name="Bild 5" descr="Bildschirmfoto 2012-02-17 um 14.12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93" y="1531938"/>
            <a:ext cx="6100289" cy="4269452"/>
          </a:xfrm>
          <a:prstGeom prst="rect">
            <a:avLst/>
          </a:prstGeom>
        </p:spPr>
      </p:pic>
      <p:pic>
        <p:nvPicPr>
          <p:cNvPr id="7" name="Bild 6" descr="Bildschirmfoto 2012-02-17 um 14.21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8279" y="4167808"/>
            <a:ext cx="3907560" cy="735220"/>
          </a:xfrm>
          <a:prstGeom prst="rect">
            <a:avLst/>
          </a:prstGeom>
        </p:spPr>
      </p:pic>
      <p:pic>
        <p:nvPicPr>
          <p:cNvPr id="5" name="Bild 4" descr="Bildschirmfoto 2012-02-26 um 20.31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101" y="5722555"/>
            <a:ext cx="3047999" cy="1072610"/>
          </a:xfrm>
          <a:prstGeom prst="rect">
            <a:avLst/>
          </a:prstGeom>
          <a:solidFill>
            <a:srgbClr val="B9CDE5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 flipH="1">
            <a:off x="7018018" y="1774016"/>
            <a:ext cx="1897381" cy="3693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Example: </a:t>
            </a:r>
          </a:p>
          <a:p>
            <a:endParaRPr lang="en-US" dirty="0" smtClean="0"/>
          </a:p>
          <a:p>
            <a:r>
              <a:rPr lang="en-US" dirty="0" smtClean="0"/>
              <a:t>CaWO</a:t>
            </a:r>
            <a:r>
              <a:rPr lang="en-US" baseline="-25000" dirty="0" smtClean="0"/>
              <a:t>4 </a:t>
            </a:r>
            <a:r>
              <a:rPr lang="en-US" dirty="0" smtClean="0"/>
              <a:t>target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Threshold: 12keV</a:t>
            </a:r>
          </a:p>
          <a:p>
            <a:r>
              <a:rPr lang="en-US" dirty="0" smtClean="0"/>
              <a:t>Cross-section: 1pb</a:t>
            </a:r>
          </a:p>
        </p:txBody>
      </p:sp>
      <p:pic>
        <p:nvPicPr>
          <p:cNvPr id="8" name="Bild 9" descr="blueCrysta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000" y="2946399"/>
            <a:ext cx="1401800" cy="1555123"/>
          </a:xfrm>
          <a:prstGeom prst="rect">
            <a:avLst/>
          </a:prstGeom>
          <a:ln w="38100" cmpd="sng"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Raimund Strauss, MPI Munich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Exciting Progress at TUM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Raimund Strauss, MPI Munich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Screen Shot 2015-11-26 at 08.27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39" y="1443038"/>
            <a:ext cx="1835200" cy="4652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006" y="1603970"/>
            <a:ext cx="553479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First steps in chemical purification of CaCO</a:t>
            </a:r>
            <a:r>
              <a:rPr lang="en-US" sz="2400" b="1" baseline="-25000" dirty="0" smtClean="0"/>
              <a:t>3 </a:t>
            </a:r>
            <a:r>
              <a:rPr lang="en-US" sz="2400" b="1" dirty="0"/>
              <a:t>p</a:t>
            </a:r>
            <a:r>
              <a:rPr lang="en-US" sz="2400" b="1" dirty="0" smtClean="0"/>
              <a:t>owder: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Measurements indicate purification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err="1" smtClean="0"/>
              <a:t>Th</a:t>
            </a:r>
            <a:r>
              <a:rPr lang="en-US" dirty="0" smtClean="0"/>
              <a:t> contamination decreased by factor 2-7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/>
              <a:t>U</a:t>
            </a:r>
            <a:r>
              <a:rPr lang="en-US" dirty="0" smtClean="0"/>
              <a:t> contamination decreased by  factor 15-35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Crystal growth successful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wo new crystals implemented in CRESST-III phase 1 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0300" y="4328636"/>
            <a:ext cx="45687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Raw ingot enough for 3-4 CRESST-III detectors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5699091" y="3797300"/>
            <a:ext cx="1311309" cy="716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ket 10"/>
          <p:cNvSpPr/>
          <p:nvPr/>
        </p:nvSpPr>
        <p:spPr>
          <a:xfrm rot="16200000">
            <a:off x="7235825" y="5768975"/>
            <a:ext cx="190500" cy="98425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0400" y="6086673"/>
            <a:ext cx="65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30mm</a:t>
            </a:r>
            <a:endParaRPr lang="en-US" sz="1400" dirty="0"/>
          </a:p>
        </p:txBody>
      </p:sp>
      <p:pic>
        <p:nvPicPr>
          <p:cNvPr id="13" name="Bild 13" descr="tum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535" y="1506538"/>
            <a:ext cx="724118" cy="9328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1516" y="5819001"/>
            <a:ext cx="2791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</a:t>
            </a:r>
            <a:r>
              <a:rPr lang="en-US" sz="1200" i="1" dirty="0" smtClean="0"/>
              <a:t>ork by H.H. Trinh </a:t>
            </a:r>
            <a:r>
              <a:rPr lang="en-US" sz="1200" i="1" dirty="0" err="1" smtClean="0"/>
              <a:t>Thi</a:t>
            </a:r>
            <a:r>
              <a:rPr lang="en-US" sz="1200" i="1" dirty="0" smtClean="0"/>
              <a:t>, A. </a:t>
            </a:r>
            <a:r>
              <a:rPr lang="en-US" sz="1200" i="1" dirty="0" err="1" smtClean="0"/>
              <a:t>Münster</a:t>
            </a:r>
            <a:r>
              <a:rPr lang="en-US" sz="1200" i="1" dirty="0" smtClean="0"/>
              <a:t>, A. </a:t>
            </a:r>
            <a:r>
              <a:rPr lang="en-US" sz="1200" i="1" dirty="0" err="1" smtClean="0"/>
              <a:t>Erb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738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_80_comparison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51" y="2510904"/>
            <a:ext cx="7520045" cy="40930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900" y="274638"/>
            <a:ext cx="8229600" cy="1143000"/>
          </a:xfrm>
        </p:spPr>
        <p:txBody>
          <a:bodyPr/>
          <a:lstStyle/>
          <a:p>
            <a:r>
              <a:rPr lang="de-DE" dirty="0" err="1" smtClean="0">
                <a:cs typeface="Times"/>
              </a:rPr>
              <a:t>Radiopurity</a:t>
            </a:r>
            <a:r>
              <a:rPr lang="de-DE" dirty="0" smtClean="0">
                <a:cs typeface="Times"/>
              </a:rPr>
              <a:t> </a:t>
            </a:r>
            <a:r>
              <a:rPr lang="de-DE" dirty="0" err="1" smtClean="0">
                <a:cs typeface="Times"/>
              </a:rPr>
              <a:t>of</a:t>
            </a:r>
            <a:r>
              <a:rPr lang="de-DE" dirty="0" smtClean="0">
                <a:cs typeface="Times"/>
              </a:rPr>
              <a:t> CaWO</a:t>
            </a:r>
            <a:r>
              <a:rPr lang="de-DE" baseline="-25000" dirty="0" smtClean="0">
                <a:cs typeface="Times"/>
              </a:rPr>
              <a:t>4</a:t>
            </a:r>
            <a:r>
              <a:rPr lang="de-DE" dirty="0" smtClean="0">
                <a:cs typeface="Times"/>
              </a:rPr>
              <a:t> </a:t>
            </a:r>
            <a:r>
              <a:rPr lang="de-DE" dirty="0">
                <a:cs typeface="Times"/>
              </a:rPr>
              <a:t>C</a:t>
            </a:r>
            <a:r>
              <a:rPr lang="de-DE" dirty="0" smtClean="0">
                <a:cs typeface="Times"/>
              </a:rPr>
              <a:t>rystals</a:t>
            </a:r>
            <a:endParaRPr lang="de-DE" dirty="0">
              <a:cs typeface="Time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82097" y="2536304"/>
            <a:ext cx="1861903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Average rate:</a:t>
            </a:r>
          </a:p>
          <a:p>
            <a:r>
              <a:rPr lang="de-DE" sz="2000" b="1" dirty="0" smtClean="0">
                <a:solidFill>
                  <a:srgbClr val="0000FF"/>
                </a:solidFill>
              </a:rPr>
              <a:t>~</a:t>
            </a:r>
            <a:r>
              <a:rPr lang="de-DE" sz="2000" b="1" dirty="0">
                <a:solidFill>
                  <a:srgbClr val="0000FF"/>
                </a:solidFill>
              </a:rPr>
              <a:t>3.5 </a:t>
            </a:r>
            <a:r>
              <a:rPr lang="de-DE" sz="2000" b="1" dirty="0" err="1" smtClean="0">
                <a:solidFill>
                  <a:srgbClr val="0000FF"/>
                </a:solidFill>
              </a:rPr>
              <a:t>counts</a:t>
            </a:r>
            <a:r>
              <a:rPr lang="de-DE" sz="2000" b="1" dirty="0" smtClean="0">
                <a:solidFill>
                  <a:srgbClr val="0000FF"/>
                </a:solidFill>
              </a:rPr>
              <a:t> /    [</a:t>
            </a:r>
            <a:r>
              <a:rPr lang="de-DE" sz="2000" b="1" dirty="0">
                <a:solidFill>
                  <a:srgbClr val="0000FF"/>
                </a:solidFill>
              </a:rPr>
              <a:t>kg </a:t>
            </a:r>
            <a:r>
              <a:rPr lang="de-DE" sz="2000" b="1" dirty="0" err="1">
                <a:solidFill>
                  <a:srgbClr val="0000FF"/>
                </a:solidFill>
              </a:rPr>
              <a:t>keV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 err="1">
                <a:solidFill>
                  <a:srgbClr val="0000FF"/>
                </a:solidFill>
              </a:rPr>
              <a:t>day</a:t>
            </a:r>
            <a:r>
              <a:rPr lang="de-DE" sz="2000" b="1" dirty="0" smtClean="0">
                <a:solidFill>
                  <a:srgbClr val="0000FF"/>
                </a:solidFill>
              </a:rPr>
              <a:t>]</a:t>
            </a:r>
          </a:p>
          <a:p>
            <a:endParaRPr lang="de-DE" sz="1100" dirty="0"/>
          </a:p>
          <a:p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:</a:t>
            </a:r>
            <a:endParaRPr lang="de-DE" dirty="0"/>
          </a:p>
          <a:p>
            <a:r>
              <a:rPr lang="de-DE" sz="2400" b="1" dirty="0" smtClean="0">
                <a:solidFill>
                  <a:srgbClr val="0000FF"/>
                </a:solidFill>
              </a:rPr>
              <a:t>𝜎 ≈ 90eV</a:t>
            </a:r>
          </a:p>
          <a:p>
            <a:endParaRPr lang="de-DE" sz="1050" dirty="0"/>
          </a:p>
          <a:p>
            <a:r>
              <a:rPr lang="de-DE" dirty="0" err="1" smtClean="0"/>
              <a:t>Threshold</a:t>
            </a:r>
            <a:r>
              <a:rPr lang="de-DE" dirty="0" smtClean="0"/>
              <a:t>: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E</a:t>
            </a:r>
            <a:r>
              <a:rPr lang="de-DE" sz="2400" b="1" baseline="-25000" dirty="0" err="1" smtClean="0">
                <a:solidFill>
                  <a:srgbClr val="0000FF"/>
                </a:solidFill>
              </a:rPr>
              <a:t>th</a:t>
            </a:r>
            <a:r>
              <a:rPr lang="de-DE" sz="2400" b="1" dirty="0" smtClean="0">
                <a:solidFill>
                  <a:srgbClr val="0000FF"/>
                </a:solidFill>
              </a:rPr>
              <a:t> ≈ 603eV</a:t>
            </a:r>
          </a:p>
          <a:p>
            <a:endParaRPr lang="de-DE" sz="600" dirty="0" smtClean="0"/>
          </a:p>
          <a:p>
            <a:r>
              <a:rPr lang="en-US" dirty="0" smtClean="0"/>
              <a:t>(N</a:t>
            </a:r>
            <a:r>
              <a:rPr lang="de-DE" dirty="0" err="1" smtClean="0"/>
              <a:t>uclear</a:t>
            </a:r>
            <a:r>
              <a:rPr lang="de-DE" dirty="0" err="1"/>
              <a:t>-</a:t>
            </a:r>
            <a:r>
              <a:rPr lang="de-DE" dirty="0" err="1" smtClean="0"/>
              <a:t>recoil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directly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!)</a:t>
            </a:r>
            <a:endParaRPr lang="de-DE" sz="1600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14" name="Bild 4" descr="Bildschirmfoto 2013-05-20 um 12.0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68146" y="687896"/>
            <a:ext cx="1136240" cy="2374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100" y="1402834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CaWO</a:t>
            </a:r>
            <a:r>
              <a:rPr lang="en-US" baseline="-25000" dirty="0" smtClean="0"/>
              <a:t>4</a:t>
            </a:r>
            <a:r>
              <a:rPr lang="en-US" dirty="0" smtClean="0"/>
              <a:t>-</a:t>
            </a:r>
            <a:r>
              <a:rPr lang="en-US" dirty="0"/>
              <a:t>c</a:t>
            </a:r>
            <a:r>
              <a:rPr lang="en-US" dirty="0" smtClean="0"/>
              <a:t>rystal </a:t>
            </a:r>
            <a:r>
              <a:rPr lang="en-US" b="1" dirty="0" smtClean="0"/>
              <a:t>production at TU Munich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Unprecedented </a:t>
            </a:r>
            <a:r>
              <a:rPr lang="en-US" dirty="0" err="1" smtClean="0"/>
              <a:t>radiopurity</a:t>
            </a:r>
            <a:r>
              <a:rPr lang="en-US" dirty="0" smtClean="0"/>
              <a:t> (by factor 2-10)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3999" y="2124336"/>
            <a:ext cx="200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aw ingot of m≈1kg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5791200" y="6356350"/>
            <a:ext cx="2133600" cy="365125"/>
          </a:xfrm>
        </p:spPr>
        <p:txBody>
          <a:bodyPr/>
          <a:lstStyle/>
          <a:p>
            <a:fld id="{60991400-C1E2-A94B-8C6F-D6BA355E5FD2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1635" y="3070711"/>
            <a:ext cx="194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ommercial crystal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08437" y="3439685"/>
            <a:ext cx="94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TUM-40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332" y="2916823"/>
            <a:ext cx="1161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solidFill>
                  <a:srgbClr val="0000FF"/>
                </a:solidFill>
              </a:rPr>
              <a:t>179</a:t>
            </a:r>
            <a:r>
              <a:rPr lang="en-US" sz="1600" dirty="0" smtClean="0">
                <a:solidFill>
                  <a:srgbClr val="0000FF"/>
                </a:solidFill>
              </a:rPr>
              <a:t>Ta L1(EC)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3699470"/>
            <a:ext cx="5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227</a:t>
            </a:r>
            <a:r>
              <a:rPr lang="en-US" sz="1600" dirty="0" smtClean="0"/>
              <a:t>Ac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26326" y="3809017"/>
            <a:ext cx="606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210</a:t>
            </a:r>
            <a:r>
              <a:rPr lang="en-US" sz="1600" dirty="0" smtClean="0"/>
              <a:t>Pb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25800" y="4038024"/>
            <a:ext cx="229802" cy="229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62970" y="4038024"/>
            <a:ext cx="165916" cy="229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81635" y="3070711"/>
            <a:ext cx="2051146" cy="73830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9900" y="2216669"/>
            <a:ext cx="2685351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</a:t>
            </a:r>
            <a:r>
              <a:rPr lang="en-US" sz="1200" dirty="0" err="1" smtClean="0"/>
              <a:t>Erb</a:t>
            </a:r>
            <a:r>
              <a:rPr lang="en-US" sz="1200" dirty="0" smtClean="0"/>
              <a:t> et al., </a:t>
            </a:r>
            <a:r>
              <a:rPr lang="pl-PL" sz="1200" dirty="0" err="1" smtClean="0"/>
              <a:t>CrystEngComm</a:t>
            </a:r>
            <a:r>
              <a:rPr lang="pl-PL" sz="1200" dirty="0" smtClean="0"/>
              <a:t> 15(2013)12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12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600075"/>
            <a:ext cx="767715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5" y="1749831"/>
            <a:ext cx="98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Light </a:t>
            </a:r>
          </a:p>
          <a:p>
            <a:r>
              <a:rPr lang="de-DE" dirty="0" smtClean="0"/>
              <a:t>detector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2207184" y="3645024"/>
            <a:ext cx="98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Phonon </a:t>
            </a:r>
          </a:p>
          <a:p>
            <a:r>
              <a:rPr lang="de-DE" dirty="0" smtClean="0"/>
              <a:t>detector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5445224"/>
            <a:ext cx="9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F. Probst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0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5" descr="ncal_ch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226" y="1417638"/>
            <a:ext cx="5818267" cy="41114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949337" y="3142007"/>
            <a:ext cx="2030017" cy="2423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117288" y="1775137"/>
            <a:ext cx="725888" cy="400091"/>
          </a:xfrm>
          <a:prstGeom prst="rect">
            <a:avLst/>
          </a:prstGeom>
          <a:noFill/>
        </p:spPr>
        <p:txBody>
          <a:bodyPr wrap="none" lIns="91419" tIns="45711" rIns="91419" bIns="45711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light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34130" y="2063920"/>
            <a:ext cx="1010921" cy="400091"/>
          </a:xfrm>
          <a:prstGeom prst="rect">
            <a:avLst/>
          </a:prstGeom>
          <a:noFill/>
        </p:spPr>
        <p:txBody>
          <a:bodyPr wrap="none" lIns="91419" tIns="45711" rIns="91419" bIns="45711" rtlCol="0">
            <a:spAutoFit/>
          </a:bodyPr>
          <a:lstStyle/>
          <a:p>
            <a:r>
              <a:rPr lang="de-DE" sz="2000" b="1" dirty="0" err="1">
                <a:solidFill>
                  <a:srgbClr val="FF0000"/>
                </a:solidFill>
              </a:rPr>
              <a:t>phonon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5" name="Textfeld 2"/>
          <p:cNvSpPr txBox="1"/>
          <p:nvPr/>
        </p:nvSpPr>
        <p:spPr>
          <a:xfrm>
            <a:off x="7099226" y="2655440"/>
            <a:ext cx="505267" cy="338554"/>
          </a:xfrm>
          <a:prstGeom prst="rect">
            <a:avLst/>
          </a:prstGeom>
          <a:solidFill>
            <a:schemeClr val="bg1"/>
          </a:solidFill>
          <a:ln>
            <a:solidFill>
              <a:srgbClr val="292934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/>
              <a:t>e</a:t>
            </a:r>
            <a:r>
              <a:rPr lang="de-DE" sz="1600" baseline="30000"/>
              <a:t>-</a:t>
            </a:r>
            <a:r>
              <a:rPr lang="de-DE" sz="1600"/>
              <a:t>/γ</a:t>
            </a:r>
          </a:p>
        </p:txBody>
      </p:sp>
      <p:sp>
        <p:nvSpPr>
          <p:cNvPr id="16" name="Textfeld 3"/>
          <p:cNvSpPr txBox="1"/>
          <p:nvPr/>
        </p:nvSpPr>
        <p:spPr>
          <a:xfrm>
            <a:off x="7099226" y="4230554"/>
            <a:ext cx="88335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err="1"/>
              <a:t>neutrons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Phonon-Light </a:t>
            </a:r>
            <a:r>
              <a:rPr lang="de-DE" dirty="0" err="1"/>
              <a:t>Technique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50900" y="5706537"/>
            <a:ext cx="7708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Reduced</a:t>
            </a:r>
            <a:r>
              <a:rPr lang="de-DE" sz="2000" dirty="0"/>
              <a:t> light </a:t>
            </a:r>
            <a:r>
              <a:rPr lang="de-DE" sz="2000" dirty="0" err="1"/>
              <a:t>output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 smtClean="0"/>
              <a:t>highly</a:t>
            </a:r>
            <a:r>
              <a:rPr lang="de-DE" sz="2000" dirty="0" err="1"/>
              <a:t>-</a:t>
            </a:r>
            <a:r>
              <a:rPr lang="de-DE" sz="2000" dirty="0" err="1" smtClean="0"/>
              <a:t>ionizing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	</a:t>
            </a:r>
            <a:r>
              <a:rPr lang="de-DE" sz="2000" dirty="0"/>
              <a:t> </a:t>
            </a:r>
            <a:r>
              <a:rPr lang="de-DE" sz="2000" dirty="0" smtClean="0"/>
              <a:t>               </a:t>
            </a:r>
            <a:r>
              <a:rPr lang="de-DE" sz="2000" dirty="0" err="1" smtClean="0"/>
              <a:t>Quenching</a:t>
            </a:r>
            <a:r>
              <a:rPr lang="de-DE" dirty="0">
                <a:solidFill>
                  <a:schemeClr val="tx2"/>
                </a:solidFill>
              </a:rPr>
              <a:t>	</a:t>
            </a:r>
            <a:r>
              <a:rPr lang="de-DE" dirty="0"/>
              <a:t>	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6140650" y="5830904"/>
            <a:ext cx="596900" cy="1915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73620" y="2160265"/>
            <a:ext cx="716237" cy="0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279191" y="5137659"/>
            <a:ext cx="1502849" cy="5727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26499" y="1417638"/>
            <a:ext cx="862458" cy="5727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7331" y="5655739"/>
            <a:ext cx="7687735" cy="5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7"/>
          <p:cNvSpPr txBox="1"/>
          <p:nvPr/>
        </p:nvSpPr>
        <p:spPr>
          <a:xfrm rot="20546470">
            <a:off x="6536714" y="4937613"/>
            <a:ext cx="1010921" cy="400091"/>
          </a:xfrm>
          <a:prstGeom prst="rect">
            <a:avLst/>
          </a:prstGeom>
          <a:solidFill>
            <a:srgbClr val="FFFFFF"/>
          </a:solidFill>
        </p:spPr>
        <p:txBody>
          <a:bodyPr wrap="none" lIns="91419" tIns="45711" rIns="91419" bIns="45711" rtlCol="0">
            <a:spAutoFit/>
          </a:bodyPr>
          <a:lstStyle/>
          <a:p>
            <a:r>
              <a:rPr lang="de-DE" sz="2000" b="1" dirty="0" err="1">
                <a:solidFill>
                  <a:srgbClr val="FF0000"/>
                </a:solidFill>
              </a:rPr>
              <a:t>phonon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348916" y="3213100"/>
            <a:ext cx="112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l</a:t>
            </a:r>
            <a:r>
              <a:rPr lang="en-US" dirty="0" smtClean="0">
                <a:latin typeface="Times"/>
                <a:cs typeface="Times"/>
              </a:rPr>
              <a:t>ight yield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Raimund Strauss, MPI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CRESST-III: Low-Mass Dark Matter Search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68866" y="1529162"/>
            <a:ext cx="6036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Straight-forward approach: </a:t>
            </a:r>
            <a:r>
              <a:rPr lang="en-US" sz="2400" b="1" dirty="0" smtClean="0"/>
              <a:t>CRESST-III </a:t>
            </a:r>
            <a:r>
              <a:rPr lang="en-US" sz="2400" dirty="0" smtClean="0"/>
              <a:t>Phase 1</a:t>
            </a:r>
            <a:endParaRPr lang="en-US" sz="2400" dirty="0"/>
          </a:p>
          <a:p>
            <a:r>
              <a:rPr lang="en-US" sz="2400" b="1" dirty="0" smtClean="0"/>
              <a:t> </a:t>
            </a:r>
          </a:p>
        </p:txBody>
      </p:sp>
      <p:pic>
        <p:nvPicPr>
          <p:cNvPr id="4" name="Bild 4" descr="wilhelmFinalRoughening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89965" l="9926" r="89950">
                        <a14:foregroundMark x1="65012" y1="20661" x2="65012" y2="20661"/>
                        <a14:foregroundMark x1="67742" y1="20661" x2="67742" y2="20661"/>
                        <a14:backgroundMark x1="20099" y1="62220" x2="20099" y2="62220"/>
                        <a14:backgroundMark x1="12903" y1="64817" x2="12903" y2="64817"/>
                        <a14:backgroundMark x1="23573" y1="60567" x2="23573" y2="60567"/>
                        <a14:backgroundMark x1="23945" y1="58323" x2="23945" y2="58323"/>
                        <a14:backgroundMark x1="24442" y1="61393" x2="24442" y2="61393"/>
                        <a14:backgroundMark x1="24194" y1="59622" x2="24194" y2="5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529" y="1944661"/>
            <a:ext cx="2513652" cy="2638978"/>
          </a:xfrm>
          <a:prstGeom prst="rect">
            <a:avLst/>
          </a:prstGeom>
        </p:spPr>
      </p:pic>
      <p:pic>
        <p:nvPicPr>
          <p:cNvPr id="6" name="Bild 4" descr="wilhelmFinalRoughening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89965" l="9926" r="89950">
                        <a14:foregroundMark x1="65012" y1="20661" x2="65012" y2="20661"/>
                        <a14:foregroundMark x1="67742" y1="20661" x2="67742" y2="20661"/>
                        <a14:backgroundMark x1="20099" y1="62220" x2="20099" y2="62220"/>
                        <a14:backgroundMark x1="12903" y1="64817" x2="12903" y2="64817"/>
                        <a14:backgroundMark x1="23573" y1="60567" x2="23573" y2="60567"/>
                        <a14:backgroundMark x1="23945" y1="58323" x2="23945" y2="58323"/>
                        <a14:backgroundMark x1="24442" y1="61393" x2="24442" y2="61393"/>
                        <a14:backgroundMark x1="24194" y1="59622" x2="24194" y2="5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540" y="3015165"/>
            <a:ext cx="844172" cy="88626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372845">
            <a:off x="4437781" y="2740232"/>
            <a:ext cx="3166989" cy="909224"/>
          </a:xfrm>
          <a:prstGeom prst="rightArrow">
            <a:avLst>
              <a:gd name="adj1" fmla="val 54367"/>
              <a:gd name="adj2" fmla="val 56002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Scale down size by factor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466" y="2442633"/>
            <a:ext cx="1935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quo</a:t>
            </a:r>
          </a:p>
          <a:p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 = 250g</a:t>
            </a:r>
          </a:p>
          <a:p>
            <a:r>
              <a:rPr lang="en-US" dirty="0" smtClean="0"/>
              <a:t>V = 32x32x40 mm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50004" y="2604233"/>
            <a:ext cx="82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=24g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836" y="4666113"/>
            <a:ext cx="88123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Phonon threshold: 	 	</a:t>
            </a:r>
            <a:r>
              <a:rPr lang="en-US" dirty="0" smtClean="0"/>
              <a:t>E</a:t>
            </a:r>
            <a:r>
              <a:rPr lang="en-US" baseline="-25000" dirty="0" smtClean="0"/>
              <a:t>th </a:t>
            </a:r>
            <a:r>
              <a:rPr lang="en-US" dirty="0"/>
              <a:t>≲ 5</a:t>
            </a:r>
            <a:r>
              <a:rPr lang="en-US" dirty="0" smtClean="0"/>
              <a:t>00eV	  			</a:t>
            </a:r>
            <a:r>
              <a:rPr lang="en-US" b="1" dirty="0" smtClean="0">
                <a:solidFill>
                  <a:srgbClr val="FF0000"/>
                </a:solidFill>
              </a:rPr>
              <a:t>improvement by a factor of 5-10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b="1" dirty="0" smtClean="0"/>
              <a:t>Light-detector res.: </a:t>
            </a:r>
            <a:r>
              <a:rPr lang="en-US" b="1" dirty="0" smtClean="0">
                <a:solidFill>
                  <a:srgbClr val="4F81BD"/>
                </a:solidFill>
              </a:rPr>
              <a:t>	</a:t>
            </a:r>
            <a:r>
              <a:rPr lang="de-DE" dirty="0" smtClean="0"/>
              <a:t>𝜎 ≈ 5 </a:t>
            </a:r>
            <a:r>
              <a:rPr lang="de-DE" dirty="0"/>
              <a:t>eV </a:t>
            </a:r>
            <a:r>
              <a:rPr lang="de-DE" dirty="0" smtClean="0"/>
              <a:t>					</a:t>
            </a:r>
            <a:r>
              <a:rPr lang="de-DE" b="1" dirty="0" err="1" smtClean="0">
                <a:solidFill>
                  <a:srgbClr val="FF0000"/>
                </a:solidFill>
              </a:rPr>
              <a:t>improvement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by</a:t>
            </a:r>
            <a:r>
              <a:rPr lang="de-DE" b="1" dirty="0" smtClean="0">
                <a:solidFill>
                  <a:srgbClr val="FF0000"/>
                </a:solidFill>
              </a:rPr>
              <a:t> a </a:t>
            </a:r>
            <a:r>
              <a:rPr lang="de-DE" b="1" dirty="0" err="1" smtClean="0">
                <a:solidFill>
                  <a:srgbClr val="FF0000"/>
                </a:solidFill>
              </a:rPr>
              <a:t>factor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2 </a:t>
            </a:r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1500" y="6362700"/>
            <a:ext cx="2895600" cy="365125"/>
          </a:xfrm>
        </p:spPr>
        <p:txBody>
          <a:bodyPr/>
          <a:lstStyle/>
          <a:p>
            <a:r>
              <a:rPr lang="de-DE" dirty="0" smtClean="0"/>
              <a:t>Raimund </a:t>
            </a:r>
            <a:r>
              <a:rPr lang="de-DE" dirty="0" err="1" smtClean="0"/>
              <a:t>Strauss</a:t>
            </a:r>
            <a:r>
              <a:rPr lang="de-DE" dirty="0" smtClean="0"/>
              <a:t>, MPI </a:t>
            </a:r>
            <a:r>
              <a:rPr lang="de-DE" dirty="0" err="1" smtClean="0"/>
              <a:t>Munich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56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4894" y="6381328"/>
            <a:ext cx="9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F. Pröbst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95275"/>
            <a:ext cx="88773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CRESST-III_proje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62867"/>
            <a:ext cx="6682577" cy="4722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CRESST-III </a:t>
            </a:r>
            <a:r>
              <a:rPr lang="en-US" dirty="0" smtClean="0"/>
              <a:t>Phase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6338" y="1607743"/>
            <a:ext cx="10357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CRESST-II Phase 2</a:t>
            </a:r>
            <a:endParaRPr lang="en-US" sz="1050" dirty="0" smtClean="0">
              <a:solidFill>
                <a:srgbClr val="FF0000"/>
              </a:solidFill>
            </a:endParaRPr>
          </a:p>
          <a:p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2314" y="4561916"/>
            <a:ext cx="162177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660066"/>
                </a:solidFill>
              </a:rPr>
              <a:t>CRESST-III Phase 2 projection</a:t>
            </a:r>
            <a:endParaRPr lang="en-US" sz="1100" b="1" dirty="0" smtClean="0">
              <a:solidFill>
                <a:srgbClr val="660066"/>
              </a:solidFill>
            </a:endParaRPr>
          </a:p>
          <a:p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8315" y="5820209"/>
            <a:ext cx="78387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 x 24g detectors of improved quality operated for 2 years ≈ 1000 kg-days (net)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Raimund Strauss, MPI Munich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91400-C1E2-A94B-8C6F-D6BA355E5FD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914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80312" y="6525344"/>
            <a:ext cx="69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R.Straus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1907704" y="620688"/>
            <a:ext cx="55569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Coherent</a:t>
            </a:r>
            <a:r>
              <a:rPr lang="de-DE" sz="2400" dirty="0" smtClean="0"/>
              <a:t> </a:t>
            </a:r>
            <a:r>
              <a:rPr lang="de-DE" sz="2400" dirty="0" err="1" smtClean="0"/>
              <a:t>neutrino</a:t>
            </a:r>
            <a:r>
              <a:rPr lang="de-DE" sz="2400" dirty="0" smtClean="0"/>
              <a:t> </a:t>
            </a:r>
            <a:r>
              <a:rPr lang="de-DE" sz="2400" dirty="0" err="1" smtClean="0"/>
              <a:t>nucleus</a:t>
            </a:r>
            <a:r>
              <a:rPr lang="de-DE" sz="2400" dirty="0" smtClean="0"/>
              <a:t> </a:t>
            </a:r>
            <a:r>
              <a:rPr lang="de-DE" sz="2400" dirty="0" err="1" smtClean="0"/>
              <a:t>scattering</a:t>
            </a:r>
            <a:r>
              <a:rPr lang="de-DE" sz="2400" dirty="0" smtClean="0"/>
              <a:t> </a:t>
            </a:r>
          </a:p>
          <a:p>
            <a:r>
              <a:rPr lang="de-DE" dirty="0" err="1" smtClean="0"/>
              <a:t>crossection</a:t>
            </a:r>
            <a:r>
              <a:rPr lang="de-DE" dirty="0" smtClean="0"/>
              <a:t>  </a:t>
            </a:r>
            <a:r>
              <a:rPr lang="el-GR" sz="2800" dirty="0" smtClean="0"/>
              <a:t>σ</a:t>
            </a:r>
            <a:r>
              <a:rPr lang="de-DE" sz="2800" dirty="0" smtClean="0"/>
              <a:t>  ̴ G²/ 4</a:t>
            </a:r>
            <a:r>
              <a:rPr lang="el-GR" sz="2800" dirty="0" smtClean="0"/>
              <a:t>π</a:t>
            </a:r>
            <a:r>
              <a:rPr lang="de-DE" sz="2800" dirty="0" smtClean="0"/>
              <a:t> N² (E</a:t>
            </a:r>
            <a:r>
              <a:rPr lang="el-GR" sz="2800" dirty="0" smtClean="0"/>
              <a:t>ν</a:t>
            </a:r>
            <a:r>
              <a:rPr lang="de-DE" sz="2800" dirty="0" smtClean="0"/>
              <a:t>)²</a:t>
            </a:r>
          </a:p>
          <a:p>
            <a:r>
              <a:rPr lang="de-DE" sz="2800" dirty="0" smtClean="0"/>
              <a:t>N </a:t>
            </a:r>
            <a:r>
              <a:rPr lang="de-DE" sz="2800" dirty="0" err="1" smtClean="0"/>
              <a:t>number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neutrons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nucleus</a:t>
            </a: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035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5734850" cy="1028844"/>
          </a:xfr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5" y="843355"/>
            <a:ext cx="8507288" cy="581390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179426" y="186444"/>
            <a:ext cx="165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T.Niinikoski</a:t>
            </a:r>
            <a:endParaRPr lang="de-DE" dirty="0" smtClean="0"/>
          </a:p>
          <a:p>
            <a:r>
              <a:rPr lang="de-DE" dirty="0" smtClean="0"/>
              <a:t>Wisconsin 2010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7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285922" cy="49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" y="-387425"/>
            <a:ext cx="8616050" cy="630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90824" y="6237312"/>
            <a:ext cx="478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See </a:t>
            </a:r>
            <a:r>
              <a:rPr lang="de-DE" dirty="0" err="1" smtClean="0"/>
              <a:t>presentation</a:t>
            </a:r>
            <a:r>
              <a:rPr lang="de-DE" dirty="0" smtClean="0"/>
              <a:t> Raimund Straus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3 different </a:t>
            </a:r>
            <a:r>
              <a:rPr lang="de-DE" dirty="0" err="1" smtClean="0"/>
              <a:t>sites</a:t>
            </a:r>
            <a:endParaRPr lang="de-DE" dirty="0"/>
          </a:p>
        </p:txBody>
      </p:sp>
      <p:pic>
        <p:nvPicPr>
          <p:cNvPr id="4" name="Bild 3" descr="Bildschirmfoto 2017-03-13 um 13.42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336173" cy="2739890"/>
          </a:xfrm>
          <a:prstGeom prst="rect">
            <a:avLst/>
          </a:prstGeom>
        </p:spPr>
      </p:pic>
      <p:pic>
        <p:nvPicPr>
          <p:cNvPr id="5" name="Bild 4" descr="disc_pot_PWR_band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54" y="3598696"/>
            <a:ext cx="3832846" cy="291225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23142" y="1383281"/>
            <a:ext cx="2853553" cy="203132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Medium </a:t>
            </a:r>
            <a:r>
              <a:rPr lang="de-DE" dirty="0" err="1" smtClean="0">
                <a:solidFill>
                  <a:srgbClr val="008000"/>
                </a:solidFill>
              </a:rPr>
              <a:t>case</a:t>
            </a:r>
            <a:r>
              <a:rPr lang="de-DE" dirty="0" smtClean="0">
                <a:solidFill>
                  <a:srgbClr val="008000"/>
                </a:solidFill>
              </a:rPr>
              <a:t> (40m)</a:t>
            </a:r>
          </a:p>
          <a:p>
            <a:r>
              <a:rPr lang="de-DE" dirty="0" smtClean="0"/>
              <a:t>S</a:t>
            </a:r>
            <a:r>
              <a:rPr lang="en-US" dirty="0" err="1" smtClean="0"/>
              <a:t>traight</a:t>
            </a:r>
            <a:r>
              <a:rPr lang="en-US" dirty="0" smtClean="0"/>
              <a:t> forward in terms of: 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/>
              <a:t>e</a:t>
            </a:r>
            <a:r>
              <a:rPr lang="en-US" dirty="0" err="1" smtClean="0"/>
              <a:t>xperimental</a:t>
            </a:r>
            <a:r>
              <a:rPr lang="en-US" dirty="0" smtClean="0"/>
              <a:t> site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s</a:t>
            </a:r>
            <a:r>
              <a:rPr lang="en-US" dirty="0" err="1" smtClean="0"/>
              <a:t>ignal</a:t>
            </a:r>
            <a:r>
              <a:rPr lang="en-US" dirty="0" smtClean="0"/>
              <a:t> rate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b</a:t>
            </a:r>
            <a:r>
              <a:rPr lang="en-US" dirty="0" err="1" smtClean="0"/>
              <a:t>ackground</a:t>
            </a:r>
            <a:r>
              <a:rPr lang="en-US" dirty="0" smtClean="0"/>
              <a:t> level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de-DE" dirty="0" smtClean="0">
                <a:sym typeface="Wingdings"/>
              </a:rPr>
              <a:t> Discovery </a:t>
            </a:r>
            <a:r>
              <a:rPr lang="de-DE" dirty="0" err="1" smtClean="0">
                <a:sym typeface="Wingdings"/>
              </a:rPr>
              <a:t>within</a:t>
            </a:r>
            <a:r>
              <a:rPr lang="de-DE" dirty="0" smtClean="0">
                <a:sym typeface="Wingdings"/>
              </a:rPr>
              <a:t> 2 </a:t>
            </a:r>
            <a:r>
              <a:rPr lang="de-DE" dirty="0" err="1" smtClean="0">
                <a:sym typeface="Wingdings"/>
              </a:rPr>
              <a:t>weeks</a:t>
            </a:r>
            <a:endParaRPr lang="en-US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 smtClean="0"/>
              <a:t>R. </a:t>
            </a:r>
            <a:r>
              <a:rPr lang="de-DE" dirty="0" err="1" smtClean="0"/>
              <a:t>Strauss</a:t>
            </a:r>
            <a:r>
              <a:rPr lang="de-DE" dirty="0" smtClean="0"/>
              <a:t>, L. </a:t>
            </a:r>
            <a:r>
              <a:rPr lang="de-DE" dirty="0" err="1" smtClean="0"/>
              <a:t>Oberauer</a:t>
            </a:r>
            <a:r>
              <a:rPr lang="de-DE" dirty="0" smtClean="0"/>
              <a:t>, S. </a:t>
            </a:r>
            <a:r>
              <a:rPr lang="de-DE" dirty="0" err="1" smtClean="0"/>
              <a:t>Schönert</a:t>
            </a:r>
            <a:r>
              <a:rPr lang="de-DE" dirty="0" smtClean="0"/>
              <a:t> et al.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69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1052736"/>
            <a:ext cx="66717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Congratulations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scientists</a:t>
            </a:r>
            <a:r>
              <a:rPr lang="de-DE" sz="2400" dirty="0" smtClean="0"/>
              <a:t> </a:t>
            </a:r>
            <a:r>
              <a:rPr lang="de-DE" sz="2400" dirty="0" err="1" smtClean="0"/>
              <a:t>working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field</a:t>
            </a:r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LTD 1: </a:t>
            </a:r>
            <a:r>
              <a:rPr lang="de-DE" sz="2400" dirty="0" err="1" smtClean="0"/>
              <a:t>ca</a:t>
            </a:r>
            <a:r>
              <a:rPr lang="de-DE" sz="2400" dirty="0" smtClean="0"/>
              <a:t> 30  </a:t>
            </a:r>
            <a:r>
              <a:rPr lang="de-DE" sz="2400" dirty="0" err="1" smtClean="0"/>
              <a:t>paricipants</a:t>
            </a:r>
            <a:endParaRPr lang="de-DE" sz="2400" dirty="0" smtClean="0"/>
          </a:p>
          <a:p>
            <a:r>
              <a:rPr lang="de-DE" sz="2400" dirty="0" smtClean="0"/>
              <a:t>LTD17: </a:t>
            </a:r>
            <a:r>
              <a:rPr lang="de-DE" sz="2400" dirty="0" err="1" smtClean="0"/>
              <a:t>ca</a:t>
            </a:r>
            <a:r>
              <a:rPr lang="de-DE" sz="2400" dirty="0" smtClean="0"/>
              <a:t> 300 </a:t>
            </a:r>
            <a:r>
              <a:rPr lang="de-DE" sz="2400" dirty="0" err="1" smtClean="0"/>
              <a:t>participants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Exiting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</a:t>
            </a:r>
            <a:r>
              <a:rPr lang="de-DE" sz="2400" dirty="0" smtClean="0"/>
              <a:t> 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631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2" y="2048415"/>
            <a:ext cx="6315956" cy="3629532"/>
          </a:xfrm>
        </p:spPr>
      </p:pic>
    </p:spTree>
    <p:extLst>
      <p:ext uri="{BB962C8B-B14F-4D97-AF65-F5344CB8AC3E}">
        <p14:creationId xmlns:p14="http://schemas.microsoft.com/office/powerpoint/2010/main" val="3247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7-05-30 um 11.0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757"/>
            <a:ext cx="9144000" cy="440724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15616" y="188640"/>
            <a:ext cx="61274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Cryo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err="1" smtClean="0"/>
              <a:t>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coherent</a:t>
            </a:r>
            <a:r>
              <a:rPr lang="de-DE" dirty="0" smtClean="0"/>
              <a:t> </a:t>
            </a:r>
            <a:r>
              <a:rPr lang="de-DE" dirty="0" smtClean="0"/>
              <a:t>neutral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smtClean="0"/>
              <a:t>off </a:t>
            </a:r>
            <a:r>
              <a:rPr lang="de-DE" dirty="0" err="1" smtClean="0"/>
              <a:t>nuclei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Applications</a:t>
            </a:r>
            <a:r>
              <a:rPr lang="de-DE" dirty="0" smtClean="0"/>
              <a:t>: </a:t>
            </a:r>
            <a:r>
              <a:rPr lang="de-DE" dirty="0" err="1" smtClean="0"/>
              <a:t>spallation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                  </a:t>
            </a:r>
            <a:r>
              <a:rPr lang="de-DE" dirty="0" err="1" smtClean="0"/>
              <a:t>reactor</a:t>
            </a:r>
            <a:r>
              <a:rPr lang="de-DE" dirty="0" smtClean="0"/>
              <a:t>-</a:t>
            </a:r>
          </a:p>
          <a:p>
            <a:r>
              <a:rPr lang="de-DE" dirty="0" smtClean="0"/>
              <a:t>                         Supernova-</a:t>
            </a:r>
          </a:p>
          <a:p>
            <a:r>
              <a:rPr lang="de-DE" dirty="0" smtClean="0"/>
              <a:t>                         </a:t>
            </a:r>
            <a:r>
              <a:rPr lang="de-DE" dirty="0" smtClean="0"/>
              <a:t>Solar</a:t>
            </a:r>
            <a:endParaRPr lang="de-DE" dirty="0" smtClean="0"/>
          </a:p>
          <a:p>
            <a:r>
              <a:rPr lang="de-DE" dirty="0" smtClean="0"/>
              <a:t>                         </a:t>
            </a:r>
            <a:r>
              <a:rPr lang="de-DE" dirty="0" err="1" smtClean="0"/>
              <a:t>terestrial</a:t>
            </a:r>
            <a:r>
              <a:rPr lang="de-DE" dirty="0" smtClean="0"/>
              <a:t> </a:t>
            </a:r>
            <a:r>
              <a:rPr lang="de-DE" dirty="0" smtClean="0"/>
              <a:t>-  </a:t>
            </a:r>
            <a:r>
              <a:rPr lang="de-DE" dirty="0" err="1" smtClean="0"/>
              <a:t>neutrinos</a:t>
            </a:r>
            <a:endParaRPr lang="de-DE" dirty="0" smtClean="0"/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452320" y="9807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1984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4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47863"/>
            <a:ext cx="53435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47249" y="234459"/>
            <a:ext cx="5396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     </a:t>
            </a:r>
            <a:r>
              <a:rPr lang="de-DE" sz="2400" dirty="0" err="1" smtClean="0"/>
              <a:t>Metastabel</a:t>
            </a:r>
            <a:r>
              <a:rPr lang="de-DE" sz="2400" dirty="0" smtClean="0"/>
              <a:t> </a:t>
            </a:r>
            <a:r>
              <a:rPr lang="en-GB" sz="2400" dirty="0" smtClean="0"/>
              <a:t>suoerconducting</a:t>
            </a:r>
            <a:r>
              <a:rPr lang="de-DE" sz="2400" dirty="0" smtClean="0"/>
              <a:t> grains </a:t>
            </a:r>
          </a:p>
          <a:p>
            <a:r>
              <a:rPr lang="de-DE" sz="2400" dirty="0" smtClean="0"/>
              <a:t>                    In magnetic field </a:t>
            </a:r>
          </a:p>
          <a:p>
            <a:endParaRPr lang="de-DE" sz="2400" dirty="0"/>
          </a:p>
          <a:p>
            <a:r>
              <a:rPr lang="de-DE" sz="2400" dirty="0" smtClean="0"/>
              <a:t>Sensitiv </a:t>
            </a:r>
            <a:r>
              <a:rPr lang="en-GB" sz="2400" dirty="0" smtClean="0"/>
              <a:t>to</a:t>
            </a:r>
            <a:r>
              <a:rPr lang="de-DE" sz="2400" dirty="0" smtClean="0"/>
              <a:t> </a:t>
            </a:r>
            <a:r>
              <a:rPr lang="en-GB" sz="2400" dirty="0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deposition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1-100eV ?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2123728" y="5406316"/>
            <a:ext cx="180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Super </a:t>
            </a:r>
            <a:r>
              <a:rPr lang="de-DE" dirty="0" err="1" smtClean="0"/>
              <a:t>conducting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265657" y="5423214"/>
            <a:ext cx="197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Normal </a:t>
            </a:r>
            <a:r>
              <a:rPr lang="de-DE" dirty="0" err="1" smtClean="0"/>
              <a:t>conducting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411760" y="5936290"/>
            <a:ext cx="467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grain</a:t>
            </a:r>
            <a:r>
              <a:rPr lang="de-DE" dirty="0" smtClean="0"/>
              <a:t> </a:t>
            </a:r>
            <a:r>
              <a:rPr lang="de-DE" dirty="0" err="1" smtClean="0"/>
              <a:t>flip</a:t>
            </a:r>
            <a:r>
              <a:rPr lang="de-DE" dirty="0" smtClean="0"/>
              <a:t> via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inductance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51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Microsoft Office PowerPoint</Application>
  <PresentationFormat>Bildschirmpräsentation (4:3)</PresentationFormat>
  <Paragraphs>356</Paragraphs>
  <Slides>63</Slides>
  <Notes>12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63</vt:i4>
      </vt:variant>
    </vt:vector>
  </HeadingPairs>
  <TitlesOfParts>
    <vt:vector size="79" baseType="lpstr">
      <vt:lpstr>Arial</vt:lpstr>
      <vt:lpstr>Arial Narrow</vt:lpstr>
      <vt:lpstr>Calibri</vt:lpstr>
      <vt:lpstr>Monotype Sorts</vt:lpstr>
      <vt:lpstr>Symbol</vt:lpstr>
      <vt:lpstr>Times</vt:lpstr>
      <vt:lpstr>Times New Roman</vt:lpstr>
      <vt:lpstr>Verdana</vt:lpstr>
      <vt:lpstr>Wingdings</vt:lpstr>
      <vt:lpstr>Office Theme</vt:lpstr>
      <vt:lpstr>Objekt-Manager-Shellobjekt</vt:lpstr>
      <vt:lpstr>Photo Editor Photo</vt:lpstr>
      <vt:lpstr>Designer 4.1 Zeichnung</vt:lpstr>
      <vt:lpstr>Document</vt:lpstr>
      <vt:lpstr>Formel</vt:lpstr>
      <vt:lpstr>Equation</vt:lpstr>
      <vt:lpstr>The 30th aniversary of LTD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Thermometers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EDS with Microcalorimeters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Potential of Cryogenic Detectors</vt:lpstr>
      <vt:lpstr>PowerPoint-Präsentation</vt:lpstr>
      <vt:lpstr>E.Fiorini LTD15</vt:lpstr>
      <vt:lpstr>PowerPoint-Präsentation</vt:lpstr>
      <vt:lpstr>PowerPoint-Präsentation</vt:lpstr>
      <vt:lpstr>PowerPoint-Präsentation</vt:lpstr>
      <vt:lpstr>PowerPoint-Präsentation</vt:lpstr>
      <vt:lpstr>The CRESST Experiment Cryogenic Rare Event Search with Superconducting Thermometers</vt:lpstr>
      <vt:lpstr>PowerPoint-Präsentation</vt:lpstr>
      <vt:lpstr>CRESST – Multi-Element Target</vt:lpstr>
      <vt:lpstr>Recent Exciting Progress at TUM</vt:lpstr>
      <vt:lpstr>Radiopurity of CaWO4 Crystals</vt:lpstr>
      <vt:lpstr>PowerPoint-Präsentation</vt:lpstr>
      <vt:lpstr>Phonon-Light Technique</vt:lpstr>
      <vt:lpstr>CRESST-III: Low-Mass Dark Matter Search</vt:lpstr>
      <vt:lpstr>PowerPoint-Präsentation</vt:lpstr>
      <vt:lpstr>CRESST-III Phase 2</vt:lpstr>
      <vt:lpstr>PowerPoint-Präsentation</vt:lpstr>
      <vt:lpstr>PowerPoint-Präsentation</vt:lpstr>
      <vt:lpstr>PowerPoint-Präsentation</vt:lpstr>
      <vt:lpstr>Study of 3 different sites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Stodolsky 80th anniversary</dc:title>
  <dc:creator>franz</dc:creator>
  <cp:lastModifiedBy>franz von feilitzsch</cp:lastModifiedBy>
  <cp:revision>137</cp:revision>
  <dcterms:created xsi:type="dcterms:W3CDTF">2017-05-24T17:03:41Z</dcterms:created>
  <dcterms:modified xsi:type="dcterms:W3CDTF">2017-09-01T21:45:49Z</dcterms:modified>
</cp:coreProperties>
</file>