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32099250" cy="42833925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7" autoAdjust="0"/>
    <p:restoredTop sz="94660"/>
  </p:normalViewPr>
  <p:slideViewPr>
    <p:cSldViewPr snapToGrid="0">
      <p:cViewPr varScale="1">
        <p:scale>
          <a:sx n="16" d="100"/>
          <a:sy n="16" d="100"/>
        </p:scale>
        <p:origin x="1548" y="17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A631-0C89-4608-A072-BE26FF33901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3139-091A-437D-9C96-FBC02917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669409" y="-186283"/>
            <a:ext cx="4791558" cy="4839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56592" y="6719449"/>
            <a:ext cx="32918400" cy="36833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87223"/>
            <a:ext cx="32918400" cy="83223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6" y="1473835"/>
            <a:ext cx="22278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kern="1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Fabrication of Ultrasensitive Transition Edge Sensor Bolometric Detectors for HIRMES</a:t>
            </a:r>
            <a:endParaRPr lang="en-US" sz="6600" b="1" kern="14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5401" y="407845"/>
            <a:ext cx="15711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LTD-17 Presentation 1598297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7" y="4643871"/>
            <a:ext cx="32294943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Ari-David Brown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1,*</a:t>
            </a:r>
            <a:r>
              <a:rPr lang="en-US" sz="4400" b="1" dirty="0" smtClean="0">
                <a:solidFill>
                  <a:schemeClr val="bg1"/>
                </a:solidFill>
              </a:rPr>
              <a:t>, Regis Brekosky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1,2</a:t>
            </a:r>
            <a:r>
              <a:rPr lang="en-US" sz="4400" b="1" dirty="0" smtClean="0">
                <a:solidFill>
                  <a:schemeClr val="bg1"/>
                </a:solidFill>
              </a:rPr>
              <a:t>, David Franz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</a:rPr>
              <a:t>, Wen-Ting Hsieh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</a:rPr>
              <a:t>, Alexander Kutyrev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1,3</a:t>
            </a:r>
            <a:r>
              <a:rPr lang="en-US" sz="4400" b="1" dirty="0" smtClean="0">
                <a:solidFill>
                  <a:schemeClr val="bg1"/>
                </a:solidFill>
              </a:rPr>
              <a:t>, Vilem Mikula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1,4</a:t>
            </a:r>
            <a:r>
              <a:rPr lang="en-US" sz="4400" b="1" dirty="0" smtClean="0">
                <a:solidFill>
                  <a:schemeClr val="bg1"/>
                </a:solidFill>
              </a:rPr>
              <a:t>, Timothy Miller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</a:rPr>
              <a:t>, S. Harvey Moseley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</a:rPr>
              <a:t>, Joseph Oxborrow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1,5</a:t>
            </a:r>
            <a:r>
              <a:rPr lang="en-US" sz="4400" b="1" dirty="0" smtClean="0">
                <a:solidFill>
                  <a:schemeClr val="bg1"/>
                </a:solidFill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</a:rPr>
              <a:t>Karwan</a:t>
            </a:r>
            <a:r>
              <a:rPr lang="en-US" sz="4400" b="1" dirty="0" smtClean="0">
                <a:solidFill>
                  <a:schemeClr val="bg1"/>
                </a:solidFill>
              </a:rPr>
              <a:t> Rostem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1,6</a:t>
            </a:r>
            <a:r>
              <a:rPr lang="en-US" sz="4400" b="1" dirty="0" smtClean="0">
                <a:solidFill>
                  <a:schemeClr val="bg1"/>
                </a:solidFill>
              </a:rPr>
              <a:t>, Edward Wollack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1. NASA Goddard Space Flight Center, Greenbelt, MD 20771 USA; 2. </a:t>
            </a:r>
            <a:r>
              <a:rPr lang="en-US" sz="2800" dirty="0">
                <a:solidFill>
                  <a:schemeClr val="bg1"/>
                </a:solidFill>
              </a:rPr>
              <a:t>Stinger Ghaffarian Technologies, 7515 Mission Drive, Suite 300, Seabrook, MD 20706 </a:t>
            </a:r>
            <a:r>
              <a:rPr lang="en-US" sz="2800" dirty="0" smtClean="0">
                <a:solidFill>
                  <a:schemeClr val="bg1"/>
                </a:solidFill>
              </a:rPr>
              <a:t>USA; 3. </a:t>
            </a:r>
            <a:r>
              <a:rPr lang="en-US" sz="2800" dirty="0">
                <a:solidFill>
                  <a:schemeClr val="bg1"/>
                </a:solidFill>
              </a:rPr>
              <a:t>Department of Astronomy, University of Maryland, College Park, MD 20742 </a:t>
            </a:r>
            <a:r>
              <a:rPr lang="en-US" sz="2800" dirty="0" smtClean="0">
                <a:solidFill>
                  <a:schemeClr val="bg1"/>
                </a:solidFill>
              </a:rPr>
              <a:t>USA; 4. </a:t>
            </a:r>
            <a:r>
              <a:rPr lang="en-US" sz="2800" dirty="0">
                <a:solidFill>
                  <a:schemeClr val="bg1"/>
                </a:solidFill>
              </a:rPr>
              <a:t>Institute for Astrophysics and Computational Science, Catholic University of America, 620 Michigan Ave N.E., Washington, DC 20064 </a:t>
            </a:r>
            <a:r>
              <a:rPr lang="en-US" sz="2800" dirty="0" smtClean="0">
                <a:solidFill>
                  <a:schemeClr val="bg1"/>
                </a:solidFill>
              </a:rPr>
              <a:t>USA; 5. </a:t>
            </a:r>
            <a:r>
              <a:rPr lang="en-US" sz="2800" dirty="0">
                <a:solidFill>
                  <a:schemeClr val="bg1"/>
                </a:solidFill>
              </a:rPr>
              <a:t>Scientific and Biomedical Microsystems, 806 Cromwell Park Drive Suite R, Glen Burnie, MD 21061 </a:t>
            </a:r>
            <a:r>
              <a:rPr lang="en-US" sz="2800" dirty="0" smtClean="0">
                <a:solidFill>
                  <a:schemeClr val="bg1"/>
                </a:solidFill>
              </a:rPr>
              <a:t>USA; 6. </a:t>
            </a:r>
            <a:r>
              <a:rPr lang="en-US" sz="2800" dirty="0">
                <a:solidFill>
                  <a:schemeClr val="bg1"/>
                </a:solidFill>
              </a:rPr>
              <a:t>Department of Physics and Astronomy, Johns Hopkins University, 3400 N. Charles St, Baltimore, MD 21218 USA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2007" y="8332470"/>
            <a:ext cx="15835743" cy="7658100"/>
            <a:chOff x="623457" y="7197090"/>
            <a:chExt cx="15835743" cy="7658100"/>
          </a:xfrm>
        </p:grpSpPr>
        <p:sp>
          <p:nvSpPr>
            <p:cNvPr id="36" name="Rounded Rectangle 35"/>
            <p:cNvSpPr/>
            <p:nvPr/>
          </p:nvSpPr>
          <p:spPr>
            <a:xfrm>
              <a:off x="623457" y="7197090"/>
              <a:ext cx="15835743" cy="76581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226129" y="7923305"/>
                  <a:ext cx="14630399" cy="6290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128270" algn="just">
                    <a:spcBef>
                      <a:spcPts val="100"/>
                    </a:spcBef>
                  </a:pPr>
                  <a:r>
                    <a:rPr lang="en-US" sz="3600" dirty="0" smtClean="0"/>
                    <a:t>The high resolution mid-infrared spectrometer (HIRMES) is a high resolving power (R~100,000) instrument operating in the 25-122 </a:t>
                  </a:r>
                  <a:r>
                    <a:rPr lang="en-US" sz="3600" dirty="0" smtClean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 smtClean="0"/>
                    <a:t>m spectral range and will fly on board the Stratospheric Observatory for Far-Infrared Astronomy (SOFIA) in 2019.  Central to HIRMES are its two transition edge sensor (TES) bolometric cameras, an 8x16 detector high resolution array and a 64x16 detector low resolution array.  Both types of detectors consist of Mo/Au TES fabricated on leg-isolated Si membranes.  Whereas the high resolution detectors, with a noise equivalent power (NEP)~2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r>
                    <a:rPr lang="en-US" sz="3600" dirty="0"/>
                    <a:t>, are fabricated on 0.45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 Si substrates, the low resolution detectors, with NEP~10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a14:m>
                  <a:r>
                    <a:rPr lang="en-US" sz="3600" dirty="0" smtClean="0"/>
                    <a:t>, </a:t>
                  </a:r>
                  <a:r>
                    <a:rPr lang="en-US" sz="3600" dirty="0"/>
                    <a:t>are fabricated on 1.40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 Si.  Here we discuss the similarities and differences in the fabrication methodologies used to realize the two types of detectors.</a:t>
                  </a:r>
                  <a:endParaRPr lang="en-US" sz="3600" b="1" dirty="0">
                    <a:effectLst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29" y="7923305"/>
                  <a:ext cx="14630399" cy="6290825"/>
                </a:xfrm>
                <a:prstGeom prst="rect">
                  <a:avLst/>
                </a:prstGeom>
                <a:blipFill>
                  <a:blip r:embed="rId2"/>
                  <a:stretch>
                    <a:fillRect l="-1250" t="-1453" r="-1292" b="-27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6663557" y="8208091"/>
            <a:ext cx="15952935" cy="9650078"/>
            <a:chOff x="16892157" y="7293691"/>
            <a:chExt cx="15952935" cy="9650078"/>
          </a:xfrm>
        </p:grpSpPr>
        <p:sp>
          <p:nvSpPr>
            <p:cNvPr id="47" name="Rounded Rectangle 46"/>
            <p:cNvSpPr/>
            <p:nvPr/>
          </p:nvSpPr>
          <p:spPr>
            <a:xfrm>
              <a:off x="16892157" y="7293691"/>
              <a:ext cx="15952935" cy="96500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1418" y="7343374"/>
              <a:ext cx="137160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Generic Fabrication Process for TES Bolometric Detectors: Starting with a Silicon-on-Insulator Wafer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4590" y="41807707"/>
            <a:ext cx="31809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</a:t>
            </a:r>
            <a:r>
              <a:rPr lang="en-US" sz="3600" dirty="0"/>
              <a:t>work was supported by a SOFIA Third Generation Instrument Award.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authors gratefully acknowledge suggestions from Kevin Denis, and cryogenic test support from James </a:t>
            </a:r>
            <a:r>
              <a:rPr lang="en-US" sz="3600" dirty="0" smtClean="0"/>
              <a:t>Chervenak.</a:t>
            </a:r>
            <a:br>
              <a:rPr lang="en-US" sz="3600" dirty="0" smtClean="0"/>
            </a:br>
            <a:r>
              <a:rPr lang="en-US" sz="3600" dirty="0" smtClean="0"/>
              <a:t>*ari.d.brown@nasa.gov  </a:t>
            </a:r>
            <a:endParaRPr lang="en-US" sz="3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620639" y="11345701"/>
            <a:ext cx="5363184" cy="4364584"/>
            <a:chOff x="24928143" y="9781196"/>
            <a:chExt cx="5363184" cy="43645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6" r="22073"/>
            <a:stretch/>
          </p:blipFill>
          <p:spPr>
            <a:xfrm>
              <a:off x="24928143" y="9781196"/>
              <a:ext cx="5363184" cy="436458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9736143" y="13114976"/>
              <a:ext cx="551543" cy="928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Down Arrow 47"/>
          <p:cNvSpPr/>
          <p:nvPr/>
        </p:nvSpPr>
        <p:spPr>
          <a:xfrm>
            <a:off x="17616492" y="10335689"/>
            <a:ext cx="804209" cy="666731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31230904" y="11480676"/>
            <a:ext cx="804209" cy="405949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52007" y="16904974"/>
            <a:ext cx="16701603" cy="2472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98033" y="16914264"/>
            <a:ext cx="14989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High Resolution Detector Array:  </a:t>
            </a:r>
            <a:br>
              <a:rPr lang="en-US" sz="4400" dirty="0" smtClean="0"/>
            </a:br>
            <a:r>
              <a:rPr lang="en-US" sz="4400" dirty="0" smtClean="0"/>
              <a:t>Si Device Layer = 0.45 </a:t>
            </a:r>
            <a:r>
              <a:rPr lang="en-US" sz="4400" dirty="0" smtClean="0">
                <a:latin typeface="Symbol" panose="05050102010706020507" pitchFamily="18" charset="2"/>
              </a:rPr>
              <a:t>m</a:t>
            </a:r>
            <a:r>
              <a:rPr lang="en-US" sz="4400" dirty="0" smtClean="0"/>
              <a:t>m – Mechanical Yield&gt;70%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1338166" y="20086124"/>
            <a:ext cx="47212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Use of the generic fabrication process results in low pixel yield due to breaking of the silicon thermal isolation legs.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We believe that capillary pressure is partially responsible for leg breakage.</a:t>
            </a:r>
            <a:endParaRPr lang="en-US" sz="36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850485" y="27501662"/>
            <a:ext cx="70930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The capillary pressure is proportional to </a:t>
            </a:r>
            <a:r>
              <a:rPr lang="en-US" sz="3600" b="1" dirty="0" smtClean="0">
                <a:latin typeface="Symbol" panose="05050102010706020507" pitchFamily="18" charset="2"/>
              </a:rPr>
              <a:t>g</a:t>
            </a:r>
            <a:r>
              <a:rPr lang="en-US" sz="3600" b="1" dirty="0" smtClean="0"/>
              <a:t>/</a:t>
            </a:r>
            <a:r>
              <a:rPr lang="en-US" sz="3600" b="1" i="1" dirty="0" smtClean="0"/>
              <a:t>r</a:t>
            </a:r>
            <a:r>
              <a:rPr lang="en-US" sz="3600" dirty="0" smtClean="0"/>
              <a:t>, where </a:t>
            </a:r>
            <a:r>
              <a:rPr lang="en-US" sz="3600" b="1" dirty="0" smtClean="0">
                <a:latin typeface="Symbol" panose="05050102010706020507" pitchFamily="18" charset="2"/>
              </a:rPr>
              <a:t>g</a:t>
            </a:r>
            <a:r>
              <a:rPr lang="en-US" sz="3600" dirty="0" smtClean="0"/>
              <a:t> is the surface tension and </a:t>
            </a:r>
            <a:r>
              <a:rPr lang="en-US" sz="3600" b="1" i="1" dirty="0" smtClean="0"/>
              <a:t>r</a:t>
            </a:r>
            <a:r>
              <a:rPr lang="en-US" sz="3600" dirty="0" smtClean="0"/>
              <a:t> is the distance between the (sapphire backing wafer and Si) surfaces was reduced by:</a:t>
            </a:r>
          </a:p>
          <a:p>
            <a:pPr algn="just"/>
            <a:endParaRPr lang="en-US" sz="3600" dirty="0" smtClean="0"/>
          </a:p>
          <a:p>
            <a:pPr marL="571500" indent="-576072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Increasing </a:t>
            </a:r>
            <a:r>
              <a:rPr lang="en-US" sz="3600" b="1" i="1" dirty="0" smtClean="0"/>
              <a:t>r</a:t>
            </a:r>
            <a:r>
              <a:rPr lang="en-US" sz="3600" i="1" dirty="0" smtClean="0"/>
              <a:t> </a:t>
            </a:r>
            <a:r>
              <a:rPr lang="en-US" sz="3600" dirty="0" smtClean="0"/>
              <a:t>by fabricating SU-8 “rails” on the sapphire wafer.</a:t>
            </a:r>
          </a:p>
          <a:p>
            <a:pPr marL="571500" indent="-576072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Decreasing </a:t>
            </a:r>
            <a:r>
              <a:rPr lang="en-US" sz="3600" b="1" dirty="0" smtClean="0">
                <a:latin typeface="Symbol" panose="05050102010706020507" pitchFamily="18" charset="2"/>
              </a:rPr>
              <a:t>g</a:t>
            </a:r>
            <a:r>
              <a:rPr lang="en-US" sz="3600" dirty="0" smtClean="0"/>
              <a:t> (to zero) by drying the parts in a critical point dryer once the wax is dissolved.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5871" y="34869126"/>
            <a:ext cx="61072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SU-8 “rail” process was vetted on a mechanical model.  The mechanical yield was 100% in the absence of bubbles in the wax or other defects.</a:t>
            </a:r>
          </a:p>
          <a:p>
            <a:endParaRPr lang="en-US" sz="3600" dirty="0"/>
          </a:p>
          <a:p>
            <a:r>
              <a:rPr lang="en-US" sz="3600" dirty="0" smtClean="0"/>
              <a:t>Without rails, the membranes became adhered to the sapphire substrate and broke.</a:t>
            </a:r>
            <a:endParaRPr lang="en-US" sz="36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20" y="27429680"/>
            <a:ext cx="7502683" cy="6330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2" name="TextBox 71"/>
          <p:cNvSpPr txBox="1"/>
          <p:nvPr/>
        </p:nvSpPr>
        <p:spPr>
          <a:xfrm>
            <a:off x="9551043" y="28916753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SU-8 Rails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036943" y="29544972"/>
            <a:ext cx="564577" cy="4949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0247140" y="29420936"/>
            <a:ext cx="184822" cy="5555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192552" y="29497136"/>
            <a:ext cx="1205307" cy="523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234908" y="29312572"/>
            <a:ext cx="2148761" cy="4319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1234908" y="28707191"/>
            <a:ext cx="1951320" cy="39845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604210" y="37447652"/>
            <a:ext cx="713232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6657502" y="18357070"/>
            <a:ext cx="15835744" cy="13716000"/>
            <a:chOff x="16657502" y="17442670"/>
            <a:chExt cx="15835744" cy="13716000"/>
          </a:xfrm>
        </p:grpSpPr>
        <p:grpSp>
          <p:nvGrpSpPr>
            <p:cNvPr id="59" name="Group 58"/>
            <p:cNvGrpSpPr/>
            <p:nvPr/>
          </p:nvGrpSpPr>
          <p:grpSpPr>
            <a:xfrm>
              <a:off x="16657502" y="17442670"/>
              <a:ext cx="15835744" cy="13716000"/>
              <a:chOff x="509157" y="15613902"/>
              <a:chExt cx="15835744" cy="13716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09157" y="15613902"/>
                <a:ext cx="15835744" cy="13716000"/>
                <a:chOff x="623457" y="15956802"/>
                <a:chExt cx="15835744" cy="1371600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623457" y="15956802"/>
                  <a:ext cx="15835744" cy="137160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218261" y="16065726"/>
                  <a:ext cx="13018945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dirty="0" smtClean="0"/>
                    <a:t>Low Resolution Detector Array:  </a:t>
                  </a:r>
                  <a:br>
                    <a:rPr lang="en-US" sz="4400" dirty="0" smtClean="0"/>
                  </a:br>
                  <a:r>
                    <a:rPr lang="en-US" sz="4400" dirty="0" smtClean="0"/>
                    <a:t>Si Device Layer = 1.4 </a:t>
                  </a:r>
                  <a:r>
                    <a:rPr lang="en-US" sz="4400" dirty="0" smtClean="0">
                      <a:latin typeface="Symbol" panose="05050102010706020507" pitchFamily="18" charset="2"/>
                    </a:rPr>
                    <a:t>m</a:t>
                  </a:r>
                  <a:r>
                    <a:rPr lang="en-US" sz="4400" dirty="0" smtClean="0"/>
                    <a:t>m – Mechanical Yield&gt;99%</a:t>
                  </a:r>
                  <a:endParaRPr lang="en-US" sz="4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55433" y="26019956"/>
                  <a:ext cx="13716000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600" dirty="0"/>
                    <a:t>Micrograph of a 32x16 TES bolometric detector array.  </a:t>
                  </a:r>
                  <a:r>
                    <a:rPr lang="en-US" sz="3600" i="1" dirty="0"/>
                    <a:t>Right</a:t>
                  </a:r>
                  <a:r>
                    <a:rPr lang="en-US" sz="3600" dirty="0"/>
                    <a:t>,</a:t>
                  </a:r>
                  <a:r>
                    <a:rPr lang="en-US" sz="3600" i="1" dirty="0"/>
                    <a:t> </a:t>
                  </a:r>
                  <a:r>
                    <a:rPr lang="en-US" sz="3600" dirty="0"/>
                    <a:t>the pixel area is 1 mm</a:t>
                  </a:r>
                  <a:r>
                    <a:rPr lang="en-US" sz="3600" baseline="30000" dirty="0"/>
                    <a:t>2</a:t>
                  </a:r>
                  <a:r>
                    <a:rPr lang="en-US" sz="3600" dirty="0"/>
                    <a:t> and the Si membrane thickness is 1.40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m.  There are four thermal isolation legs which are 15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 wide and 30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 long.  </a:t>
                  </a:r>
                  <a:r>
                    <a:rPr lang="en-US" sz="3600" i="1" dirty="0"/>
                    <a:t>Left, </a:t>
                  </a:r>
                  <a:r>
                    <a:rPr lang="en-US" sz="3600" dirty="0"/>
                    <a:t>a scanning electron micrograph of several of the lifted off 4 </a:t>
                  </a:r>
                  <a:r>
                    <a:rPr lang="en-US" sz="3600" dirty="0">
                      <a:latin typeface="Symbol" panose="05050102010706020507" pitchFamily="18" charset="2"/>
                    </a:rPr>
                    <a:t>m</a:t>
                  </a:r>
                  <a:r>
                    <a:rPr lang="en-US" sz="3600" dirty="0"/>
                    <a:t>m wide </a:t>
                  </a:r>
                  <a:r>
                    <a:rPr lang="en-US" sz="3600" dirty="0" err="1"/>
                    <a:t>Nb</a:t>
                  </a:r>
                  <a:r>
                    <a:rPr lang="en-US" sz="3600" dirty="0"/>
                    <a:t> leads.</a:t>
                  </a:r>
                </a:p>
              </p:txBody>
            </p:sp>
          </p:grpSp>
          <p:pic>
            <p:nvPicPr>
              <p:cNvPr id="51" name="Picture 2" descr="Figure2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84" t="5511" r="1106" b="11023"/>
              <a:stretch>
                <a:fillRect/>
              </a:stretch>
            </p:blipFill>
            <p:spPr bwMode="auto">
              <a:xfrm>
                <a:off x="1562334" y="18015606"/>
                <a:ext cx="14102198" cy="754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6" name="Straight Arrow Connector 85"/>
            <p:cNvCxnSpPr/>
            <p:nvPr/>
          </p:nvCxnSpPr>
          <p:spPr>
            <a:xfrm flipH="1">
              <a:off x="28172229" y="23440571"/>
              <a:ext cx="21667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8508139" y="23563984"/>
              <a:ext cx="1494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/>
                <a:t>1 mm</a:t>
              </a:r>
              <a:endParaRPr lang="en-US" sz="3200" i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7831" y="19705065"/>
            <a:ext cx="10207378" cy="6674457"/>
            <a:chOff x="6497831" y="18797145"/>
            <a:chExt cx="10207378" cy="6674457"/>
          </a:xfrm>
        </p:grpSpPr>
        <p:grpSp>
          <p:nvGrpSpPr>
            <p:cNvPr id="70" name="Group 69"/>
            <p:cNvGrpSpPr/>
            <p:nvPr/>
          </p:nvGrpSpPr>
          <p:grpSpPr>
            <a:xfrm>
              <a:off x="6497831" y="18797145"/>
              <a:ext cx="10207378" cy="6674457"/>
              <a:chOff x="6497831" y="18217710"/>
              <a:chExt cx="10207378" cy="667445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497831" y="18217710"/>
                <a:ext cx="10207378" cy="6674457"/>
                <a:chOff x="3526935" y="17843967"/>
                <a:chExt cx="10207378" cy="6674457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6935" y="17843967"/>
                  <a:ext cx="10207378" cy="6674457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89" r="8902"/>
                <a:stretch/>
              </p:blipFill>
              <p:spPr>
                <a:xfrm>
                  <a:off x="11068544" y="18114018"/>
                  <a:ext cx="2363168" cy="2437570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</p:grpSp>
          <p:sp>
            <p:nvSpPr>
              <p:cNvPr id="63" name="Rectangle 62"/>
              <p:cNvSpPr/>
              <p:nvPr/>
            </p:nvSpPr>
            <p:spPr>
              <a:xfrm>
                <a:off x="11771086" y="20925331"/>
                <a:ext cx="569861" cy="51226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V="1">
                <a:off x="11771086" y="18487761"/>
                <a:ext cx="2268354" cy="243757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12340947" y="20925331"/>
                <a:ext cx="4061661" cy="51227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14318332" y="21590001"/>
              <a:ext cx="1851969" cy="14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4496831" y="21669872"/>
              <a:ext cx="1494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/>
                <a:t>1 mm</a:t>
              </a:r>
              <a:endParaRPr lang="en-US" sz="3200" i="1" dirty="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3169" y="34887999"/>
            <a:ext cx="9562040" cy="504056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496355" y="38829569"/>
            <a:ext cx="92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 mm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5945" b="-31"/>
          <a:stretch>
            <a:fillRect/>
          </a:stretch>
        </p:blipFill>
        <p:spPr bwMode="auto">
          <a:xfrm rot="16200000">
            <a:off x="14681364" y="37914020"/>
            <a:ext cx="1955870" cy="1728673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15784463" y="37979177"/>
            <a:ext cx="467266" cy="153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92" name="TextBox 91"/>
          <p:cNvSpPr txBox="1"/>
          <p:nvPr/>
        </p:nvSpPr>
        <p:spPr>
          <a:xfrm>
            <a:off x="15588074" y="38140141"/>
            <a:ext cx="92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500 </a:t>
            </a:r>
            <a:r>
              <a:rPr lang="en-US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solidFill>
                  <a:schemeClr val="bg1"/>
                </a:solidFill>
              </a:rPr>
              <a:t>m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2801600" y="35037486"/>
            <a:ext cx="769257" cy="82731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2801600" y="35864800"/>
            <a:ext cx="1993362" cy="38914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3570857" y="35037486"/>
            <a:ext cx="2952779" cy="27629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058396" y="32588628"/>
            <a:ext cx="15506140" cy="9076595"/>
            <a:chOff x="17058396" y="31664603"/>
            <a:chExt cx="15506140" cy="9076595"/>
          </a:xfrm>
        </p:grpSpPr>
        <p:sp>
          <p:nvSpPr>
            <p:cNvPr id="45" name="Rounded Rectangle 44"/>
            <p:cNvSpPr/>
            <p:nvPr/>
          </p:nvSpPr>
          <p:spPr>
            <a:xfrm>
              <a:off x="17058396" y="31664603"/>
              <a:ext cx="15506140" cy="90765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58962" y="31702118"/>
              <a:ext cx="121754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Conclusions &amp; Future Challenges</a:t>
              </a:r>
              <a:endParaRPr lang="en-US" sz="4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717374" y="32702231"/>
              <a:ext cx="13716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As membranes get thinner (for low NEP bolometric applications) risk of mechanical failure increases.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3600" baseline="-25000" dirty="0" smtClean="0"/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A process for achieving high mechanical yield on large filling fraction leg-isolated ultrathin Si membranes was demonstrated.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36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787998" y="36290077"/>
              <a:ext cx="666059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Further developments to increase the yield by adjusting </a:t>
              </a:r>
              <a:r>
                <a:rPr lang="en-US" sz="3600" dirty="0" smtClean="0"/>
                <a:t>deep reactive etching parameters, in order to prevent wax reflow, </a:t>
              </a:r>
              <a:r>
                <a:rPr lang="en-US" sz="3600" dirty="0"/>
                <a:t>are on-going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4626375" y="35599703"/>
              <a:ext cx="6266772" cy="4482996"/>
              <a:chOff x="24626375" y="35599703"/>
              <a:chExt cx="6266772" cy="4482996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6375" y="35599703"/>
                <a:ext cx="5864150" cy="448299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225022" y="38758050"/>
                <a:ext cx="36681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Etched with </a:t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High Platen Power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897357" y="35755070"/>
                <a:ext cx="36681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Etched with </a:t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Low Platen Power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26173675" y="39333148"/>
                <a:ext cx="1424580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25930141" y="36705017"/>
                <a:ext cx="396961" cy="40674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9167118" y="36721472"/>
                <a:ext cx="398364" cy="39029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>
          <a:xfrm>
            <a:off x="7602383" y="38706046"/>
            <a:ext cx="716886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3189" r="42480" b="14627"/>
          <a:stretch/>
        </p:blipFill>
        <p:spPr>
          <a:xfrm>
            <a:off x="301281" y="29287"/>
            <a:ext cx="3356320" cy="4010803"/>
          </a:xfrm>
          <a:prstGeom prst="rect">
            <a:avLst/>
          </a:prstGeom>
        </p:spPr>
      </p:pic>
      <p:pic>
        <p:nvPicPr>
          <p:cNvPr id="77" name="Picture 76"/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9" t="5613" r="2624" b="13168"/>
          <a:stretch/>
        </p:blipFill>
        <p:spPr>
          <a:xfrm>
            <a:off x="29326500" y="29287"/>
            <a:ext cx="3355848" cy="401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4304" r="51243" b="4106"/>
          <a:stretch/>
        </p:blipFill>
        <p:spPr>
          <a:xfrm>
            <a:off x="18592304" y="10144757"/>
            <a:ext cx="5714230" cy="7065431"/>
          </a:xfrm>
          <a:prstGeom prst="rect">
            <a:avLst/>
          </a:prstGeom>
        </p:spPr>
      </p:pic>
      <p:sp>
        <p:nvSpPr>
          <p:cNvPr id="53" name="Down Arrow 52"/>
          <p:cNvSpPr/>
          <p:nvPr/>
        </p:nvSpPr>
        <p:spPr>
          <a:xfrm rot="12399034">
            <a:off x="24407536" y="11827411"/>
            <a:ext cx="804209" cy="49482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6894</TotalTime>
  <Words>467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Ari D. (GSFC-5530)</dc:creator>
  <cp:lastModifiedBy>Brown, Ari D. (GSFC-5530)</cp:lastModifiedBy>
  <cp:revision>201</cp:revision>
  <cp:lastPrinted>2016-09-01T19:26:43Z</cp:lastPrinted>
  <dcterms:created xsi:type="dcterms:W3CDTF">2016-08-22T11:50:38Z</dcterms:created>
  <dcterms:modified xsi:type="dcterms:W3CDTF">2017-08-21T16:50:04Z</dcterms:modified>
</cp:coreProperties>
</file>