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75" r:id="rId4"/>
    <p:sldId id="259" r:id="rId5"/>
    <p:sldId id="260" r:id="rId6"/>
    <p:sldId id="261" r:id="rId7"/>
    <p:sldId id="258" r:id="rId8"/>
    <p:sldId id="281" r:id="rId9"/>
    <p:sldId id="282" r:id="rId10"/>
    <p:sldId id="268" r:id="rId11"/>
    <p:sldId id="274" r:id="rId12"/>
    <p:sldId id="279" r:id="rId13"/>
    <p:sldId id="277" r:id="rId14"/>
    <p:sldId id="269" r:id="rId15"/>
    <p:sldId id="270" r:id="rId16"/>
    <p:sldId id="276" r:id="rId1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ACCC2C9-F50E-4377-9A0F-AA0C2402F7CA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B7AC822-23A3-4E03-A4C0-168BA8909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818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AC822-23A3-4E03-A4C0-168BA8909D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96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AC822-23A3-4E03-A4C0-168BA8909D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453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BE31-66BC-4596-857D-5BE12D672CA2}" type="datetime1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B8CD2-BCEA-4949-92EB-517A999CB5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783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BF0C-5320-45C4-A0AC-75C95A14F2E6}" type="datetime1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B8CD2-BCEA-4949-92EB-517A999CB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915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B25FF-EBE6-4740-80DA-8B00F78E16DE}" type="datetime1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B8CD2-BCEA-4949-92EB-517A999CB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57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188FC-8395-4DA5-B550-B8B83DB82C60}" type="datetime1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B8CD2-BCEA-4949-92EB-517A999CB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33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FD4DA-F083-4884-A35F-DC97CB1B26BA}" type="datetime1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B8CD2-BCEA-4949-92EB-517A999CB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56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1ACDE-2AC5-40B6-AE7C-1DBE916DC049}" type="datetime1">
              <a:rPr lang="en-US" smtClean="0"/>
              <a:t>8/16/2017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B8CD2-BCEA-4949-92EB-517A999CB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56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81E13-0D31-49D5-B002-C8C81B7A4AC2}" type="datetime1">
              <a:rPr lang="en-US" smtClean="0"/>
              <a:t>8/16/2017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B8CD2-BCEA-4949-92EB-517A999CB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03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323F-F1CD-4E14-BF55-993B3AE73610}" type="datetime1">
              <a:rPr lang="en-US" smtClean="0"/>
              <a:t>8/16/2017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B8CD2-BCEA-4949-92EB-517A999CB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973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63735-E3F6-477B-9842-D2F84AFF0AB7}" type="datetime1">
              <a:rPr lang="en-US" smtClean="0"/>
              <a:t>8/16/2017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B8CD2-BCEA-4949-92EB-517A999CB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52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EFE9F-745B-430F-903A-926679F7F679}" type="datetime1">
              <a:rPr lang="en-US" smtClean="0"/>
              <a:t>8/16/2017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B8CD2-BCEA-4949-92EB-517A999CB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56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EAF3A-12BB-444D-BD6D-A0CB6ED10519}" type="datetime1">
              <a:rPr lang="en-US" smtClean="0"/>
              <a:t>8/16/2017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B8CD2-BCEA-4949-92EB-517A999CB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60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3EB29-0425-4B60-92B9-0CA524486734}" type="datetime1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B8CD2-BCEA-4949-92EB-517A999CB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10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"/><Relationship Id="rId2" Type="http://schemas.openxmlformats.org/officeDocument/2006/relationships/image" Target="../media/image18.t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"/><Relationship Id="rId2" Type="http://schemas.openxmlformats.org/officeDocument/2006/relationships/image" Target="../media/image18.t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tif"/><Relationship Id="rId4" Type="http://schemas.openxmlformats.org/officeDocument/2006/relationships/image" Target="../media/image20.t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"/><Relationship Id="rId2" Type="http://schemas.openxmlformats.org/officeDocument/2006/relationships/image" Target="../media/image19.t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"/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0"/>
            <a:ext cx="7772400" cy="23876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FF0000"/>
                </a:solidFill>
              </a:rPr>
              <a:t>Traveling wave, lumped element kinetic inductance parametric amplifier for detector readout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730827"/>
            <a:ext cx="6858000" cy="1655762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Saptarshi Chaudhuri</a:t>
            </a:r>
            <a:r>
              <a:rPr lang="en-US" dirty="0" smtClean="0"/>
              <a:t>, Dale Li, Kent Irwin, Clint </a:t>
            </a:r>
            <a:r>
              <a:rPr lang="en-US" dirty="0" err="1" smtClean="0"/>
              <a:t>Bockstiegel</a:t>
            </a:r>
            <a:r>
              <a:rPr lang="en-US" dirty="0" smtClean="0"/>
              <a:t>, Johannes </a:t>
            </a:r>
            <a:r>
              <a:rPr lang="en-US" dirty="0" err="1" smtClean="0"/>
              <a:t>Hubmayr</a:t>
            </a:r>
            <a:r>
              <a:rPr lang="en-US" dirty="0" smtClean="0"/>
              <a:t>, Joel </a:t>
            </a:r>
            <a:r>
              <a:rPr lang="en-US" dirty="0" err="1" smtClean="0"/>
              <a:t>Ullom</a:t>
            </a:r>
            <a:r>
              <a:rPr lang="en-US" dirty="0" smtClean="0"/>
              <a:t>, Michael </a:t>
            </a:r>
            <a:r>
              <a:rPr lang="en-US" dirty="0" err="1" smtClean="0"/>
              <a:t>Vissers</a:t>
            </a:r>
            <a:r>
              <a:rPr lang="en-US" dirty="0" smtClean="0"/>
              <a:t>, </a:t>
            </a:r>
            <a:r>
              <a:rPr lang="en-US" dirty="0" err="1" smtClean="0"/>
              <a:t>Jiansong</a:t>
            </a:r>
            <a:r>
              <a:rPr lang="en-US" dirty="0" smtClean="0"/>
              <a:t> Gao</a:t>
            </a:r>
          </a:p>
          <a:p>
            <a:pPr algn="l"/>
            <a:r>
              <a:rPr lang="en-US" dirty="0" smtClean="0"/>
              <a:t>July 20, 2017</a:t>
            </a:r>
            <a:endParaRPr lang="en-US" dirty="0"/>
          </a:p>
        </p:txBody>
      </p:sp>
      <p:pic>
        <p:nvPicPr>
          <p:cNvPr id="5" name="Picture 8" descr="Image result for SLAC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946" y="352258"/>
            <a:ext cx="2948940" cy="87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Image result for NIST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10" y="5569005"/>
            <a:ext cx="2674620" cy="70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ucsb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227" y="4621103"/>
            <a:ext cx="1920240" cy="19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stanford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41" y="318725"/>
            <a:ext cx="279337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B8CD2-BCEA-4949-92EB-517A999CB53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15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73736"/>
            <a:ext cx="8116105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Amplifier fabrication and packaging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7756" y="4235552"/>
            <a:ext cx="85601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9 amplifier lines per chip, 8 chips on 6” wafer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2/3 of all lines show good </a:t>
            </a:r>
            <a:r>
              <a:rPr lang="en-US" sz="2800" dirty="0" err="1" smtClean="0"/>
              <a:t>Ic</a:t>
            </a:r>
            <a:r>
              <a:rPr lang="en-US" sz="2800" dirty="0" smtClean="0"/>
              <a:t>, RF transmission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595332" y="1114523"/>
            <a:ext cx="4213098" cy="2927842"/>
            <a:chOff x="-315801" y="3272631"/>
            <a:chExt cx="3200400" cy="2400300"/>
          </a:xfrm>
        </p:grpSpPr>
        <p:pic>
          <p:nvPicPr>
            <p:cNvPr id="36" name="Picture 2" descr="O:\68602\TiNShare\POLEKID\Designs\OTHERPROJECTS\20151119_NbTiNParaAmpStraight\pics\0222161211b_s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5801" y="3272631"/>
              <a:ext cx="3200400" cy="2400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2" name="Straight Arrow Connector 21"/>
            <p:cNvCxnSpPr/>
            <p:nvPr/>
          </p:nvCxnSpPr>
          <p:spPr>
            <a:xfrm flipV="1">
              <a:off x="78500" y="4276906"/>
              <a:ext cx="2532187" cy="1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>
              <a:off x="-22245" y="3931894"/>
              <a:ext cx="3309" cy="321703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/>
            <p:cNvSpPr txBox="1"/>
            <p:nvPr/>
          </p:nvSpPr>
          <p:spPr>
            <a:xfrm>
              <a:off x="989699" y="4371045"/>
              <a:ext cx="621267" cy="328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10 cm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-315746" y="3540566"/>
              <a:ext cx="522633" cy="328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1 cm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423037" y="5381229"/>
            <a:ext cx="593919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Much improved device fabrication yield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B8CD2-BCEA-4949-92EB-517A999CB5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61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3736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Initial results: 15 dB gain, 10x less length, 3x less power!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74" y="3352067"/>
            <a:ext cx="4555978" cy="338328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54948"/>
            <a:ext cx="4560662" cy="3383280"/>
          </a:xfrm>
        </p:spPr>
      </p:pic>
      <p:sp>
        <p:nvSpPr>
          <p:cNvPr id="8" name="TextBox 7"/>
          <p:cNvSpPr txBox="1"/>
          <p:nvPr/>
        </p:nvSpPr>
        <p:spPr>
          <a:xfrm>
            <a:off x="628650" y="1497504"/>
            <a:ext cx="8210550" cy="1660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600" dirty="0" smtClean="0"/>
              <a:t>≥</a:t>
            </a:r>
            <a:r>
              <a:rPr lang="en-US" sz="2600" dirty="0"/>
              <a:t>1</a:t>
            </a:r>
            <a:r>
              <a:rPr lang="en-US" sz="2600" dirty="0" smtClean="0"/>
              <a:t> GHz of bandwidth on each side of pump sufficient for many applications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600" dirty="0" smtClean="0"/>
              <a:t>Future resonator versions will have higher Qc phase shifters to match periodic loading bandwidth</a:t>
            </a:r>
            <a:endParaRPr lang="en-US" sz="2600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629842" y="3117204"/>
            <a:ext cx="3868340" cy="4702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Periodic Loading</a:t>
            </a:r>
            <a:endParaRPr lang="en-US" dirty="0"/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4911736" y="3118401"/>
            <a:ext cx="4087452" cy="4702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Resonator Phase Shifter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B8CD2-BCEA-4949-92EB-517A999CB534}" type="slidenum">
              <a:rPr lang="en-US" smtClean="0"/>
              <a:t>11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6852331" y="3528814"/>
            <a:ext cx="0" cy="2950552"/>
          </a:xfrm>
          <a:prstGeom prst="line">
            <a:avLst/>
          </a:prstGeom>
          <a:ln w="254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574393" y="3500908"/>
            <a:ext cx="0" cy="2950552"/>
          </a:xfrm>
          <a:prstGeom prst="line">
            <a:avLst/>
          </a:prstGeom>
          <a:ln w="254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15922" y="5898524"/>
            <a:ext cx="805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Pump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89023" y="5898524"/>
            <a:ext cx="792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Pump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48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173736"/>
            <a:ext cx="8267476" cy="13255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Close to 50 </a:t>
            </a:r>
            <a:r>
              <a:rPr lang="el-GR" dirty="0" smtClean="0">
                <a:solidFill>
                  <a:srgbClr val="FF0000"/>
                </a:solidFill>
              </a:rPr>
              <a:t>Ω</a:t>
            </a:r>
            <a:r>
              <a:rPr lang="en-US" dirty="0" smtClean="0">
                <a:solidFill>
                  <a:srgbClr val="FF0000"/>
                </a:solidFill>
              </a:rPr>
              <a:t>, but excess mismatch still there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74" y="1594191"/>
            <a:ext cx="4555978" cy="338328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77661"/>
            <a:ext cx="4560662" cy="3383280"/>
          </a:xfrm>
        </p:spPr>
      </p:pic>
      <p:sp>
        <p:nvSpPr>
          <p:cNvPr id="9" name="Text Placeholder 2"/>
          <p:cNvSpPr txBox="1">
            <a:spLocks/>
          </p:cNvSpPr>
          <p:nvPr/>
        </p:nvSpPr>
        <p:spPr>
          <a:xfrm>
            <a:off x="629842" y="1369592"/>
            <a:ext cx="3868340" cy="4702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Periodic Loading</a:t>
            </a:r>
            <a:endParaRPr lang="en-US" dirty="0"/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4911736" y="1366872"/>
            <a:ext cx="4087452" cy="4702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Resonator Phase Shifter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B8CD2-BCEA-4949-92EB-517A999CB534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5" t="4762" r="5420" b="6930"/>
          <a:stretch/>
        </p:blipFill>
        <p:spPr>
          <a:xfrm>
            <a:off x="243190" y="2905195"/>
            <a:ext cx="2851889" cy="213944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186988" y="2237352"/>
            <a:ext cx="320040" cy="545559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042499" y="2782911"/>
            <a:ext cx="298734" cy="91332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0" t="754" r="4537" b="5235"/>
          <a:stretch/>
        </p:blipFill>
        <p:spPr>
          <a:xfrm>
            <a:off x="4792323" y="3002928"/>
            <a:ext cx="2773618" cy="219456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665359" y="2353103"/>
            <a:ext cx="320040" cy="545559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7565941" y="2915612"/>
            <a:ext cx="273306" cy="107751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26373" y="5489961"/>
            <a:ext cx="8978990" cy="940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Measured 47 </a:t>
            </a:r>
            <a:r>
              <a:rPr lang="el-GR" sz="2600" dirty="0"/>
              <a:t>Ω</a:t>
            </a:r>
            <a:r>
              <a:rPr lang="en-US" sz="2600" dirty="0"/>
              <a:t> device impedance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600" dirty="0" smtClean="0"/>
              <a:t>Mismatch at ports still present- </a:t>
            </a:r>
            <a:r>
              <a:rPr lang="en-US" sz="2600" dirty="0" err="1" smtClean="0"/>
              <a:t>wirebonds</a:t>
            </a:r>
            <a:r>
              <a:rPr lang="en-US" sz="2600" dirty="0" smtClean="0"/>
              <a:t> to blame?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05107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3736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P</a:t>
            </a:r>
            <a:r>
              <a:rPr lang="en-US" sz="4000" dirty="0" smtClean="0">
                <a:solidFill>
                  <a:srgbClr val="FF0000"/>
                </a:solidFill>
              </a:rPr>
              <a:t>arasitic features now clearly observed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25395"/>
            <a:ext cx="4560662" cy="338328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B8CD2-BCEA-4949-92EB-517A999CB534}" type="slidenum">
              <a:rPr lang="en-US" smtClean="0"/>
              <a:t>13</a:t>
            </a:fld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5184014" y="2301017"/>
            <a:ext cx="3439141" cy="1413675"/>
            <a:chOff x="5184014" y="2210862"/>
            <a:chExt cx="3439141" cy="1413675"/>
          </a:xfrm>
        </p:grpSpPr>
        <p:grpSp>
          <p:nvGrpSpPr>
            <p:cNvPr id="22" name="Group 21"/>
            <p:cNvGrpSpPr/>
            <p:nvPr/>
          </p:nvGrpSpPr>
          <p:grpSpPr>
            <a:xfrm>
              <a:off x="5184014" y="2210862"/>
              <a:ext cx="3439141" cy="1413675"/>
              <a:chOff x="5184014" y="3640419"/>
              <a:chExt cx="3439141" cy="1413675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5184014" y="3640419"/>
                <a:ext cx="3439141" cy="1413675"/>
                <a:chOff x="5184014" y="3640419"/>
                <a:chExt cx="3439141" cy="1413675"/>
              </a:xfrm>
            </p:grpSpPr>
            <p:sp>
              <p:nvSpPr>
                <p:cNvPr id="6" name="Oval 5"/>
                <p:cNvSpPr>
                  <a:spLocks noChangeAspect="1"/>
                </p:cNvSpPr>
                <p:nvPr/>
              </p:nvSpPr>
              <p:spPr>
                <a:xfrm>
                  <a:off x="8528229" y="4340181"/>
                  <a:ext cx="94926" cy="91440"/>
                </a:xfrm>
                <a:prstGeom prst="ellipse">
                  <a:avLst/>
                </a:prstGeom>
                <a:solidFill>
                  <a:srgbClr val="00B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/>
                <p:cNvSpPr>
                  <a:spLocks noChangeAspect="1"/>
                </p:cNvSpPr>
                <p:nvPr/>
              </p:nvSpPr>
              <p:spPr>
                <a:xfrm>
                  <a:off x="7869262" y="3887267"/>
                  <a:ext cx="94926" cy="91440"/>
                </a:xfrm>
                <a:prstGeom prst="ellipse">
                  <a:avLst/>
                </a:prstGeom>
                <a:solidFill>
                  <a:srgbClr val="00B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/>
                <p:cNvSpPr>
                  <a:spLocks noChangeAspect="1"/>
                </p:cNvSpPr>
                <p:nvPr/>
              </p:nvSpPr>
              <p:spPr>
                <a:xfrm>
                  <a:off x="7686808" y="3833603"/>
                  <a:ext cx="94926" cy="91440"/>
                </a:xfrm>
                <a:prstGeom prst="ellipse">
                  <a:avLst/>
                </a:prstGeom>
                <a:solidFill>
                  <a:srgbClr val="00B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/>
                <p:cNvSpPr>
                  <a:spLocks noChangeAspect="1"/>
                </p:cNvSpPr>
                <p:nvPr/>
              </p:nvSpPr>
              <p:spPr>
                <a:xfrm>
                  <a:off x="7532265" y="3640419"/>
                  <a:ext cx="94926" cy="91440"/>
                </a:xfrm>
                <a:prstGeom prst="ellipse">
                  <a:avLst/>
                </a:prstGeom>
                <a:solidFill>
                  <a:srgbClr val="00B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/>
                <p:cNvSpPr>
                  <a:spLocks noChangeAspect="1"/>
                </p:cNvSpPr>
                <p:nvPr/>
              </p:nvSpPr>
              <p:spPr>
                <a:xfrm>
                  <a:off x="6244379" y="3782087"/>
                  <a:ext cx="94926" cy="91440"/>
                </a:xfrm>
                <a:prstGeom prst="ellipse">
                  <a:avLst/>
                </a:prstGeom>
                <a:solidFill>
                  <a:srgbClr val="00B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/>
                <p:cNvSpPr>
                  <a:spLocks noChangeAspect="1"/>
                </p:cNvSpPr>
                <p:nvPr/>
              </p:nvSpPr>
              <p:spPr>
                <a:xfrm>
                  <a:off x="5495255" y="4192067"/>
                  <a:ext cx="94926" cy="91440"/>
                </a:xfrm>
                <a:prstGeom prst="ellipse">
                  <a:avLst/>
                </a:prstGeom>
                <a:solidFill>
                  <a:srgbClr val="00B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/>
                <p:cNvSpPr>
                  <a:spLocks noChangeAspect="1"/>
                </p:cNvSpPr>
                <p:nvPr/>
              </p:nvSpPr>
              <p:spPr>
                <a:xfrm>
                  <a:off x="5377197" y="4550531"/>
                  <a:ext cx="94926" cy="91440"/>
                </a:xfrm>
                <a:prstGeom prst="ellipse">
                  <a:avLst/>
                </a:prstGeom>
                <a:solidFill>
                  <a:srgbClr val="00B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>
                  <a:spLocks noChangeAspect="1"/>
                </p:cNvSpPr>
                <p:nvPr/>
              </p:nvSpPr>
              <p:spPr>
                <a:xfrm>
                  <a:off x="5184014" y="4962654"/>
                  <a:ext cx="94926" cy="91440"/>
                </a:xfrm>
                <a:prstGeom prst="ellipse">
                  <a:avLst/>
                </a:prstGeom>
                <a:solidFill>
                  <a:srgbClr val="00B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1" name="Oval 20"/>
              <p:cNvSpPr>
                <a:spLocks noChangeAspect="1"/>
              </p:cNvSpPr>
              <p:nvPr/>
            </p:nvSpPr>
            <p:spPr>
              <a:xfrm>
                <a:off x="6074804" y="3870092"/>
                <a:ext cx="94926" cy="91440"/>
              </a:xfrm>
              <a:prstGeom prst="ellipse">
                <a:avLst/>
              </a:prstGeom>
              <a:solidFill>
                <a:srgbClr val="00B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7375573" y="2298867"/>
              <a:ext cx="94926" cy="9144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516642" y="5493305"/>
            <a:ext cx="74424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No discernable correspondence to length scales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Likely due to environmental coupling, i.e. to box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247874" y="1922513"/>
            <a:ext cx="4555978" cy="3383280"/>
            <a:chOff x="247874" y="1909634"/>
            <a:chExt cx="4555978" cy="3383280"/>
          </a:xfrm>
        </p:grpSpPr>
        <p:grpSp>
          <p:nvGrpSpPr>
            <p:cNvPr id="34" name="Group 33"/>
            <p:cNvGrpSpPr/>
            <p:nvPr/>
          </p:nvGrpSpPr>
          <p:grpSpPr>
            <a:xfrm>
              <a:off x="247874" y="1909634"/>
              <a:ext cx="4555978" cy="3383280"/>
              <a:chOff x="247874" y="1780845"/>
              <a:chExt cx="4555978" cy="338328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7874" y="1780845"/>
                <a:ext cx="4555978" cy="3383280"/>
              </a:xfrm>
              <a:prstGeom prst="rect">
                <a:avLst/>
              </a:prstGeom>
            </p:spPr>
          </p:pic>
          <p:grpSp>
            <p:nvGrpSpPr>
              <p:cNvPr id="26" name="Group 25"/>
              <p:cNvGrpSpPr/>
              <p:nvPr/>
            </p:nvGrpSpPr>
            <p:grpSpPr>
              <a:xfrm>
                <a:off x="2028695" y="2021994"/>
                <a:ext cx="1513748" cy="153687"/>
                <a:chOff x="2028695" y="2021994"/>
                <a:chExt cx="1513748" cy="153687"/>
              </a:xfrm>
            </p:grpSpPr>
            <p:sp>
              <p:nvSpPr>
                <p:cNvPr id="23" name="Oval 22"/>
                <p:cNvSpPr>
                  <a:spLocks noChangeAspect="1"/>
                </p:cNvSpPr>
                <p:nvPr/>
              </p:nvSpPr>
              <p:spPr>
                <a:xfrm>
                  <a:off x="3447517" y="2021994"/>
                  <a:ext cx="94926" cy="91440"/>
                </a:xfrm>
                <a:prstGeom prst="ellipse">
                  <a:avLst/>
                </a:prstGeom>
                <a:solidFill>
                  <a:srgbClr val="00B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/>
                <p:cNvSpPr>
                  <a:spLocks noChangeAspect="1"/>
                </p:cNvSpPr>
                <p:nvPr/>
              </p:nvSpPr>
              <p:spPr>
                <a:xfrm>
                  <a:off x="2028695" y="2084241"/>
                  <a:ext cx="94926" cy="91440"/>
                </a:xfrm>
                <a:prstGeom prst="ellipse">
                  <a:avLst/>
                </a:prstGeom>
                <a:solidFill>
                  <a:srgbClr val="00B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>
                <a:off x="3252184" y="2238789"/>
                <a:ext cx="94926" cy="91440"/>
              </a:xfrm>
              <a:prstGeom prst="ellipse">
                <a:avLst/>
              </a:prstGeom>
              <a:solidFill>
                <a:srgbClr val="00B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>
                <a:off x="3031095" y="2146488"/>
                <a:ext cx="94926" cy="91440"/>
              </a:xfrm>
              <a:prstGeom prst="ellipse">
                <a:avLst/>
              </a:prstGeom>
              <a:solidFill>
                <a:srgbClr val="00B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Oval 34"/>
            <p:cNvSpPr>
              <a:spLocks noChangeAspect="1"/>
            </p:cNvSpPr>
            <p:nvPr/>
          </p:nvSpPr>
          <p:spPr>
            <a:xfrm>
              <a:off x="3561280" y="2393336"/>
              <a:ext cx="94926" cy="9144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>
            <a:xfrm>
              <a:off x="3662164" y="2507099"/>
              <a:ext cx="94926" cy="9144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1318211" y="2729019"/>
              <a:ext cx="94926" cy="9144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1419095" y="2559447"/>
              <a:ext cx="94926" cy="9144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 Placeholder 2"/>
          <p:cNvSpPr txBox="1">
            <a:spLocks/>
          </p:cNvSpPr>
          <p:nvPr/>
        </p:nvSpPr>
        <p:spPr>
          <a:xfrm>
            <a:off x="4911736" y="1536192"/>
            <a:ext cx="4087452" cy="4702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Resonator Phase Shifter</a:t>
            </a:r>
            <a:endParaRPr lang="en-US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629842" y="1533103"/>
            <a:ext cx="3868340" cy="4702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Periodic Loading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55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3736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Next steps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26378"/>
            <a:ext cx="7886700" cy="4884269"/>
          </a:xfrm>
        </p:spPr>
        <p:txBody>
          <a:bodyPr>
            <a:normAutofit/>
          </a:bodyPr>
          <a:lstStyle/>
          <a:p>
            <a:r>
              <a:rPr lang="en-US" dirty="0" smtClean="0"/>
              <a:t>Noise measurements</a:t>
            </a:r>
          </a:p>
          <a:p>
            <a:pPr lvl="1"/>
            <a:r>
              <a:rPr lang="en-US" dirty="0" smtClean="0"/>
              <a:t>Does 3x lower power help by reducing thermal noise?</a:t>
            </a:r>
          </a:p>
          <a:p>
            <a:r>
              <a:rPr lang="en-US" dirty="0"/>
              <a:t>Heat-sinking and thermal noise </a:t>
            </a:r>
            <a:r>
              <a:rPr lang="en-US" dirty="0" smtClean="0"/>
              <a:t>mitigation</a:t>
            </a:r>
          </a:p>
          <a:p>
            <a:pPr lvl="1"/>
            <a:r>
              <a:rPr lang="en-US" dirty="0" smtClean="0"/>
              <a:t>Lower trace width, different materials for lower power?</a:t>
            </a:r>
          </a:p>
          <a:p>
            <a:r>
              <a:rPr lang="en-US" dirty="0" smtClean="0"/>
              <a:t>Improve RF ground + </a:t>
            </a:r>
            <a:r>
              <a:rPr lang="en-US" dirty="0" err="1" smtClean="0"/>
              <a:t>connectorization</a:t>
            </a:r>
            <a:r>
              <a:rPr lang="en-US" dirty="0" smtClean="0"/>
              <a:t> to reduce ripple/</a:t>
            </a:r>
            <a:r>
              <a:rPr lang="en-US" dirty="0" err="1" smtClean="0"/>
              <a:t>parasitics</a:t>
            </a:r>
            <a:endParaRPr lang="en-US" dirty="0" smtClean="0"/>
          </a:p>
          <a:p>
            <a:pPr lvl="1"/>
            <a:r>
              <a:rPr lang="en-US" dirty="0" smtClean="0"/>
              <a:t>Increase </a:t>
            </a:r>
            <a:r>
              <a:rPr lang="en-US" dirty="0" err="1" smtClean="0"/>
              <a:t>groundplane</a:t>
            </a:r>
            <a:r>
              <a:rPr lang="en-US" dirty="0" smtClean="0"/>
              <a:t> </a:t>
            </a:r>
            <a:r>
              <a:rPr lang="en-US" dirty="0" err="1" smtClean="0"/>
              <a:t>wirebond</a:t>
            </a:r>
            <a:r>
              <a:rPr lang="en-US" dirty="0" smtClean="0"/>
              <a:t> density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ontinuous connections to ground possible with new architecture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itigate impedance mismatch from ports</a:t>
            </a:r>
          </a:p>
          <a:p>
            <a:r>
              <a:rPr lang="en-US" dirty="0" smtClean="0"/>
              <a:t>Careful analysis of TES/MKID readout applications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B8CD2-BCEA-4949-92EB-517A999CB5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9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760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Important application for parametric 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mplifiers: Light-field 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ark 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atter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earches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83345"/>
            <a:ext cx="7886700" cy="1970467"/>
          </a:xfrm>
        </p:spPr>
        <p:txBody>
          <a:bodyPr>
            <a:normAutofit/>
          </a:bodyPr>
          <a:lstStyle/>
          <a:p>
            <a:r>
              <a:rPr lang="en-US" dirty="0" smtClean="0"/>
              <a:t>Trio of posters this week: </a:t>
            </a:r>
          </a:p>
          <a:p>
            <a:pPr lvl="1"/>
            <a:r>
              <a:rPr lang="en-US" dirty="0" smtClean="0"/>
              <a:t>A. Phipps- the DM Radio “grand vision” (PE-15)</a:t>
            </a:r>
          </a:p>
          <a:p>
            <a:pPr lvl="1"/>
            <a:r>
              <a:rPr lang="en-US" dirty="0" smtClean="0"/>
              <a:t>S. </a:t>
            </a:r>
            <a:r>
              <a:rPr lang="en-US" dirty="0" err="1" smtClean="0"/>
              <a:t>Kuenstner</a:t>
            </a:r>
            <a:r>
              <a:rPr lang="en-US" dirty="0" smtClean="0"/>
              <a:t>- the DM Radio Pathfinder (PA-73)</a:t>
            </a:r>
          </a:p>
          <a:p>
            <a:pPr lvl="1"/>
            <a:r>
              <a:rPr lang="en-US" dirty="0" smtClean="0"/>
              <a:t>S. Chaudhuri- fundamental limits on detection (PE-24)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B8CD2-BCEA-4949-92EB-517A999CB5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1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Summary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Lumped-element traveling-wave parametric amplifier demonstrated with much smaller length, lower power, and higher fabrication yield</a:t>
            </a:r>
          </a:p>
          <a:p>
            <a:r>
              <a:rPr lang="en-US" dirty="0" smtClean="0"/>
              <a:t>Much more practical amplifier</a:t>
            </a:r>
          </a:p>
          <a:p>
            <a:r>
              <a:rPr lang="en-US" dirty="0" smtClean="0"/>
              <a:t>For details</a:t>
            </a:r>
            <a:r>
              <a:rPr lang="en-US" dirty="0"/>
              <a:t>: S. Chaudhuri, D. Li, K.D. Irwin, C. </a:t>
            </a:r>
            <a:r>
              <a:rPr lang="en-US" dirty="0" err="1"/>
              <a:t>Bockstiegel</a:t>
            </a:r>
            <a:r>
              <a:rPr lang="en-US" dirty="0"/>
              <a:t>, J. </a:t>
            </a:r>
            <a:r>
              <a:rPr lang="en-US" dirty="0" err="1"/>
              <a:t>Hubmayr</a:t>
            </a:r>
            <a:r>
              <a:rPr lang="en-US" dirty="0"/>
              <a:t>, J.N. </a:t>
            </a:r>
            <a:r>
              <a:rPr lang="en-US" dirty="0" err="1"/>
              <a:t>Ullom</a:t>
            </a:r>
            <a:r>
              <a:rPr lang="en-US" dirty="0"/>
              <a:t>, M.R. </a:t>
            </a:r>
            <a:r>
              <a:rPr lang="en-US" dirty="0" err="1"/>
              <a:t>Vissers</a:t>
            </a:r>
            <a:r>
              <a:rPr lang="en-US" dirty="0"/>
              <a:t>, and J. Gao, Appl. Phys. Lett. </a:t>
            </a:r>
            <a:r>
              <a:rPr lang="en-US" b="1" dirty="0"/>
              <a:t>110</a:t>
            </a:r>
            <a:r>
              <a:rPr lang="en-US" dirty="0"/>
              <a:t>, 152601 (2017).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B8CD2-BCEA-4949-92EB-517A999CB5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4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30936" y="171942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TES, MKID benefit from quantum-limited amplifier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47729" y="1632440"/>
            <a:ext cx="5285573" cy="44850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 dirty="0"/>
              <a:t>Significant benefits of lower amplifier noise</a:t>
            </a:r>
          </a:p>
          <a:p>
            <a:pPr lvl="1"/>
            <a:r>
              <a:rPr lang="en-US" sz="2800" dirty="0"/>
              <a:t>MKIDs: improve total noise, esp. dissipation readout</a:t>
            </a:r>
          </a:p>
          <a:p>
            <a:pPr lvl="1"/>
            <a:r>
              <a:rPr lang="en-US" sz="2800" dirty="0"/>
              <a:t>Microwave SQUIDs: significant noise from HEMT, lower noise floor</a:t>
            </a:r>
          </a:p>
          <a:p>
            <a:r>
              <a:rPr lang="en-US" sz="3300" dirty="0"/>
              <a:t>State-of-the-art follow-on amplifier: HEMT- T</a:t>
            </a:r>
            <a:r>
              <a:rPr lang="en-US" sz="3300" baseline="-25000" dirty="0"/>
              <a:t>N</a:t>
            </a:r>
            <a:r>
              <a:rPr lang="en-US" sz="3300" dirty="0"/>
              <a:t>~2-4 </a:t>
            </a:r>
            <a:r>
              <a:rPr lang="en-US" sz="3300" dirty="0" smtClean="0"/>
              <a:t>K @ 4-8 GHz</a:t>
            </a:r>
          </a:p>
          <a:p>
            <a:r>
              <a:rPr lang="en-US" sz="3300" dirty="0" smtClean="0"/>
              <a:t>Quantum limit: 48 </a:t>
            </a:r>
            <a:r>
              <a:rPr lang="en-US" sz="3300" dirty="0" err="1" smtClean="0"/>
              <a:t>mK</a:t>
            </a:r>
            <a:r>
              <a:rPr lang="en-US" sz="3300" dirty="0" smtClean="0"/>
              <a:t>/GHz </a:t>
            </a:r>
          </a:p>
          <a:p>
            <a:pPr lvl="1"/>
            <a:r>
              <a:rPr lang="en-US" sz="2800" dirty="0" smtClean="0"/>
              <a:t>Order of magnitude lower!</a:t>
            </a:r>
            <a:endParaRPr lang="en-US" sz="2800" dirty="0"/>
          </a:p>
          <a:p>
            <a:r>
              <a:rPr lang="en-US" sz="3400" dirty="0" smtClean="0"/>
              <a:t>Need </a:t>
            </a:r>
            <a:r>
              <a:rPr lang="en-US" sz="3400" dirty="0"/>
              <a:t>for broadband, high dynamic range, quantum-limited </a:t>
            </a:r>
            <a:r>
              <a:rPr lang="en-US" sz="3400" dirty="0" smtClean="0"/>
              <a:t>amplifier</a:t>
            </a:r>
            <a:endParaRPr lang="en-US" sz="3400" dirty="0"/>
          </a:p>
        </p:txBody>
      </p:sp>
      <p:sp>
        <p:nvSpPr>
          <p:cNvPr id="12" name="Rectangle 11"/>
          <p:cNvSpPr/>
          <p:nvPr/>
        </p:nvSpPr>
        <p:spPr>
          <a:xfrm>
            <a:off x="386367" y="5538299"/>
            <a:ext cx="8503920" cy="6542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99246" y="5639382"/>
            <a:ext cx="85153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Solution: </a:t>
            </a:r>
            <a:r>
              <a:rPr lang="en-US" sz="2400" b="1" dirty="0" smtClean="0">
                <a:solidFill>
                  <a:srgbClr val="FF0000"/>
                </a:solidFill>
              </a:rPr>
              <a:t>Traveling Wave </a:t>
            </a:r>
            <a:r>
              <a:rPr lang="en-US" sz="2400" b="1" dirty="0">
                <a:solidFill>
                  <a:srgbClr val="FF0000"/>
                </a:solidFill>
              </a:rPr>
              <a:t>Kinetic </a:t>
            </a:r>
            <a:r>
              <a:rPr lang="en-US" sz="2400" b="1" dirty="0" smtClean="0">
                <a:solidFill>
                  <a:srgbClr val="FF0000"/>
                </a:solidFill>
              </a:rPr>
              <a:t>Inductance Parametric Amplifiers</a:t>
            </a:r>
            <a:endParaRPr lang="en-US" sz="2400" b="1" dirty="0">
              <a:solidFill>
                <a:srgbClr val="FF0000"/>
              </a:solidFill>
            </a:endParaRPr>
          </a:p>
          <a:p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784038" y="4444205"/>
            <a:ext cx="2489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LNF </a:t>
            </a:r>
            <a:r>
              <a:rPr lang="en-US" sz="2200" dirty="0"/>
              <a:t>HEMT- </a:t>
            </a:r>
            <a:r>
              <a:rPr lang="en-US" sz="2200" dirty="0" smtClean="0"/>
              <a:t>T</a:t>
            </a:r>
            <a:r>
              <a:rPr lang="en-US" sz="2200" baseline="-25000" dirty="0" smtClean="0"/>
              <a:t>N</a:t>
            </a:r>
            <a:r>
              <a:rPr lang="en-US" sz="2200" dirty="0" smtClean="0"/>
              <a:t>~2.1 </a:t>
            </a:r>
            <a:r>
              <a:rPr lang="en-US" sz="2200" dirty="0"/>
              <a:t>K</a:t>
            </a:r>
            <a:endParaRPr lang="en-US" sz="2200" dirty="0" smtClean="0"/>
          </a:p>
        </p:txBody>
      </p:sp>
      <p:pic>
        <p:nvPicPr>
          <p:cNvPr id="1026" name="Picture 2" descr="http://www.lownoisefactory.com/files/cache/30be34a629e42e1947a66c99943b50f7_f4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351" y="2888810"/>
            <a:ext cx="1807519" cy="153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B8CD2-BCEA-4949-92EB-517A999CB5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3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173736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Principles of traveling-wave parametric </a:t>
            </a:r>
            <a:r>
              <a:rPr lang="en-US" sz="4000" dirty="0">
                <a:solidFill>
                  <a:srgbClr val="FF0000"/>
                </a:solidFill>
              </a:rPr>
              <a:t>a</a:t>
            </a:r>
            <a:r>
              <a:rPr lang="en-US" sz="4000" dirty="0" smtClean="0">
                <a:solidFill>
                  <a:srgbClr val="FF0000"/>
                </a:solidFill>
              </a:rPr>
              <a:t>mplification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763" y="1825625"/>
            <a:ext cx="5037587" cy="4530726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u="sng" dirty="0" smtClean="0"/>
              <a:t>Requirements</a:t>
            </a:r>
          </a:p>
          <a:p>
            <a:r>
              <a:rPr lang="en-US" dirty="0" smtClean="0"/>
              <a:t>Traveling-wave structure, i.e. transmission line</a:t>
            </a:r>
          </a:p>
          <a:p>
            <a:r>
              <a:rPr lang="en-US" dirty="0" smtClean="0"/>
              <a:t>Reactive nonlinearity, e.g. current-dependent kinetic inductance </a:t>
            </a:r>
            <a:r>
              <a:rPr lang="en-US" dirty="0"/>
              <a:t>L(I)=L</a:t>
            </a:r>
            <a:r>
              <a:rPr lang="en-US" baseline="-25000" dirty="0"/>
              <a:t>0</a:t>
            </a:r>
            <a:r>
              <a:rPr lang="en-US" dirty="0"/>
              <a:t>[1+ (I/I</a:t>
            </a:r>
            <a:r>
              <a:rPr lang="en-US" baseline="-30000" dirty="0"/>
              <a:t>*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 smtClean="0"/>
              <a:t>]</a:t>
            </a:r>
          </a:p>
          <a:p>
            <a:r>
              <a:rPr lang="en-US" dirty="0" smtClean="0"/>
              <a:t>Dispersion engineering </a:t>
            </a:r>
          </a:p>
          <a:p>
            <a:pPr lvl="1"/>
            <a:r>
              <a:rPr lang="en-US" dirty="0" smtClean="0"/>
              <a:t>Inhibit pump harmonic growth</a:t>
            </a:r>
          </a:p>
          <a:p>
            <a:pPr lvl="1"/>
            <a:r>
              <a:rPr lang="en-US" dirty="0" smtClean="0"/>
              <a:t>Compensate for nonlinear phase slippage to phase match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99663" y="2026126"/>
            <a:ext cx="3773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Four-wave </a:t>
            </a:r>
            <a:r>
              <a:rPr lang="en-US" sz="2400" dirty="0"/>
              <a:t>m</a:t>
            </a:r>
            <a:r>
              <a:rPr lang="en-US" sz="2400" dirty="0" smtClean="0"/>
              <a:t>ixing </a:t>
            </a:r>
            <a:r>
              <a:rPr lang="en-US" sz="2400" dirty="0"/>
              <a:t>a</a:t>
            </a:r>
            <a:r>
              <a:rPr lang="en-US" sz="2400" dirty="0" smtClean="0"/>
              <a:t>mplifier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312686" y="2295992"/>
            <a:ext cx="3760959" cy="2930851"/>
            <a:chOff x="5029348" y="2875546"/>
            <a:chExt cx="3760959" cy="2930851"/>
          </a:xfrm>
        </p:grpSpPr>
        <p:grpSp>
          <p:nvGrpSpPr>
            <p:cNvPr id="11" name="Group 10"/>
            <p:cNvGrpSpPr/>
            <p:nvPr/>
          </p:nvGrpSpPr>
          <p:grpSpPr>
            <a:xfrm>
              <a:off x="5898527" y="3098014"/>
              <a:ext cx="1893195" cy="1964286"/>
              <a:chOff x="5422006" y="1848762"/>
              <a:chExt cx="1893195" cy="1964286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>
                <a:off x="5422006" y="1983346"/>
                <a:ext cx="914400" cy="914400"/>
              </a:xfrm>
              <a:prstGeom prst="straightConnector1">
                <a:avLst/>
              </a:prstGeom>
              <a:ln w="3810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>
                <a:off x="6400801" y="2898648"/>
                <a:ext cx="914400" cy="914400"/>
              </a:xfrm>
              <a:prstGeom prst="straightConnector1">
                <a:avLst/>
              </a:prstGeom>
              <a:ln w="3810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>
                <a:off x="6400801" y="1848762"/>
                <a:ext cx="914400" cy="914400"/>
              </a:xfrm>
              <a:prstGeom prst="straightConnector1">
                <a:avLst/>
              </a:prstGeom>
              <a:ln w="38100">
                <a:solidFill>
                  <a:srgbClr val="002060"/>
                </a:solidFill>
                <a:tailEnd type="triangle"/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>
                <a:off x="5434885" y="2790594"/>
                <a:ext cx="914400" cy="914400"/>
              </a:xfrm>
              <a:prstGeom prst="straightConnector1">
                <a:avLst/>
              </a:prstGeom>
              <a:ln w="38100">
                <a:solidFill>
                  <a:srgbClr val="002060"/>
                </a:solidFill>
                <a:tailEnd type="triangle"/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5370490" y="2875546"/>
              <a:ext cx="5068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 smtClean="0"/>
                <a:t>ω</a:t>
              </a:r>
              <a:r>
                <a:rPr lang="en-US" sz="2400" baseline="-25000" dirty="0" smtClean="0"/>
                <a:t>p</a:t>
              </a:r>
              <a:endParaRPr lang="en-US" sz="2400" baseline="-25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16201" y="4771723"/>
              <a:ext cx="5068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 smtClean="0"/>
                <a:t>ω</a:t>
              </a:r>
              <a:r>
                <a:rPr lang="en-US" sz="2400" baseline="-25000" dirty="0" smtClean="0"/>
                <a:t>p</a:t>
              </a:r>
              <a:endParaRPr lang="en-US" sz="2400" baseline="-25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759990" y="2875546"/>
              <a:ext cx="4796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 smtClean="0"/>
                <a:t>ω</a:t>
              </a:r>
              <a:r>
                <a:rPr lang="en-US" sz="2400" baseline="-25000" dirty="0" smtClean="0"/>
                <a:t>s</a:t>
              </a:r>
              <a:endParaRPr lang="en-US" sz="2400" baseline="-25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791722" y="4771723"/>
              <a:ext cx="4459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 smtClean="0"/>
                <a:t>ω</a:t>
              </a:r>
              <a:r>
                <a:rPr lang="en-US" sz="2400" baseline="-25000" dirty="0"/>
                <a:t>i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29348" y="3890407"/>
              <a:ext cx="13199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Pump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470364" y="3297134"/>
              <a:ext cx="13199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Signal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453559" y="4528084"/>
              <a:ext cx="13199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Idler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23044" y="5344732"/>
              <a:ext cx="15263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2400" dirty="0" smtClean="0"/>
                <a:t>ω</a:t>
              </a:r>
              <a:r>
                <a:rPr lang="en-US" sz="2400" baseline="-25000" dirty="0" smtClean="0"/>
                <a:t>s</a:t>
              </a:r>
              <a:r>
                <a:rPr lang="en-US" sz="2400" dirty="0" smtClean="0"/>
                <a:t>+</a:t>
              </a:r>
              <a:r>
                <a:rPr lang="el-GR" sz="2400" dirty="0"/>
                <a:t>ω</a:t>
              </a:r>
              <a:r>
                <a:rPr lang="en-US" sz="2400" baseline="-25000" dirty="0" err="1" smtClean="0"/>
                <a:t>i</a:t>
              </a:r>
              <a:r>
                <a:rPr lang="en-US" sz="2400" dirty="0" smtClean="0"/>
                <a:t>=2</a:t>
              </a:r>
              <a:r>
                <a:rPr lang="el-GR" sz="2400" dirty="0"/>
                <a:t>ω</a:t>
              </a:r>
              <a:r>
                <a:rPr lang="en-US" sz="2400" baseline="-25000" dirty="0" smtClean="0"/>
                <a:t>p</a:t>
              </a:r>
              <a:endParaRPr lang="en-US" sz="2400" baseline="-25000" dirty="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B8CD2-BCEA-4949-92EB-517A999CB534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92746" y="5460641"/>
            <a:ext cx="35421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Phase match for max gain: </a:t>
            </a:r>
            <a:r>
              <a:rPr lang="en-US" sz="2400" dirty="0" err="1" smtClean="0"/>
              <a:t>k</a:t>
            </a:r>
            <a:r>
              <a:rPr lang="en-US" sz="2400" baseline="-25000" dirty="0" err="1" smtClean="0"/>
              <a:t>s</a:t>
            </a:r>
            <a:r>
              <a:rPr lang="en-US" sz="2400" dirty="0" err="1" smtClean="0"/>
              <a:t>+k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=2k</a:t>
            </a:r>
            <a:r>
              <a:rPr lang="en-US" sz="2400" baseline="-25000" dirty="0" smtClean="0"/>
              <a:t>p</a:t>
            </a:r>
            <a:endParaRPr lang="en-US" sz="2400" baseline="-25000" dirty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3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173736"/>
            <a:ext cx="8515350" cy="1325563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Background: Dispersion-engineered </a:t>
            </a:r>
            <a:r>
              <a:rPr lang="en-US" sz="4000" dirty="0">
                <a:solidFill>
                  <a:srgbClr val="FF0000"/>
                </a:solidFill>
              </a:rPr>
              <a:t>a</a:t>
            </a:r>
            <a:r>
              <a:rPr lang="en-US" sz="4000" dirty="0" smtClean="0">
                <a:solidFill>
                  <a:srgbClr val="FF0000"/>
                </a:solidFill>
              </a:rPr>
              <a:t>mplifier with periodically loaded CPW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82292"/>
            <a:ext cx="9180536" cy="229422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NbTiN</a:t>
            </a:r>
            <a:r>
              <a:rPr lang="en-US" sz="2400" dirty="0" smtClean="0"/>
              <a:t> (</a:t>
            </a:r>
            <a:r>
              <a:rPr lang="en-US" sz="2400" dirty="0" err="1" smtClean="0"/>
              <a:t>Ic</a:t>
            </a:r>
            <a:r>
              <a:rPr lang="en-US" sz="2400" dirty="0" err="1"/>
              <a:t>~</a:t>
            </a:r>
            <a:r>
              <a:rPr lang="en-US" sz="2400" dirty="0" err="1" smtClean="0"/>
              <a:t>mA</a:t>
            </a:r>
            <a:r>
              <a:rPr lang="en-US" sz="2400" dirty="0" smtClean="0"/>
              <a:t>) used for high dynamic range amplification</a:t>
            </a:r>
          </a:p>
          <a:p>
            <a:r>
              <a:rPr lang="en-US" sz="2400" dirty="0" smtClean="0"/>
              <a:t>Stopbands inhibit harmonics, achieves phase match for max gain</a:t>
            </a:r>
          </a:p>
          <a:p>
            <a:r>
              <a:rPr lang="en-US" sz="2400" dirty="0" smtClean="0"/>
              <a:t>Initial demo in </a:t>
            </a:r>
            <a:r>
              <a:rPr lang="en-US" sz="2400" dirty="0" err="1" smtClean="0"/>
              <a:t>Eom</a:t>
            </a:r>
            <a:r>
              <a:rPr lang="en-US" sz="2400" dirty="0" smtClean="0"/>
              <a:t> et al., </a:t>
            </a:r>
            <a:r>
              <a:rPr lang="en-US" sz="2400" i="1" dirty="0" smtClean="0"/>
              <a:t>Nature Physics</a:t>
            </a:r>
            <a:r>
              <a:rPr lang="en-US" sz="2400" dirty="0" smtClean="0"/>
              <a:t> </a:t>
            </a:r>
            <a:r>
              <a:rPr lang="en-US" sz="2400" b="1" dirty="0" smtClean="0"/>
              <a:t>8</a:t>
            </a:r>
            <a:r>
              <a:rPr lang="en-US" sz="2400" dirty="0" smtClean="0"/>
              <a:t>, pp. 623-627 (2012)</a:t>
            </a:r>
          </a:p>
        </p:txBody>
      </p:sp>
      <p:sp>
        <p:nvSpPr>
          <p:cNvPr id="58" name="Rectangle 236"/>
          <p:cNvSpPr>
            <a:spLocks noChangeArrowheads="1"/>
          </p:cNvSpPr>
          <p:nvPr/>
        </p:nvSpPr>
        <p:spPr bwMode="auto">
          <a:xfrm>
            <a:off x="3371810" y="1181391"/>
            <a:ext cx="27434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dirty="0" err="1">
                <a:latin typeface="+mn-lt"/>
              </a:rPr>
              <a:t>λ</a:t>
            </a:r>
            <a:r>
              <a:rPr lang="en-US" altLang="en-US" sz="2400" baseline="-25000" dirty="0" err="1">
                <a:latin typeface="+mn-lt"/>
              </a:rPr>
              <a:t>per</a:t>
            </a:r>
            <a:r>
              <a:rPr lang="en-US" altLang="en-US" sz="2400" dirty="0">
                <a:latin typeface="+mn-lt"/>
              </a:rPr>
              <a:t>/2 </a:t>
            </a:r>
          </a:p>
        </p:txBody>
      </p:sp>
      <p:sp>
        <p:nvSpPr>
          <p:cNvPr id="61" name="TextBox 60"/>
          <p:cNvSpPr txBox="1"/>
          <p:nvPr/>
        </p:nvSpPr>
        <p:spPr>
          <a:xfrm rot="16200000">
            <a:off x="-1021586" y="3553632"/>
            <a:ext cx="284815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Normalized Power Transmission (dB)</a:t>
            </a:r>
            <a:endParaRPr lang="en-US" sz="1400" dirty="0"/>
          </a:p>
        </p:txBody>
      </p:sp>
      <p:grpSp>
        <p:nvGrpSpPr>
          <p:cNvPr id="67" name="Group 66"/>
          <p:cNvGrpSpPr/>
          <p:nvPr/>
        </p:nvGrpSpPr>
        <p:grpSpPr>
          <a:xfrm>
            <a:off x="495402" y="2196676"/>
            <a:ext cx="8232746" cy="3272031"/>
            <a:chOff x="224943" y="2286829"/>
            <a:chExt cx="8232746" cy="3272031"/>
          </a:xfrm>
        </p:grpSpPr>
        <p:grpSp>
          <p:nvGrpSpPr>
            <p:cNvPr id="7" name="Group 210"/>
            <p:cNvGrpSpPr>
              <a:grpSpLocks noChangeAspect="1"/>
            </p:cNvGrpSpPr>
            <p:nvPr/>
          </p:nvGrpSpPr>
          <p:grpSpPr bwMode="auto">
            <a:xfrm>
              <a:off x="224943" y="2356792"/>
              <a:ext cx="8232746" cy="2985531"/>
              <a:chOff x="-11153275" y="2268148"/>
              <a:chExt cx="20411327" cy="7159752"/>
            </a:xfrm>
          </p:grpSpPr>
          <p:grpSp>
            <p:nvGrpSpPr>
              <p:cNvPr id="9" name="Group 212"/>
              <p:cNvGrpSpPr>
                <a:grpSpLocks noChangeAspect="1"/>
              </p:cNvGrpSpPr>
              <p:nvPr/>
            </p:nvGrpSpPr>
            <p:grpSpPr bwMode="auto">
              <a:xfrm>
                <a:off x="-1126309" y="2346832"/>
                <a:ext cx="10384361" cy="7040880"/>
                <a:chOff x="-4408212" y="-2148042"/>
                <a:chExt cx="13468464" cy="10172314"/>
              </a:xfrm>
            </p:grpSpPr>
            <p:pic>
              <p:nvPicPr>
                <p:cNvPr id="25" name="Picture 228" descr="fig1c.pdf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408212" y="-2148042"/>
                  <a:ext cx="13468464" cy="101723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7" name="TextBox 230"/>
                <p:cNvSpPr txBox="1">
                  <a:spLocks noChangeArrowheads="1"/>
                </p:cNvSpPr>
                <p:nvPr/>
              </p:nvSpPr>
              <p:spPr bwMode="auto">
                <a:xfrm>
                  <a:off x="604217" y="3299841"/>
                  <a:ext cx="3402834" cy="15721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r>
                    <a:rPr lang="en-US" altLang="en-US" sz="2000" dirty="0">
                      <a:latin typeface="+mn-lt"/>
                    </a:rPr>
                    <a:t>Pump</a:t>
                  </a:r>
                </a:p>
              </p:txBody>
            </p:sp>
          </p:grpSp>
          <p:grpSp>
            <p:nvGrpSpPr>
              <p:cNvPr id="10" name="Group 213"/>
              <p:cNvGrpSpPr>
                <a:grpSpLocks noChangeAspect="1"/>
              </p:cNvGrpSpPr>
              <p:nvPr/>
            </p:nvGrpSpPr>
            <p:grpSpPr bwMode="auto">
              <a:xfrm>
                <a:off x="-11153275" y="2268148"/>
                <a:ext cx="10471585" cy="7159752"/>
                <a:chOff x="-7331191" y="-1796578"/>
                <a:chExt cx="13663651" cy="9342271"/>
              </a:xfrm>
            </p:grpSpPr>
            <p:pic>
              <p:nvPicPr>
                <p:cNvPr id="14" name="Picture 217" descr="fig1b.pdf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331191" y="-1796578"/>
                  <a:ext cx="13663651" cy="93422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15" name="Group 218"/>
                <p:cNvGrpSpPr>
                  <a:grpSpLocks/>
                </p:cNvGrpSpPr>
                <p:nvPr/>
              </p:nvGrpSpPr>
              <p:grpSpPr bwMode="auto">
                <a:xfrm>
                  <a:off x="-5476439" y="341861"/>
                  <a:ext cx="7069009" cy="4845097"/>
                  <a:chOff x="-5476439" y="341861"/>
                  <a:chExt cx="7069009" cy="4845097"/>
                </a:xfrm>
              </p:grpSpPr>
              <p:sp>
                <p:nvSpPr>
                  <p:cNvPr id="24" name="TextBox 2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1629500" y="3767098"/>
                    <a:ext cx="3222070" cy="14198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defRPr sz="23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3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3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3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3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3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3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3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3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S PGothic" panose="020B0600070205080204" pitchFamily="34" charset="-128"/>
                      </a:defRPr>
                    </a:lvl9pPr>
                  </a:lstStyle>
                  <a:p>
                    <a:r>
                      <a:rPr lang="en-US" altLang="en-US" sz="2000" dirty="0" err="1">
                        <a:latin typeface="+mn-lt"/>
                      </a:rPr>
                      <a:t>f</a:t>
                    </a:r>
                    <a:r>
                      <a:rPr lang="en-US" altLang="en-US" sz="2000" baseline="-25000" dirty="0" err="1">
                        <a:latin typeface="+mn-lt"/>
                      </a:rPr>
                      <a:t>per</a:t>
                    </a:r>
                    <a:endParaRPr lang="en-US" altLang="en-US" sz="2000" baseline="-25000" dirty="0">
                      <a:latin typeface="+mn-lt"/>
                    </a:endParaRPr>
                  </a:p>
                </p:txBody>
              </p:sp>
              <p:sp>
                <p:nvSpPr>
                  <p:cNvPr id="22" name="TextBox 2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4310721" y="1838239"/>
                    <a:ext cx="5077704" cy="14198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defRPr sz="23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3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3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3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3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3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3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3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3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S PGothic" panose="020B0600070205080204" pitchFamily="34" charset="-128"/>
                      </a:defRPr>
                    </a:lvl9pPr>
                  </a:lstStyle>
                  <a:p>
                    <a:r>
                      <a:rPr lang="en-US" altLang="en-US" sz="2000" dirty="0">
                        <a:latin typeface="+mn-lt"/>
                      </a:rPr>
                      <a:t>2f</a:t>
                    </a:r>
                    <a:r>
                      <a:rPr lang="en-US" altLang="en-US" sz="2000" baseline="-25000" dirty="0">
                        <a:latin typeface="+mn-lt"/>
                      </a:rPr>
                      <a:t>per </a:t>
                    </a:r>
                    <a:r>
                      <a:rPr lang="en-US" altLang="en-US" sz="2000" dirty="0">
                        <a:latin typeface="+mn-lt"/>
                      </a:rPr>
                      <a:t>/3</a:t>
                    </a:r>
                    <a:endParaRPr lang="en-US" altLang="en-US" sz="2000" baseline="-25000" dirty="0">
                      <a:latin typeface="+mn-lt"/>
                    </a:endParaRPr>
                  </a:p>
                </p:txBody>
              </p:sp>
              <p:sp>
                <p:nvSpPr>
                  <p:cNvPr id="20" name="TextBox 2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5476439" y="341861"/>
                    <a:ext cx="3454421" cy="125201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defRPr sz="23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3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3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3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3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3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3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3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3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S PGothic" panose="020B0600070205080204" pitchFamily="34" charset="-128"/>
                      </a:defRPr>
                    </a:lvl9pPr>
                  </a:lstStyle>
                  <a:p>
                    <a:r>
                      <a:rPr lang="en-US" altLang="en-US" sz="2000" dirty="0" err="1">
                        <a:latin typeface="+mn-lt"/>
                      </a:rPr>
                      <a:t>f</a:t>
                    </a:r>
                    <a:r>
                      <a:rPr lang="en-US" altLang="en-US" sz="2000" baseline="-25000" dirty="0" err="1">
                        <a:latin typeface="+mn-lt"/>
                      </a:rPr>
                      <a:t>per</a:t>
                    </a:r>
                    <a:r>
                      <a:rPr lang="en-US" altLang="en-US" sz="2000" baseline="-25000" dirty="0">
                        <a:latin typeface="+mn-lt"/>
                      </a:rPr>
                      <a:t> </a:t>
                    </a:r>
                    <a:r>
                      <a:rPr lang="en-US" altLang="en-US" sz="2000" dirty="0">
                        <a:latin typeface="+mn-lt"/>
                      </a:rPr>
                      <a:t>/3</a:t>
                    </a:r>
                    <a:endParaRPr lang="en-US" altLang="en-US" sz="2000" baseline="-25000" dirty="0">
                      <a:latin typeface="+mn-lt"/>
                    </a:endParaRPr>
                  </a:p>
                </p:txBody>
              </p:sp>
            </p:grpSp>
          </p:grpSp>
        </p:grpSp>
        <p:sp>
          <p:nvSpPr>
            <p:cNvPr id="59" name="TextBox 58"/>
            <p:cNvSpPr txBox="1"/>
            <p:nvPr/>
          </p:nvSpPr>
          <p:spPr>
            <a:xfrm>
              <a:off x="656823" y="5035640"/>
              <a:ext cx="3683242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0      5        10      15      20      25      30      35     40</a:t>
              </a:r>
            </a:p>
            <a:p>
              <a:pPr algn="ctr"/>
              <a:r>
                <a:rPr lang="en-US" sz="1400" dirty="0" smtClean="0"/>
                <a:t>Frequency (GHz)</a:t>
              </a:r>
              <a:endParaRPr lang="en-US" sz="14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688241" y="5032562"/>
              <a:ext cx="3683242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10.5       11          11.5          12          12.5          13     </a:t>
              </a:r>
            </a:p>
            <a:p>
              <a:pPr algn="ctr"/>
              <a:r>
                <a:rPr lang="en-US" sz="1400" dirty="0" smtClean="0"/>
                <a:t>Frequency (GHz)</a:t>
              </a:r>
              <a:endParaRPr lang="en-US" sz="14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37355" y="2459679"/>
              <a:ext cx="513281" cy="246734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>
                <a:spcAft>
                  <a:spcPts val="400"/>
                </a:spcAft>
              </a:pPr>
              <a:r>
                <a:rPr lang="en-US" sz="1400" dirty="0" smtClean="0"/>
                <a:t>0</a:t>
              </a:r>
            </a:p>
            <a:p>
              <a:pPr algn="r">
                <a:spcAft>
                  <a:spcPts val="400"/>
                </a:spcAft>
              </a:pPr>
              <a:r>
                <a:rPr lang="en-US" sz="1400" dirty="0" smtClean="0"/>
                <a:t>-100</a:t>
              </a:r>
            </a:p>
            <a:p>
              <a:pPr algn="r">
                <a:spcAft>
                  <a:spcPts val="400"/>
                </a:spcAft>
              </a:pPr>
              <a:r>
                <a:rPr lang="en-US" sz="1400" dirty="0" smtClean="0"/>
                <a:t>-200</a:t>
              </a:r>
            </a:p>
            <a:p>
              <a:pPr algn="r">
                <a:spcAft>
                  <a:spcPts val="400"/>
                </a:spcAft>
              </a:pPr>
              <a:r>
                <a:rPr lang="en-US" sz="1400" dirty="0" smtClean="0"/>
                <a:t>-300</a:t>
              </a:r>
            </a:p>
            <a:p>
              <a:pPr algn="r">
                <a:spcAft>
                  <a:spcPts val="475"/>
                </a:spcAft>
              </a:pPr>
              <a:r>
                <a:rPr lang="en-US" sz="1400" dirty="0" smtClean="0"/>
                <a:t>-400</a:t>
              </a:r>
            </a:p>
            <a:p>
              <a:pPr algn="r">
                <a:spcAft>
                  <a:spcPts val="400"/>
                </a:spcAft>
              </a:pPr>
              <a:r>
                <a:rPr lang="en-US" sz="1400" dirty="0" smtClean="0"/>
                <a:t>-500</a:t>
              </a:r>
            </a:p>
            <a:p>
              <a:pPr algn="r">
                <a:spcAft>
                  <a:spcPts val="400"/>
                </a:spcAft>
              </a:pPr>
              <a:r>
                <a:rPr lang="en-US" sz="1400" dirty="0" smtClean="0"/>
                <a:t>-600</a:t>
              </a:r>
            </a:p>
            <a:p>
              <a:pPr algn="r">
                <a:spcAft>
                  <a:spcPts val="450"/>
                </a:spcAft>
              </a:pPr>
              <a:r>
                <a:rPr lang="en-US" sz="1400" dirty="0" smtClean="0"/>
                <a:t>-700</a:t>
              </a:r>
            </a:p>
            <a:p>
              <a:pPr algn="r">
                <a:spcAft>
                  <a:spcPts val="400"/>
                </a:spcAft>
              </a:pPr>
              <a:r>
                <a:rPr lang="en-US" sz="1400" dirty="0" smtClean="0"/>
                <a:t>-800</a:t>
              </a:r>
              <a:endParaRPr lang="en-US" sz="1400" dirty="0"/>
            </a:p>
          </p:txBody>
        </p:sp>
        <p:sp>
          <p:nvSpPr>
            <p:cNvPr id="63" name="TextBox 62"/>
            <p:cNvSpPr txBox="1"/>
            <p:nvPr/>
          </p:nvSpPr>
          <p:spPr>
            <a:xfrm rot="16200000">
              <a:off x="3358261" y="3739857"/>
              <a:ext cx="191449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Dispersion  k</a:t>
              </a:r>
              <a:r>
                <a:rPr lang="en-US" sz="1400" baseline="-25000" dirty="0" smtClean="0"/>
                <a:t>eff</a:t>
              </a:r>
              <a:r>
                <a:rPr lang="en-US" sz="1400" dirty="0" smtClean="0"/>
                <a:t>-k</a:t>
              </a:r>
              <a:r>
                <a:rPr lang="en-US" sz="1400" baseline="-25000" dirty="0" smtClean="0"/>
                <a:t>0</a:t>
              </a:r>
              <a:r>
                <a:rPr lang="en-US" sz="1400" dirty="0" smtClean="0"/>
                <a:t> (m</a:t>
              </a:r>
              <a:r>
                <a:rPr lang="en-US" sz="1400" baseline="30000" dirty="0" smtClean="0"/>
                <a:t>-1</a:t>
              </a:r>
              <a:r>
                <a:rPr lang="en-US" sz="1400" dirty="0" smtClean="0"/>
                <a:t>) </a:t>
              </a:r>
              <a:endParaRPr lang="en-US" sz="1400" baseline="-250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462272" y="2444613"/>
              <a:ext cx="330540" cy="271869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>
                <a:spcAft>
                  <a:spcPts val="200"/>
                </a:spcAft>
              </a:pPr>
              <a:r>
                <a:rPr lang="en-US" sz="1400" dirty="0" smtClean="0"/>
                <a:t>5</a:t>
              </a:r>
            </a:p>
            <a:p>
              <a:pPr algn="r">
                <a:spcAft>
                  <a:spcPts val="200"/>
                </a:spcAft>
              </a:pPr>
              <a:r>
                <a:rPr lang="en-US" sz="1400" dirty="0" smtClean="0"/>
                <a:t>4</a:t>
              </a:r>
            </a:p>
            <a:p>
              <a:pPr algn="r">
                <a:spcAft>
                  <a:spcPts val="200"/>
                </a:spcAft>
              </a:pPr>
              <a:r>
                <a:rPr lang="en-US" sz="1400" dirty="0" smtClean="0"/>
                <a:t>3</a:t>
              </a:r>
            </a:p>
            <a:p>
              <a:pPr algn="r">
                <a:spcAft>
                  <a:spcPts val="200"/>
                </a:spcAft>
              </a:pPr>
              <a:r>
                <a:rPr lang="en-US" sz="1400" dirty="0" smtClean="0"/>
                <a:t>2</a:t>
              </a:r>
            </a:p>
            <a:p>
              <a:pPr algn="r">
                <a:spcAft>
                  <a:spcPts val="200"/>
                </a:spcAft>
              </a:pPr>
              <a:r>
                <a:rPr lang="en-US" sz="1400" dirty="0" smtClean="0"/>
                <a:t>1</a:t>
              </a:r>
            </a:p>
            <a:p>
              <a:pPr algn="r">
                <a:spcAft>
                  <a:spcPts val="200"/>
                </a:spcAft>
              </a:pPr>
              <a:r>
                <a:rPr lang="en-US" sz="1400" dirty="0" smtClean="0"/>
                <a:t>0</a:t>
              </a:r>
            </a:p>
            <a:p>
              <a:pPr algn="r">
                <a:spcAft>
                  <a:spcPts val="200"/>
                </a:spcAft>
              </a:pPr>
              <a:r>
                <a:rPr lang="en-US" sz="1400" dirty="0" smtClean="0"/>
                <a:t>-1</a:t>
              </a:r>
            </a:p>
            <a:p>
              <a:pPr algn="r">
                <a:spcAft>
                  <a:spcPts val="200"/>
                </a:spcAft>
              </a:pPr>
              <a:r>
                <a:rPr lang="en-US" sz="1400" dirty="0" smtClean="0"/>
                <a:t>-2</a:t>
              </a:r>
            </a:p>
            <a:p>
              <a:pPr algn="r">
                <a:spcAft>
                  <a:spcPts val="200"/>
                </a:spcAft>
              </a:pPr>
              <a:r>
                <a:rPr lang="en-US" sz="1400" dirty="0" smtClean="0"/>
                <a:t>-3</a:t>
              </a:r>
            </a:p>
            <a:p>
              <a:pPr algn="r">
                <a:spcAft>
                  <a:spcPts val="200"/>
                </a:spcAft>
              </a:pPr>
              <a:r>
                <a:rPr lang="en-US" sz="1400" dirty="0" smtClean="0"/>
                <a:t>-4</a:t>
              </a:r>
            </a:p>
            <a:p>
              <a:pPr algn="r">
                <a:spcAft>
                  <a:spcPts val="200"/>
                </a:spcAft>
              </a:pPr>
              <a:r>
                <a:rPr lang="en-US" sz="1400" dirty="0" smtClean="0"/>
                <a:t>-5</a:t>
              </a:r>
              <a:endParaRPr lang="en-US" sz="14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747251" y="2286829"/>
              <a:ext cx="57259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X</a:t>
              </a:r>
              <a:r>
                <a:rPr lang="en-US" sz="1400" dirty="0" smtClean="0"/>
                <a:t> 10</a:t>
              </a:r>
              <a:r>
                <a:rPr lang="en-US" sz="1400" baseline="30000" dirty="0" smtClean="0"/>
                <a:t>-3</a:t>
              </a:r>
              <a:endParaRPr lang="en-US" sz="1400" baseline="30000" dirty="0"/>
            </a:p>
          </p:txBody>
        </p:sp>
      </p:grpSp>
      <p:grpSp>
        <p:nvGrpSpPr>
          <p:cNvPr id="5" name="Group 208"/>
          <p:cNvGrpSpPr>
            <a:grpSpLocks/>
          </p:cNvGrpSpPr>
          <p:nvPr/>
        </p:nvGrpSpPr>
        <p:grpSpPr bwMode="auto">
          <a:xfrm>
            <a:off x="1291326" y="1645668"/>
            <a:ext cx="6871982" cy="1488820"/>
            <a:chOff x="-5445817" y="-1090627"/>
            <a:chExt cx="18510145" cy="1777569"/>
          </a:xfrm>
        </p:grpSpPr>
        <p:grpSp>
          <p:nvGrpSpPr>
            <p:cNvPr id="28" name="Group 231"/>
            <p:cNvGrpSpPr>
              <a:grpSpLocks/>
            </p:cNvGrpSpPr>
            <p:nvPr/>
          </p:nvGrpSpPr>
          <p:grpSpPr bwMode="auto">
            <a:xfrm>
              <a:off x="-3680308" y="-1090627"/>
              <a:ext cx="16744636" cy="1774860"/>
              <a:chOff x="-4372966" y="-1090627"/>
              <a:chExt cx="16744636" cy="1774860"/>
            </a:xfrm>
          </p:grpSpPr>
          <p:grpSp>
            <p:nvGrpSpPr>
              <p:cNvPr id="35" name="Group 7"/>
              <p:cNvGrpSpPr>
                <a:grpSpLocks/>
              </p:cNvGrpSpPr>
              <p:nvPr/>
            </p:nvGrpSpPr>
            <p:grpSpPr bwMode="auto">
              <a:xfrm>
                <a:off x="-4372966" y="-1090627"/>
                <a:ext cx="14558232" cy="736317"/>
                <a:chOff x="11044" y="-1021431"/>
                <a:chExt cx="7387299" cy="1563130"/>
              </a:xfrm>
            </p:grpSpPr>
            <p:sp>
              <p:nvSpPr>
                <p:cNvPr id="36" name="Rectangle 8"/>
                <p:cNvSpPr>
                  <a:spLocks noChangeArrowheads="1"/>
                </p:cNvSpPr>
                <p:nvPr/>
              </p:nvSpPr>
              <p:spPr bwMode="auto">
                <a:xfrm>
                  <a:off x="11045" y="-349595"/>
                  <a:ext cx="7387298" cy="267455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7" name="Rectangle 9"/>
                <p:cNvSpPr>
                  <a:spLocks noChangeArrowheads="1"/>
                </p:cNvSpPr>
                <p:nvPr/>
              </p:nvSpPr>
              <p:spPr bwMode="auto">
                <a:xfrm>
                  <a:off x="712373" y="-476096"/>
                  <a:ext cx="1105210" cy="57200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" name="Rectangle 10"/>
                <p:cNvSpPr>
                  <a:spLocks noChangeArrowheads="1"/>
                </p:cNvSpPr>
                <p:nvPr/>
              </p:nvSpPr>
              <p:spPr bwMode="auto">
                <a:xfrm>
                  <a:off x="3299788" y="-489299"/>
                  <a:ext cx="1095543" cy="546603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9" name="Rectangle 11"/>
                <p:cNvSpPr>
                  <a:spLocks noChangeArrowheads="1"/>
                </p:cNvSpPr>
                <p:nvPr/>
              </p:nvSpPr>
              <p:spPr bwMode="auto">
                <a:xfrm>
                  <a:off x="6080535" y="-502778"/>
                  <a:ext cx="460772" cy="601299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0" name="Rectangle 12"/>
                <p:cNvSpPr>
                  <a:spLocks noChangeArrowheads="1"/>
                </p:cNvSpPr>
                <p:nvPr/>
              </p:nvSpPr>
              <p:spPr bwMode="auto">
                <a:xfrm>
                  <a:off x="11044" y="-1021431"/>
                  <a:ext cx="652995" cy="419053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1" name="Rectangle 13"/>
                <p:cNvSpPr>
                  <a:spLocks noChangeArrowheads="1"/>
                </p:cNvSpPr>
                <p:nvPr/>
              </p:nvSpPr>
              <p:spPr bwMode="auto">
                <a:xfrm>
                  <a:off x="4430785" y="-1021431"/>
                  <a:ext cx="1614478" cy="419053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" name="Rectangle 14"/>
                <p:cNvSpPr>
                  <a:spLocks noChangeArrowheads="1"/>
                </p:cNvSpPr>
                <p:nvPr/>
              </p:nvSpPr>
              <p:spPr bwMode="auto">
                <a:xfrm>
                  <a:off x="6579051" y="-1021431"/>
                  <a:ext cx="810479" cy="532135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" name="Rectangle 15"/>
                <p:cNvSpPr>
                  <a:spLocks noChangeArrowheads="1"/>
                </p:cNvSpPr>
                <p:nvPr/>
              </p:nvSpPr>
              <p:spPr bwMode="auto">
                <a:xfrm>
                  <a:off x="1861265" y="-1021431"/>
                  <a:ext cx="1394981" cy="419053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" name="Rectangle 16"/>
                <p:cNvSpPr>
                  <a:spLocks noChangeArrowheads="1"/>
                </p:cNvSpPr>
                <p:nvPr/>
              </p:nvSpPr>
              <p:spPr bwMode="auto">
                <a:xfrm>
                  <a:off x="4430785" y="98519"/>
                  <a:ext cx="1614478" cy="41644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5" name="Rectangle 17"/>
                <p:cNvSpPr>
                  <a:spLocks noChangeArrowheads="1"/>
                </p:cNvSpPr>
                <p:nvPr/>
              </p:nvSpPr>
              <p:spPr bwMode="auto">
                <a:xfrm>
                  <a:off x="1861265" y="98519"/>
                  <a:ext cx="1394981" cy="419053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6" name="Rectangle 18"/>
                <p:cNvSpPr>
                  <a:spLocks noChangeArrowheads="1"/>
                </p:cNvSpPr>
                <p:nvPr/>
              </p:nvSpPr>
              <p:spPr bwMode="auto">
                <a:xfrm>
                  <a:off x="11045" y="98519"/>
                  <a:ext cx="652994" cy="419056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7" name="Rectangle 19"/>
                <p:cNvSpPr>
                  <a:spLocks noChangeArrowheads="1"/>
                </p:cNvSpPr>
                <p:nvPr/>
              </p:nvSpPr>
              <p:spPr bwMode="auto">
                <a:xfrm>
                  <a:off x="6579051" y="95909"/>
                  <a:ext cx="819289" cy="421668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8" name="Rectangle 20"/>
                <p:cNvSpPr>
                  <a:spLocks noChangeArrowheads="1"/>
                </p:cNvSpPr>
                <p:nvPr/>
              </p:nvSpPr>
              <p:spPr bwMode="auto">
                <a:xfrm>
                  <a:off x="11045" y="-1021431"/>
                  <a:ext cx="7378483" cy="267729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9" name="Rectangle 21"/>
                <p:cNvSpPr>
                  <a:spLocks noChangeArrowheads="1"/>
                </p:cNvSpPr>
                <p:nvPr/>
              </p:nvSpPr>
              <p:spPr bwMode="auto">
                <a:xfrm>
                  <a:off x="11045" y="273970"/>
                  <a:ext cx="7387298" cy="267729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31" name="TextBox 234"/>
              <p:cNvSpPr txBox="1">
                <a:spLocks noChangeArrowheads="1"/>
              </p:cNvSpPr>
              <p:nvPr/>
            </p:nvSpPr>
            <p:spPr bwMode="auto">
              <a:xfrm>
                <a:off x="10185269" y="-206059"/>
                <a:ext cx="2186401" cy="890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3300" dirty="0">
                  <a:latin typeface="Helvetica" panose="020B0604020202020204" pitchFamily="34" charset="0"/>
                </a:endParaRPr>
              </a:p>
            </p:txBody>
          </p:sp>
        </p:grpSp>
        <p:sp>
          <p:nvSpPr>
            <p:cNvPr id="29" name="Rectangle 232"/>
            <p:cNvSpPr>
              <a:spLocks noChangeArrowheads="1"/>
            </p:cNvSpPr>
            <p:nvPr/>
          </p:nvSpPr>
          <p:spPr bwMode="auto">
            <a:xfrm>
              <a:off x="-5445817" y="-203350"/>
              <a:ext cx="2593572" cy="890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3300" dirty="0">
                <a:latin typeface="Helvetica" panose="020B0604020202020204" pitchFamily="34" charset="0"/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>
            <a:off x="1821827" y="2431734"/>
            <a:ext cx="411523" cy="54555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2244162" y="2652506"/>
            <a:ext cx="2522507" cy="345838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V="1">
            <a:off x="2498535" y="3760630"/>
            <a:ext cx="0" cy="41212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1517594" y="2573628"/>
            <a:ext cx="0" cy="41212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1998296" y="2665385"/>
            <a:ext cx="0" cy="81435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V="1">
            <a:off x="6657896" y="3568117"/>
            <a:ext cx="0" cy="41212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3300469" y="1619680"/>
            <a:ext cx="1097280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66669" y="1252803"/>
            <a:ext cx="1327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Z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=200 </a:t>
            </a:r>
            <a:r>
              <a:rPr lang="el-GR" sz="2400" dirty="0" smtClean="0"/>
              <a:t>Ω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B8CD2-BCEA-4949-92EB-517A999CB5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4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546" y="5160960"/>
            <a:ext cx="8706116" cy="1588859"/>
          </a:xfrm>
        </p:spPr>
        <p:txBody>
          <a:bodyPr>
            <a:normAutofit fontScale="85000" lnSpcReduction="20000"/>
          </a:bodyPr>
          <a:lstStyle/>
          <a:p>
            <a:r>
              <a:rPr lang="en-US" sz="3100" dirty="0" smtClean="0"/>
              <a:t>CPW spiral 2m length- most chips failed due to opens/ shorts </a:t>
            </a:r>
          </a:p>
          <a:p>
            <a:r>
              <a:rPr lang="en-US" sz="3100" dirty="0" smtClean="0"/>
              <a:t>Large, dense gain ripple- mismatch with external circuit</a:t>
            </a:r>
          </a:p>
          <a:p>
            <a:r>
              <a:rPr lang="en-US" sz="3100" dirty="0" smtClean="0"/>
              <a:t>Pump power of ~200 </a:t>
            </a:r>
            <a:r>
              <a:rPr lang="en-US" sz="3100" dirty="0" err="1"/>
              <a:t>μ</a:t>
            </a:r>
            <a:r>
              <a:rPr lang="en-US" sz="3100" dirty="0" err="1" smtClean="0"/>
              <a:t>W</a:t>
            </a:r>
            <a:r>
              <a:rPr lang="en-US" sz="3100" dirty="0" smtClean="0"/>
              <a:t>- on-chip heating, thermal noise</a:t>
            </a:r>
          </a:p>
          <a:p>
            <a:pPr lvl="1"/>
            <a:r>
              <a:rPr lang="en-US" sz="2700" dirty="0" smtClean="0"/>
              <a:t>Noise temperature as low as 1 K- 2x better than any HEMT!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24" y="1112541"/>
            <a:ext cx="5423492" cy="402336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B8CD2-BCEA-4949-92EB-517A999CB534}" type="slidenum">
              <a:rPr lang="en-US" smtClean="0"/>
              <a:t>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1" t="5227" r="6742" b="5329"/>
          <a:stretch/>
        </p:blipFill>
        <p:spPr>
          <a:xfrm>
            <a:off x="5231330" y="1724881"/>
            <a:ext cx="3657161" cy="28346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54719" y="2064171"/>
            <a:ext cx="320040" cy="545559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 flipH="1">
            <a:off x="4323481" y="1448301"/>
            <a:ext cx="197496" cy="192024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808371" y="3966695"/>
            <a:ext cx="2513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~10 MHz ripple period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173736"/>
            <a:ext cx="8538693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Successful amplifier, but problems with yield, gain ripple, and noise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46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173736"/>
            <a:ext cx="7380094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Towards a more practical amplifier: </a:t>
            </a:r>
            <a:r>
              <a:rPr lang="en-US" sz="4000" dirty="0">
                <a:solidFill>
                  <a:srgbClr val="FF0000"/>
                </a:solidFill>
              </a:rPr>
              <a:t>L</a:t>
            </a:r>
            <a:r>
              <a:rPr lang="en-US" sz="4000" dirty="0" smtClean="0">
                <a:solidFill>
                  <a:srgbClr val="FF0000"/>
                </a:solidFill>
              </a:rPr>
              <a:t>umped-element </a:t>
            </a:r>
            <a:r>
              <a:rPr lang="en-US" sz="4000" dirty="0">
                <a:solidFill>
                  <a:srgbClr val="FF0000"/>
                </a:solidFill>
              </a:rPr>
              <a:t>t</a:t>
            </a:r>
            <a:r>
              <a:rPr lang="en-US" sz="4000" dirty="0" smtClean="0">
                <a:solidFill>
                  <a:srgbClr val="FF0000"/>
                </a:solidFill>
              </a:rPr>
              <a:t>ransmission line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436" y="2878421"/>
            <a:ext cx="7799345" cy="3462823"/>
          </a:xfrm>
        </p:spPr>
        <p:txBody>
          <a:bodyPr>
            <a:normAutofit/>
          </a:bodyPr>
          <a:lstStyle/>
          <a:p>
            <a:r>
              <a:rPr lang="en-US" dirty="0" smtClean="0"/>
              <a:t>Inductor strip/ IDC architecture more compact, robust than CPW</a:t>
            </a:r>
          </a:p>
          <a:p>
            <a:pPr lvl="1"/>
            <a:r>
              <a:rPr lang="en-US" dirty="0" smtClean="0"/>
              <a:t>Better yield expected!</a:t>
            </a:r>
          </a:p>
          <a:p>
            <a:r>
              <a:rPr lang="en-US" dirty="0" smtClean="0"/>
              <a:t>Harmonics naturally inhibited by low-pass cutoff</a:t>
            </a:r>
          </a:p>
          <a:p>
            <a:r>
              <a:rPr lang="en-US" dirty="0" smtClean="0"/>
              <a:t>Easy to get 50 </a:t>
            </a:r>
            <a:r>
              <a:rPr lang="el-GR" dirty="0"/>
              <a:t>Ω</a:t>
            </a:r>
            <a:r>
              <a:rPr lang="en-US" dirty="0"/>
              <a:t> impedance, no tapers </a:t>
            </a:r>
            <a:r>
              <a:rPr lang="en-US" dirty="0" smtClean="0"/>
              <a:t>needed</a:t>
            </a:r>
          </a:p>
          <a:p>
            <a:pPr lvl="1"/>
            <a:r>
              <a:rPr lang="en-US" dirty="0" smtClean="0"/>
              <a:t>Simpler matching, lower power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29846" y="1277677"/>
            <a:ext cx="8630931" cy="1555760"/>
            <a:chOff x="65451" y="1973134"/>
            <a:chExt cx="8630931" cy="1555760"/>
          </a:xfrm>
        </p:grpSpPr>
        <p:grpSp>
          <p:nvGrpSpPr>
            <p:cNvPr id="35" name="Group 34"/>
            <p:cNvGrpSpPr>
              <a:grpSpLocks noChangeAspect="1"/>
            </p:cNvGrpSpPr>
            <p:nvPr/>
          </p:nvGrpSpPr>
          <p:grpSpPr>
            <a:xfrm>
              <a:off x="940156" y="1973134"/>
              <a:ext cx="7073897" cy="1555760"/>
              <a:chOff x="592425" y="1988163"/>
              <a:chExt cx="8252879" cy="1815058"/>
            </a:xfrm>
          </p:grpSpPr>
          <p:grpSp>
            <p:nvGrpSpPr>
              <p:cNvPr id="38" name="Group 37"/>
              <p:cNvGrpSpPr>
                <a:grpSpLocks noChangeAspect="1"/>
              </p:cNvGrpSpPr>
              <p:nvPr/>
            </p:nvGrpSpPr>
            <p:grpSpPr>
              <a:xfrm>
                <a:off x="592425" y="1988163"/>
                <a:ext cx="8252879" cy="1815058"/>
                <a:chOff x="2218025" y="389208"/>
                <a:chExt cx="8072809" cy="1786358"/>
              </a:xfrm>
            </p:grpSpPr>
            <p:sp>
              <p:nvSpPr>
                <p:cNvPr id="40" name="Freeform 8"/>
                <p:cNvSpPr>
                  <a:spLocks/>
                </p:cNvSpPr>
                <p:nvPr/>
              </p:nvSpPr>
              <p:spPr bwMode="auto">
                <a:xfrm>
                  <a:off x="2985352" y="1616573"/>
                  <a:ext cx="344709" cy="0"/>
                </a:xfrm>
                <a:custGeom>
                  <a:avLst/>
                  <a:gdLst>
                    <a:gd name="T0" fmla="*/ 0 w 3345"/>
                    <a:gd name="T1" fmla="*/ 0 w 3345"/>
                    <a:gd name="T2" fmla="*/ 3345 w 334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34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345" y="0"/>
                      </a:lnTo>
                    </a:path>
                  </a:pathLst>
                </a:custGeom>
                <a:noFill/>
                <a:ln w="38100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41" name="Freeform 9"/>
                <p:cNvSpPr>
                  <a:spLocks/>
                </p:cNvSpPr>
                <p:nvPr/>
              </p:nvSpPr>
              <p:spPr bwMode="auto">
                <a:xfrm>
                  <a:off x="2985352" y="1520817"/>
                  <a:ext cx="344709" cy="0"/>
                </a:xfrm>
                <a:custGeom>
                  <a:avLst/>
                  <a:gdLst>
                    <a:gd name="T0" fmla="*/ 0 w 3345"/>
                    <a:gd name="T1" fmla="*/ 0 w 3345"/>
                    <a:gd name="T2" fmla="*/ 3345 w 334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34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345" y="0"/>
                      </a:lnTo>
                    </a:path>
                  </a:pathLst>
                </a:custGeom>
                <a:noFill/>
                <a:ln w="38100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42" name="Freeform 10"/>
                <p:cNvSpPr>
                  <a:spLocks/>
                </p:cNvSpPr>
                <p:nvPr/>
              </p:nvSpPr>
              <p:spPr bwMode="auto">
                <a:xfrm>
                  <a:off x="3158241" y="979168"/>
                  <a:ext cx="0" cy="541648"/>
                </a:xfrm>
                <a:custGeom>
                  <a:avLst/>
                  <a:gdLst>
                    <a:gd name="T0" fmla="*/ 3843 h 3843"/>
                    <a:gd name="T1" fmla="*/ 3843 h 3843"/>
                    <a:gd name="T2" fmla="*/ 0 h 384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843">
                      <a:moveTo>
                        <a:pt x="0" y="3843"/>
                      </a:moveTo>
                      <a:lnTo>
                        <a:pt x="0" y="384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8100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43" name="Freeform 11"/>
                <p:cNvSpPr>
                  <a:spLocks/>
                </p:cNvSpPr>
                <p:nvPr/>
              </p:nvSpPr>
              <p:spPr bwMode="auto">
                <a:xfrm>
                  <a:off x="3158241" y="1616573"/>
                  <a:ext cx="0" cy="541648"/>
                </a:xfrm>
                <a:custGeom>
                  <a:avLst/>
                  <a:gdLst>
                    <a:gd name="T0" fmla="*/ 3843 h 3843"/>
                    <a:gd name="T1" fmla="*/ 3843 h 3843"/>
                    <a:gd name="T2" fmla="*/ 0 h 384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843">
                      <a:moveTo>
                        <a:pt x="0" y="3843"/>
                      </a:moveTo>
                      <a:lnTo>
                        <a:pt x="0" y="384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8100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44" name="Freeform 12"/>
                <p:cNvSpPr>
                  <a:spLocks/>
                </p:cNvSpPr>
                <p:nvPr/>
              </p:nvSpPr>
              <p:spPr bwMode="auto">
                <a:xfrm>
                  <a:off x="3160374" y="867330"/>
                  <a:ext cx="858039" cy="109645"/>
                </a:xfrm>
                <a:custGeom>
                  <a:avLst/>
                  <a:gdLst>
                    <a:gd name="T0" fmla="*/ 8340 w 8340"/>
                    <a:gd name="T1" fmla="*/ 776 h 776"/>
                    <a:gd name="T2" fmla="*/ 8340 w 8340"/>
                    <a:gd name="T3" fmla="*/ 776 h 776"/>
                    <a:gd name="T4" fmla="*/ 7273 w 8340"/>
                    <a:gd name="T5" fmla="*/ 776 h 776"/>
                    <a:gd name="T6" fmla="*/ 6497 w 8340"/>
                    <a:gd name="T7" fmla="*/ 0 h 776"/>
                    <a:gd name="T8" fmla="*/ 5722 w 8340"/>
                    <a:gd name="T9" fmla="*/ 776 h 776"/>
                    <a:gd name="T10" fmla="*/ 4946 w 8340"/>
                    <a:gd name="T11" fmla="*/ 0 h 776"/>
                    <a:gd name="T12" fmla="*/ 4170 w 8340"/>
                    <a:gd name="T13" fmla="*/ 776 h 776"/>
                    <a:gd name="T14" fmla="*/ 3394 w 8340"/>
                    <a:gd name="T15" fmla="*/ 0 h 776"/>
                    <a:gd name="T16" fmla="*/ 2619 w 8340"/>
                    <a:gd name="T17" fmla="*/ 776 h 776"/>
                    <a:gd name="T18" fmla="*/ 1843 w 8340"/>
                    <a:gd name="T19" fmla="*/ 0 h 776"/>
                    <a:gd name="T20" fmla="*/ 1067 w 8340"/>
                    <a:gd name="T21" fmla="*/ 776 h 776"/>
                    <a:gd name="T22" fmla="*/ 0 w 8340"/>
                    <a:gd name="T23" fmla="*/ 776 h 7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340" h="776">
                      <a:moveTo>
                        <a:pt x="8340" y="776"/>
                      </a:moveTo>
                      <a:lnTo>
                        <a:pt x="8340" y="776"/>
                      </a:lnTo>
                      <a:lnTo>
                        <a:pt x="7273" y="776"/>
                      </a:lnTo>
                      <a:cubicBezTo>
                        <a:pt x="7273" y="776"/>
                        <a:pt x="7273" y="0"/>
                        <a:pt x="6497" y="0"/>
                      </a:cubicBezTo>
                      <a:cubicBezTo>
                        <a:pt x="5722" y="0"/>
                        <a:pt x="5722" y="776"/>
                        <a:pt x="5722" y="776"/>
                      </a:cubicBezTo>
                      <a:cubicBezTo>
                        <a:pt x="5722" y="776"/>
                        <a:pt x="5722" y="0"/>
                        <a:pt x="4946" y="0"/>
                      </a:cubicBezTo>
                      <a:cubicBezTo>
                        <a:pt x="4170" y="0"/>
                        <a:pt x="4170" y="776"/>
                        <a:pt x="4170" y="776"/>
                      </a:cubicBezTo>
                      <a:cubicBezTo>
                        <a:pt x="4170" y="776"/>
                        <a:pt x="4170" y="0"/>
                        <a:pt x="3394" y="0"/>
                      </a:cubicBezTo>
                      <a:cubicBezTo>
                        <a:pt x="2619" y="0"/>
                        <a:pt x="2619" y="776"/>
                        <a:pt x="2619" y="776"/>
                      </a:cubicBezTo>
                      <a:cubicBezTo>
                        <a:pt x="2619" y="776"/>
                        <a:pt x="2619" y="0"/>
                        <a:pt x="1843" y="0"/>
                      </a:cubicBezTo>
                      <a:cubicBezTo>
                        <a:pt x="1067" y="0"/>
                        <a:pt x="1067" y="776"/>
                        <a:pt x="1067" y="776"/>
                      </a:cubicBezTo>
                      <a:lnTo>
                        <a:pt x="0" y="776"/>
                      </a:lnTo>
                    </a:path>
                  </a:pathLst>
                </a:custGeom>
                <a:noFill/>
                <a:ln w="3810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45" name="Freeform 13"/>
                <p:cNvSpPr>
                  <a:spLocks/>
                </p:cNvSpPr>
                <p:nvPr/>
              </p:nvSpPr>
              <p:spPr bwMode="auto">
                <a:xfrm>
                  <a:off x="3851929" y="1520817"/>
                  <a:ext cx="343642" cy="0"/>
                </a:xfrm>
                <a:custGeom>
                  <a:avLst/>
                  <a:gdLst>
                    <a:gd name="T0" fmla="*/ 0 w 3344"/>
                    <a:gd name="T1" fmla="*/ 0 w 3344"/>
                    <a:gd name="T2" fmla="*/ 3344 w 334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34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344" y="0"/>
                      </a:lnTo>
                    </a:path>
                  </a:pathLst>
                </a:custGeom>
                <a:noFill/>
                <a:ln w="38100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46" name="Freeform 14"/>
                <p:cNvSpPr>
                  <a:spLocks/>
                </p:cNvSpPr>
                <p:nvPr/>
              </p:nvSpPr>
              <p:spPr bwMode="auto">
                <a:xfrm>
                  <a:off x="3851929" y="1616573"/>
                  <a:ext cx="343642" cy="0"/>
                </a:xfrm>
                <a:custGeom>
                  <a:avLst/>
                  <a:gdLst>
                    <a:gd name="T0" fmla="*/ 0 w 3344"/>
                    <a:gd name="T1" fmla="*/ 0 w 3344"/>
                    <a:gd name="T2" fmla="*/ 3344 w 334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34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344" y="0"/>
                      </a:lnTo>
                    </a:path>
                  </a:pathLst>
                </a:custGeom>
                <a:noFill/>
                <a:ln w="38100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47" name="Freeform 15"/>
                <p:cNvSpPr>
                  <a:spLocks/>
                </p:cNvSpPr>
                <p:nvPr/>
              </p:nvSpPr>
              <p:spPr bwMode="auto">
                <a:xfrm>
                  <a:off x="4023750" y="1616573"/>
                  <a:ext cx="0" cy="541648"/>
                </a:xfrm>
                <a:custGeom>
                  <a:avLst/>
                  <a:gdLst>
                    <a:gd name="T0" fmla="*/ 0 h 3843"/>
                    <a:gd name="T1" fmla="*/ 0 h 3843"/>
                    <a:gd name="T2" fmla="*/ 3843 h 384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84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843"/>
                      </a:lnTo>
                    </a:path>
                  </a:pathLst>
                </a:custGeom>
                <a:noFill/>
                <a:ln w="38100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48" name="Freeform 16"/>
                <p:cNvSpPr>
                  <a:spLocks/>
                </p:cNvSpPr>
                <p:nvPr/>
              </p:nvSpPr>
              <p:spPr bwMode="auto">
                <a:xfrm>
                  <a:off x="4023750" y="979168"/>
                  <a:ext cx="0" cy="541648"/>
                </a:xfrm>
                <a:custGeom>
                  <a:avLst/>
                  <a:gdLst>
                    <a:gd name="T0" fmla="*/ 0 h 3843"/>
                    <a:gd name="T1" fmla="*/ 0 h 3843"/>
                    <a:gd name="T2" fmla="*/ 3843 h 384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84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843"/>
                      </a:lnTo>
                    </a:path>
                  </a:pathLst>
                </a:custGeom>
                <a:noFill/>
                <a:ln w="38100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49" name="Freeform 17"/>
                <p:cNvSpPr>
                  <a:spLocks/>
                </p:cNvSpPr>
                <p:nvPr/>
              </p:nvSpPr>
              <p:spPr bwMode="auto">
                <a:xfrm>
                  <a:off x="4034421" y="867330"/>
                  <a:ext cx="856971" cy="109645"/>
                </a:xfrm>
                <a:custGeom>
                  <a:avLst/>
                  <a:gdLst>
                    <a:gd name="T0" fmla="*/ 8339 w 8339"/>
                    <a:gd name="T1" fmla="*/ 776 h 776"/>
                    <a:gd name="T2" fmla="*/ 8339 w 8339"/>
                    <a:gd name="T3" fmla="*/ 776 h 776"/>
                    <a:gd name="T4" fmla="*/ 7273 w 8339"/>
                    <a:gd name="T5" fmla="*/ 776 h 776"/>
                    <a:gd name="T6" fmla="*/ 6497 w 8339"/>
                    <a:gd name="T7" fmla="*/ 0 h 776"/>
                    <a:gd name="T8" fmla="*/ 5721 w 8339"/>
                    <a:gd name="T9" fmla="*/ 776 h 776"/>
                    <a:gd name="T10" fmla="*/ 4945 w 8339"/>
                    <a:gd name="T11" fmla="*/ 0 h 776"/>
                    <a:gd name="T12" fmla="*/ 4169 w 8339"/>
                    <a:gd name="T13" fmla="*/ 776 h 776"/>
                    <a:gd name="T14" fmla="*/ 3394 w 8339"/>
                    <a:gd name="T15" fmla="*/ 0 h 776"/>
                    <a:gd name="T16" fmla="*/ 2618 w 8339"/>
                    <a:gd name="T17" fmla="*/ 776 h 776"/>
                    <a:gd name="T18" fmla="*/ 1842 w 8339"/>
                    <a:gd name="T19" fmla="*/ 0 h 776"/>
                    <a:gd name="T20" fmla="*/ 1066 w 8339"/>
                    <a:gd name="T21" fmla="*/ 776 h 776"/>
                    <a:gd name="T22" fmla="*/ 0 w 8339"/>
                    <a:gd name="T23" fmla="*/ 776 h 7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339" h="776">
                      <a:moveTo>
                        <a:pt x="8339" y="776"/>
                      </a:moveTo>
                      <a:lnTo>
                        <a:pt x="8339" y="776"/>
                      </a:lnTo>
                      <a:lnTo>
                        <a:pt x="7273" y="776"/>
                      </a:lnTo>
                      <a:cubicBezTo>
                        <a:pt x="7273" y="776"/>
                        <a:pt x="7273" y="0"/>
                        <a:pt x="6497" y="0"/>
                      </a:cubicBezTo>
                      <a:cubicBezTo>
                        <a:pt x="5721" y="0"/>
                        <a:pt x="5721" y="776"/>
                        <a:pt x="5721" y="776"/>
                      </a:cubicBezTo>
                      <a:cubicBezTo>
                        <a:pt x="5721" y="776"/>
                        <a:pt x="5721" y="0"/>
                        <a:pt x="4945" y="0"/>
                      </a:cubicBezTo>
                      <a:cubicBezTo>
                        <a:pt x="4170" y="0"/>
                        <a:pt x="4169" y="776"/>
                        <a:pt x="4169" y="776"/>
                      </a:cubicBezTo>
                      <a:cubicBezTo>
                        <a:pt x="4169" y="776"/>
                        <a:pt x="4170" y="0"/>
                        <a:pt x="3394" y="0"/>
                      </a:cubicBezTo>
                      <a:cubicBezTo>
                        <a:pt x="2618" y="0"/>
                        <a:pt x="2618" y="776"/>
                        <a:pt x="2618" y="776"/>
                      </a:cubicBezTo>
                      <a:cubicBezTo>
                        <a:pt x="2618" y="776"/>
                        <a:pt x="2618" y="0"/>
                        <a:pt x="1842" y="0"/>
                      </a:cubicBezTo>
                      <a:cubicBezTo>
                        <a:pt x="1066" y="0"/>
                        <a:pt x="1066" y="776"/>
                        <a:pt x="1066" y="776"/>
                      </a:cubicBezTo>
                      <a:lnTo>
                        <a:pt x="0" y="776"/>
                      </a:lnTo>
                    </a:path>
                  </a:pathLst>
                </a:custGeom>
                <a:noFill/>
                <a:ln w="3810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50" name="Freeform 18"/>
                <p:cNvSpPr>
                  <a:spLocks/>
                </p:cNvSpPr>
                <p:nvPr/>
              </p:nvSpPr>
              <p:spPr bwMode="auto">
                <a:xfrm>
                  <a:off x="4918075" y="867330"/>
                  <a:ext cx="858039" cy="109645"/>
                </a:xfrm>
                <a:custGeom>
                  <a:avLst/>
                  <a:gdLst>
                    <a:gd name="T0" fmla="*/ 8340 w 8340"/>
                    <a:gd name="T1" fmla="*/ 776 h 776"/>
                    <a:gd name="T2" fmla="*/ 8340 w 8340"/>
                    <a:gd name="T3" fmla="*/ 776 h 776"/>
                    <a:gd name="T4" fmla="*/ 7273 w 8340"/>
                    <a:gd name="T5" fmla="*/ 776 h 776"/>
                    <a:gd name="T6" fmla="*/ 6497 w 8340"/>
                    <a:gd name="T7" fmla="*/ 0 h 776"/>
                    <a:gd name="T8" fmla="*/ 5721 w 8340"/>
                    <a:gd name="T9" fmla="*/ 776 h 776"/>
                    <a:gd name="T10" fmla="*/ 4946 w 8340"/>
                    <a:gd name="T11" fmla="*/ 0 h 776"/>
                    <a:gd name="T12" fmla="*/ 4170 w 8340"/>
                    <a:gd name="T13" fmla="*/ 776 h 776"/>
                    <a:gd name="T14" fmla="*/ 3394 w 8340"/>
                    <a:gd name="T15" fmla="*/ 0 h 776"/>
                    <a:gd name="T16" fmla="*/ 2618 w 8340"/>
                    <a:gd name="T17" fmla="*/ 776 h 776"/>
                    <a:gd name="T18" fmla="*/ 1843 w 8340"/>
                    <a:gd name="T19" fmla="*/ 0 h 776"/>
                    <a:gd name="T20" fmla="*/ 1067 w 8340"/>
                    <a:gd name="T21" fmla="*/ 776 h 776"/>
                    <a:gd name="T22" fmla="*/ 0 w 8340"/>
                    <a:gd name="T23" fmla="*/ 776 h 7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340" h="776">
                      <a:moveTo>
                        <a:pt x="8340" y="776"/>
                      </a:moveTo>
                      <a:lnTo>
                        <a:pt x="8340" y="776"/>
                      </a:lnTo>
                      <a:lnTo>
                        <a:pt x="7273" y="776"/>
                      </a:lnTo>
                      <a:cubicBezTo>
                        <a:pt x="7273" y="776"/>
                        <a:pt x="7273" y="0"/>
                        <a:pt x="6497" y="0"/>
                      </a:cubicBezTo>
                      <a:cubicBezTo>
                        <a:pt x="5721" y="0"/>
                        <a:pt x="5721" y="776"/>
                        <a:pt x="5721" y="776"/>
                      </a:cubicBezTo>
                      <a:cubicBezTo>
                        <a:pt x="5721" y="776"/>
                        <a:pt x="5721" y="0"/>
                        <a:pt x="4946" y="0"/>
                      </a:cubicBezTo>
                      <a:cubicBezTo>
                        <a:pt x="4170" y="0"/>
                        <a:pt x="4170" y="776"/>
                        <a:pt x="4170" y="776"/>
                      </a:cubicBezTo>
                      <a:cubicBezTo>
                        <a:pt x="4170" y="776"/>
                        <a:pt x="4170" y="0"/>
                        <a:pt x="3394" y="0"/>
                      </a:cubicBezTo>
                      <a:cubicBezTo>
                        <a:pt x="2618" y="0"/>
                        <a:pt x="2618" y="776"/>
                        <a:pt x="2618" y="776"/>
                      </a:cubicBezTo>
                      <a:cubicBezTo>
                        <a:pt x="2618" y="776"/>
                        <a:pt x="2618" y="0"/>
                        <a:pt x="1843" y="0"/>
                      </a:cubicBezTo>
                      <a:cubicBezTo>
                        <a:pt x="1067" y="0"/>
                        <a:pt x="1067" y="776"/>
                        <a:pt x="1067" y="776"/>
                      </a:cubicBezTo>
                      <a:lnTo>
                        <a:pt x="0" y="776"/>
                      </a:lnTo>
                    </a:path>
                  </a:pathLst>
                </a:custGeom>
                <a:noFill/>
                <a:ln w="3810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51" name="Freeform 19"/>
                <p:cNvSpPr>
                  <a:spLocks/>
                </p:cNvSpPr>
                <p:nvPr/>
              </p:nvSpPr>
              <p:spPr bwMode="auto">
                <a:xfrm>
                  <a:off x="4731312" y="1520817"/>
                  <a:ext cx="344709" cy="0"/>
                </a:xfrm>
                <a:custGeom>
                  <a:avLst/>
                  <a:gdLst>
                    <a:gd name="T0" fmla="*/ 0 w 3345"/>
                    <a:gd name="T1" fmla="*/ 0 w 3345"/>
                    <a:gd name="T2" fmla="*/ 3345 w 334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34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345" y="0"/>
                      </a:lnTo>
                    </a:path>
                  </a:pathLst>
                </a:custGeom>
                <a:noFill/>
                <a:ln w="38100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52" name="Freeform 20"/>
                <p:cNvSpPr>
                  <a:spLocks/>
                </p:cNvSpPr>
                <p:nvPr/>
              </p:nvSpPr>
              <p:spPr bwMode="auto">
                <a:xfrm>
                  <a:off x="4731312" y="1616573"/>
                  <a:ext cx="344709" cy="0"/>
                </a:xfrm>
                <a:custGeom>
                  <a:avLst/>
                  <a:gdLst>
                    <a:gd name="T0" fmla="*/ 0 w 3345"/>
                    <a:gd name="T1" fmla="*/ 0 w 3345"/>
                    <a:gd name="T2" fmla="*/ 3345 w 334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34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345" y="0"/>
                      </a:lnTo>
                    </a:path>
                  </a:pathLst>
                </a:custGeom>
                <a:noFill/>
                <a:ln w="38100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53" name="Freeform 21"/>
                <p:cNvSpPr>
                  <a:spLocks/>
                </p:cNvSpPr>
                <p:nvPr/>
              </p:nvSpPr>
              <p:spPr bwMode="auto">
                <a:xfrm>
                  <a:off x="4904202" y="1616573"/>
                  <a:ext cx="0" cy="541648"/>
                </a:xfrm>
                <a:custGeom>
                  <a:avLst/>
                  <a:gdLst>
                    <a:gd name="T0" fmla="*/ 0 h 3843"/>
                    <a:gd name="T1" fmla="*/ 0 h 3843"/>
                    <a:gd name="T2" fmla="*/ 3843 h 384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84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843"/>
                      </a:lnTo>
                    </a:path>
                  </a:pathLst>
                </a:custGeom>
                <a:noFill/>
                <a:ln w="38100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54" name="Freeform 22"/>
                <p:cNvSpPr>
                  <a:spLocks/>
                </p:cNvSpPr>
                <p:nvPr/>
              </p:nvSpPr>
              <p:spPr bwMode="auto">
                <a:xfrm>
                  <a:off x="4904202" y="979168"/>
                  <a:ext cx="0" cy="541648"/>
                </a:xfrm>
                <a:custGeom>
                  <a:avLst/>
                  <a:gdLst>
                    <a:gd name="T0" fmla="*/ 0 h 3843"/>
                    <a:gd name="T1" fmla="*/ 0 h 3843"/>
                    <a:gd name="T2" fmla="*/ 3843 h 384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84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843"/>
                      </a:lnTo>
                    </a:path>
                  </a:pathLst>
                </a:custGeom>
                <a:noFill/>
                <a:ln w="38100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55" name="Freeform 23"/>
                <p:cNvSpPr>
                  <a:spLocks/>
                </p:cNvSpPr>
                <p:nvPr/>
              </p:nvSpPr>
              <p:spPr bwMode="auto">
                <a:xfrm>
                  <a:off x="5603226" y="1521545"/>
                  <a:ext cx="343642" cy="0"/>
                </a:xfrm>
                <a:custGeom>
                  <a:avLst/>
                  <a:gdLst>
                    <a:gd name="T0" fmla="*/ 0 w 3345"/>
                    <a:gd name="T1" fmla="*/ 0 w 3345"/>
                    <a:gd name="T2" fmla="*/ 3345 w 334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34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345" y="0"/>
                      </a:lnTo>
                    </a:path>
                  </a:pathLst>
                </a:custGeom>
                <a:noFill/>
                <a:ln w="38100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56" name="Freeform 24"/>
                <p:cNvSpPr>
                  <a:spLocks/>
                </p:cNvSpPr>
                <p:nvPr/>
              </p:nvSpPr>
              <p:spPr bwMode="auto">
                <a:xfrm>
                  <a:off x="5603226" y="1615334"/>
                  <a:ext cx="343642" cy="0"/>
                </a:xfrm>
                <a:custGeom>
                  <a:avLst/>
                  <a:gdLst>
                    <a:gd name="T0" fmla="*/ 0 w 3345"/>
                    <a:gd name="T1" fmla="*/ 0 w 3345"/>
                    <a:gd name="T2" fmla="*/ 3345 w 334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34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345" y="0"/>
                      </a:lnTo>
                    </a:path>
                  </a:pathLst>
                </a:custGeom>
                <a:noFill/>
                <a:ln w="38100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57" name="Freeform 25"/>
                <p:cNvSpPr>
                  <a:spLocks/>
                </p:cNvSpPr>
                <p:nvPr/>
              </p:nvSpPr>
              <p:spPr bwMode="auto">
                <a:xfrm flipH="1">
                  <a:off x="5616774" y="1611974"/>
                  <a:ext cx="153939" cy="552647"/>
                </a:xfrm>
                <a:custGeom>
                  <a:avLst/>
                  <a:gdLst>
                    <a:gd name="T0" fmla="*/ 0 h 3843"/>
                    <a:gd name="T1" fmla="*/ 0 h 3843"/>
                    <a:gd name="T2" fmla="*/ 3843 h 384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84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843"/>
                      </a:lnTo>
                    </a:path>
                  </a:pathLst>
                </a:custGeom>
                <a:noFill/>
                <a:ln w="38100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58" name="Freeform 26"/>
                <p:cNvSpPr>
                  <a:spLocks/>
                </p:cNvSpPr>
                <p:nvPr/>
              </p:nvSpPr>
              <p:spPr bwMode="auto">
                <a:xfrm>
                  <a:off x="5775046" y="979168"/>
                  <a:ext cx="45698" cy="544057"/>
                </a:xfrm>
                <a:custGeom>
                  <a:avLst/>
                  <a:gdLst>
                    <a:gd name="T0" fmla="*/ 0 h 3843"/>
                    <a:gd name="T1" fmla="*/ 0 h 3843"/>
                    <a:gd name="T2" fmla="*/ 3843 h 384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84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843"/>
                      </a:lnTo>
                    </a:path>
                  </a:pathLst>
                </a:custGeom>
                <a:noFill/>
                <a:ln w="38100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59" name="Freeform 32"/>
                <p:cNvSpPr>
                  <a:spLocks/>
                </p:cNvSpPr>
                <p:nvPr/>
              </p:nvSpPr>
              <p:spPr bwMode="auto">
                <a:xfrm>
                  <a:off x="7431770" y="1520817"/>
                  <a:ext cx="343642" cy="0"/>
                </a:xfrm>
                <a:custGeom>
                  <a:avLst/>
                  <a:gdLst>
                    <a:gd name="T0" fmla="*/ 0 w 3345"/>
                    <a:gd name="T1" fmla="*/ 0 w 3345"/>
                    <a:gd name="T2" fmla="*/ 3345 w 334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34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345" y="0"/>
                      </a:lnTo>
                    </a:path>
                  </a:pathLst>
                </a:custGeom>
                <a:noFill/>
                <a:ln w="38100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60" name="Freeform 33"/>
                <p:cNvSpPr>
                  <a:spLocks/>
                </p:cNvSpPr>
                <p:nvPr/>
              </p:nvSpPr>
              <p:spPr bwMode="auto">
                <a:xfrm>
                  <a:off x="7431770" y="1616573"/>
                  <a:ext cx="343642" cy="0"/>
                </a:xfrm>
                <a:custGeom>
                  <a:avLst/>
                  <a:gdLst>
                    <a:gd name="T0" fmla="*/ 0 w 3345"/>
                    <a:gd name="T1" fmla="*/ 0 w 3345"/>
                    <a:gd name="T2" fmla="*/ 3345 w 334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34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345" y="0"/>
                      </a:lnTo>
                    </a:path>
                  </a:pathLst>
                </a:custGeom>
                <a:noFill/>
                <a:ln w="38100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61" name="Freeform 34"/>
                <p:cNvSpPr>
                  <a:spLocks/>
                </p:cNvSpPr>
                <p:nvPr/>
              </p:nvSpPr>
              <p:spPr bwMode="auto">
                <a:xfrm>
                  <a:off x="7603591" y="1616573"/>
                  <a:ext cx="0" cy="541648"/>
                </a:xfrm>
                <a:custGeom>
                  <a:avLst/>
                  <a:gdLst>
                    <a:gd name="T0" fmla="*/ 0 h 3843"/>
                    <a:gd name="T1" fmla="*/ 0 h 3843"/>
                    <a:gd name="T2" fmla="*/ 3843 h 384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84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843"/>
                      </a:lnTo>
                    </a:path>
                  </a:pathLst>
                </a:custGeom>
                <a:noFill/>
                <a:ln w="38100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62" name="Freeform 35"/>
                <p:cNvSpPr>
                  <a:spLocks/>
                </p:cNvSpPr>
                <p:nvPr/>
              </p:nvSpPr>
              <p:spPr bwMode="auto">
                <a:xfrm>
                  <a:off x="7603591" y="979168"/>
                  <a:ext cx="0" cy="541648"/>
                </a:xfrm>
                <a:custGeom>
                  <a:avLst/>
                  <a:gdLst>
                    <a:gd name="T0" fmla="*/ 0 h 3843"/>
                    <a:gd name="T1" fmla="*/ 0 h 3843"/>
                    <a:gd name="T2" fmla="*/ 3843 h 384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84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843"/>
                      </a:lnTo>
                    </a:path>
                  </a:pathLst>
                </a:custGeom>
                <a:noFill/>
                <a:ln w="38100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63" name="Freeform 36"/>
                <p:cNvSpPr>
                  <a:spLocks/>
                </p:cNvSpPr>
                <p:nvPr/>
              </p:nvSpPr>
              <p:spPr bwMode="auto">
                <a:xfrm>
                  <a:off x="7614264" y="867330"/>
                  <a:ext cx="858039" cy="109645"/>
                </a:xfrm>
                <a:custGeom>
                  <a:avLst/>
                  <a:gdLst>
                    <a:gd name="T0" fmla="*/ 8340 w 8340"/>
                    <a:gd name="T1" fmla="*/ 776 h 776"/>
                    <a:gd name="T2" fmla="*/ 8340 w 8340"/>
                    <a:gd name="T3" fmla="*/ 776 h 776"/>
                    <a:gd name="T4" fmla="*/ 7273 w 8340"/>
                    <a:gd name="T5" fmla="*/ 776 h 776"/>
                    <a:gd name="T6" fmla="*/ 6497 w 8340"/>
                    <a:gd name="T7" fmla="*/ 0 h 776"/>
                    <a:gd name="T8" fmla="*/ 5721 w 8340"/>
                    <a:gd name="T9" fmla="*/ 776 h 776"/>
                    <a:gd name="T10" fmla="*/ 4946 w 8340"/>
                    <a:gd name="T11" fmla="*/ 0 h 776"/>
                    <a:gd name="T12" fmla="*/ 4170 w 8340"/>
                    <a:gd name="T13" fmla="*/ 776 h 776"/>
                    <a:gd name="T14" fmla="*/ 3394 w 8340"/>
                    <a:gd name="T15" fmla="*/ 0 h 776"/>
                    <a:gd name="T16" fmla="*/ 2618 w 8340"/>
                    <a:gd name="T17" fmla="*/ 776 h 776"/>
                    <a:gd name="T18" fmla="*/ 1843 w 8340"/>
                    <a:gd name="T19" fmla="*/ 0 h 776"/>
                    <a:gd name="T20" fmla="*/ 1067 w 8340"/>
                    <a:gd name="T21" fmla="*/ 776 h 776"/>
                    <a:gd name="T22" fmla="*/ 0 w 8340"/>
                    <a:gd name="T23" fmla="*/ 776 h 7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340" h="776">
                      <a:moveTo>
                        <a:pt x="8340" y="776"/>
                      </a:moveTo>
                      <a:lnTo>
                        <a:pt x="8340" y="776"/>
                      </a:lnTo>
                      <a:lnTo>
                        <a:pt x="7273" y="776"/>
                      </a:lnTo>
                      <a:cubicBezTo>
                        <a:pt x="7273" y="776"/>
                        <a:pt x="7273" y="0"/>
                        <a:pt x="6497" y="0"/>
                      </a:cubicBezTo>
                      <a:cubicBezTo>
                        <a:pt x="5721" y="0"/>
                        <a:pt x="5721" y="776"/>
                        <a:pt x="5721" y="776"/>
                      </a:cubicBezTo>
                      <a:cubicBezTo>
                        <a:pt x="5721" y="776"/>
                        <a:pt x="5721" y="0"/>
                        <a:pt x="4946" y="0"/>
                      </a:cubicBezTo>
                      <a:cubicBezTo>
                        <a:pt x="4170" y="0"/>
                        <a:pt x="4170" y="776"/>
                        <a:pt x="4170" y="776"/>
                      </a:cubicBezTo>
                      <a:cubicBezTo>
                        <a:pt x="4170" y="776"/>
                        <a:pt x="4170" y="0"/>
                        <a:pt x="3394" y="0"/>
                      </a:cubicBezTo>
                      <a:cubicBezTo>
                        <a:pt x="2618" y="0"/>
                        <a:pt x="2618" y="776"/>
                        <a:pt x="2618" y="776"/>
                      </a:cubicBezTo>
                      <a:cubicBezTo>
                        <a:pt x="2618" y="776"/>
                        <a:pt x="2618" y="0"/>
                        <a:pt x="1843" y="0"/>
                      </a:cubicBezTo>
                      <a:cubicBezTo>
                        <a:pt x="1067" y="0"/>
                        <a:pt x="1067" y="776"/>
                        <a:pt x="1067" y="776"/>
                      </a:cubicBezTo>
                      <a:lnTo>
                        <a:pt x="0" y="776"/>
                      </a:lnTo>
                    </a:path>
                  </a:pathLst>
                </a:custGeom>
                <a:noFill/>
                <a:ln w="3810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64" name="Freeform 37"/>
                <p:cNvSpPr>
                  <a:spLocks/>
                </p:cNvSpPr>
                <p:nvPr/>
              </p:nvSpPr>
              <p:spPr bwMode="auto">
                <a:xfrm>
                  <a:off x="8498983" y="867330"/>
                  <a:ext cx="856971" cy="109645"/>
                </a:xfrm>
                <a:custGeom>
                  <a:avLst/>
                  <a:gdLst>
                    <a:gd name="T0" fmla="*/ 8339 w 8339"/>
                    <a:gd name="T1" fmla="*/ 776 h 776"/>
                    <a:gd name="T2" fmla="*/ 8339 w 8339"/>
                    <a:gd name="T3" fmla="*/ 776 h 776"/>
                    <a:gd name="T4" fmla="*/ 7272 w 8339"/>
                    <a:gd name="T5" fmla="*/ 776 h 776"/>
                    <a:gd name="T6" fmla="*/ 6497 w 8339"/>
                    <a:gd name="T7" fmla="*/ 0 h 776"/>
                    <a:gd name="T8" fmla="*/ 5721 w 8339"/>
                    <a:gd name="T9" fmla="*/ 776 h 776"/>
                    <a:gd name="T10" fmla="*/ 4945 w 8339"/>
                    <a:gd name="T11" fmla="*/ 0 h 776"/>
                    <a:gd name="T12" fmla="*/ 4169 w 8339"/>
                    <a:gd name="T13" fmla="*/ 776 h 776"/>
                    <a:gd name="T14" fmla="*/ 3394 w 8339"/>
                    <a:gd name="T15" fmla="*/ 0 h 776"/>
                    <a:gd name="T16" fmla="*/ 2618 w 8339"/>
                    <a:gd name="T17" fmla="*/ 776 h 776"/>
                    <a:gd name="T18" fmla="*/ 1842 w 8339"/>
                    <a:gd name="T19" fmla="*/ 0 h 776"/>
                    <a:gd name="T20" fmla="*/ 1066 w 8339"/>
                    <a:gd name="T21" fmla="*/ 776 h 776"/>
                    <a:gd name="T22" fmla="*/ 0 w 8339"/>
                    <a:gd name="T23" fmla="*/ 776 h 7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339" h="776">
                      <a:moveTo>
                        <a:pt x="8339" y="776"/>
                      </a:moveTo>
                      <a:lnTo>
                        <a:pt x="8339" y="776"/>
                      </a:lnTo>
                      <a:lnTo>
                        <a:pt x="7272" y="776"/>
                      </a:lnTo>
                      <a:cubicBezTo>
                        <a:pt x="7272" y="776"/>
                        <a:pt x="7272" y="0"/>
                        <a:pt x="6497" y="0"/>
                      </a:cubicBezTo>
                      <a:cubicBezTo>
                        <a:pt x="5721" y="0"/>
                        <a:pt x="5721" y="776"/>
                        <a:pt x="5721" y="776"/>
                      </a:cubicBezTo>
                      <a:cubicBezTo>
                        <a:pt x="5721" y="776"/>
                        <a:pt x="5721" y="0"/>
                        <a:pt x="4945" y="0"/>
                      </a:cubicBezTo>
                      <a:cubicBezTo>
                        <a:pt x="4169" y="0"/>
                        <a:pt x="4169" y="776"/>
                        <a:pt x="4169" y="776"/>
                      </a:cubicBezTo>
                      <a:cubicBezTo>
                        <a:pt x="4169" y="776"/>
                        <a:pt x="4169" y="0"/>
                        <a:pt x="3394" y="0"/>
                      </a:cubicBezTo>
                      <a:cubicBezTo>
                        <a:pt x="2618" y="0"/>
                        <a:pt x="2618" y="776"/>
                        <a:pt x="2618" y="776"/>
                      </a:cubicBezTo>
                      <a:cubicBezTo>
                        <a:pt x="2618" y="776"/>
                        <a:pt x="2618" y="0"/>
                        <a:pt x="1842" y="0"/>
                      </a:cubicBezTo>
                      <a:cubicBezTo>
                        <a:pt x="1066" y="0"/>
                        <a:pt x="1066" y="776"/>
                        <a:pt x="1066" y="776"/>
                      </a:cubicBezTo>
                      <a:lnTo>
                        <a:pt x="0" y="776"/>
                      </a:lnTo>
                    </a:path>
                  </a:pathLst>
                </a:custGeom>
                <a:noFill/>
                <a:ln w="3810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65" name="Freeform 38"/>
                <p:cNvSpPr>
                  <a:spLocks/>
                </p:cNvSpPr>
                <p:nvPr/>
              </p:nvSpPr>
              <p:spPr bwMode="auto">
                <a:xfrm>
                  <a:off x="8312222" y="1520817"/>
                  <a:ext cx="343642" cy="0"/>
                </a:xfrm>
                <a:custGeom>
                  <a:avLst/>
                  <a:gdLst>
                    <a:gd name="T0" fmla="*/ 0 w 3344"/>
                    <a:gd name="T1" fmla="*/ 0 w 3344"/>
                    <a:gd name="T2" fmla="*/ 3344 w 334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34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344" y="0"/>
                      </a:lnTo>
                    </a:path>
                  </a:pathLst>
                </a:custGeom>
                <a:noFill/>
                <a:ln w="38100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66" name="Freeform 39"/>
                <p:cNvSpPr>
                  <a:spLocks/>
                </p:cNvSpPr>
                <p:nvPr/>
              </p:nvSpPr>
              <p:spPr bwMode="auto">
                <a:xfrm>
                  <a:off x="8312222" y="1616573"/>
                  <a:ext cx="343642" cy="0"/>
                </a:xfrm>
                <a:custGeom>
                  <a:avLst/>
                  <a:gdLst>
                    <a:gd name="T0" fmla="*/ 0 w 3344"/>
                    <a:gd name="T1" fmla="*/ 0 w 3344"/>
                    <a:gd name="T2" fmla="*/ 3344 w 334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34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344" y="0"/>
                      </a:lnTo>
                    </a:path>
                  </a:pathLst>
                </a:custGeom>
                <a:noFill/>
                <a:ln w="38100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67" name="Freeform 40"/>
                <p:cNvSpPr>
                  <a:spLocks/>
                </p:cNvSpPr>
                <p:nvPr/>
              </p:nvSpPr>
              <p:spPr bwMode="auto">
                <a:xfrm>
                  <a:off x="8484042" y="1616573"/>
                  <a:ext cx="0" cy="541648"/>
                </a:xfrm>
                <a:custGeom>
                  <a:avLst/>
                  <a:gdLst>
                    <a:gd name="T0" fmla="*/ 0 h 3843"/>
                    <a:gd name="T1" fmla="*/ 0 h 3843"/>
                    <a:gd name="T2" fmla="*/ 3843 h 384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84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843"/>
                      </a:lnTo>
                    </a:path>
                  </a:pathLst>
                </a:custGeom>
                <a:noFill/>
                <a:ln w="38100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68" name="Freeform 41"/>
                <p:cNvSpPr>
                  <a:spLocks/>
                </p:cNvSpPr>
                <p:nvPr/>
              </p:nvSpPr>
              <p:spPr bwMode="auto">
                <a:xfrm>
                  <a:off x="8484042" y="979168"/>
                  <a:ext cx="0" cy="541648"/>
                </a:xfrm>
                <a:custGeom>
                  <a:avLst/>
                  <a:gdLst>
                    <a:gd name="T0" fmla="*/ 0 h 3843"/>
                    <a:gd name="T1" fmla="*/ 0 h 3843"/>
                    <a:gd name="T2" fmla="*/ 3843 h 384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84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843"/>
                      </a:lnTo>
                    </a:path>
                  </a:pathLst>
                </a:custGeom>
                <a:noFill/>
                <a:ln w="38100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69" name="Freeform 42"/>
                <p:cNvSpPr>
                  <a:spLocks/>
                </p:cNvSpPr>
                <p:nvPr/>
              </p:nvSpPr>
              <p:spPr bwMode="auto">
                <a:xfrm>
                  <a:off x="9184134" y="1520817"/>
                  <a:ext cx="343642" cy="0"/>
                </a:xfrm>
                <a:custGeom>
                  <a:avLst/>
                  <a:gdLst>
                    <a:gd name="T0" fmla="*/ 0 w 3345"/>
                    <a:gd name="T1" fmla="*/ 0 w 3345"/>
                    <a:gd name="T2" fmla="*/ 3345 w 334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34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345" y="0"/>
                      </a:lnTo>
                    </a:path>
                  </a:pathLst>
                </a:custGeom>
                <a:noFill/>
                <a:ln w="38100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70" name="Freeform 43"/>
                <p:cNvSpPr>
                  <a:spLocks/>
                </p:cNvSpPr>
                <p:nvPr/>
              </p:nvSpPr>
              <p:spPr bwMode="auto">
                <a:xfrm>
                  <a:off x="9184134" y="1616573"/>
                  <a:ext cx="343642" cy="0"/>
                </a:xfrm>
                <a:custGeom>
                  <a:avLst/>
                  <a:gdLst>
                    <a:gd name="T0" fmla="*/ 0 w 3345"/>
                    <a:gd name="T1" fmla="*/ 0 w 3345"/>
                    <a:gd name="T2" fmla="*/ 3345 w 334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34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345" y="0"/>
                      </a:lnTo>
                    </a:path>
                  </a:pathLst>
                </a:custGeom>
                <a:noFill/>
                <a:ln w="38100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71" name="Freeform 44"/>
                <p:cNvSpPr>
                  <a:spLocks/>
                </p:cNvSpPr>
                <p:nvPr/>
              </p:nvSpPr>
              <p:spPr bwMode="auto">
                <a:xfrm>
                  <a:off x="9355955" y="1616573"/>
                  <a:ext cx="0" cy="541648"/>
                </a:xfrm>
                <a:custGeom>
                  <a:avLst/>
                  <a:gdLst>
                    <a:gd name="T0" fmla="*/ 0 h 3843"/>
                    <a:gd name="T1" fmla="*/ 0 h 3843"/>
                    <a:gd name="T2" fmla="*/ 3843 h 384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84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843"/>
                      </a:lnTo>
                    </a:path>
                  </a:pathLst>
                </a:custGeom>
                <a:noFill/>
                <a:ln w="38100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72" name="Freeform 45"/>
                <p:cNvSpPr>
                  <a:spLocks/>
                </p:cNvSpPr>
                <p:nvPr/>
              </p:nvSpPr>
              <p:spPr bwMode="auto">
                <a:xfrm>
                  <a:off x="9355955" y="979168"/>
                  <a:ext cx="0" cy="541648"/>
                </a:xfrm>
                <a:custGeom>
                  <a:avLst/>
                  <a:gdLst>
                    <a:gd name="T0" fmla="*/ 0 h 3843"/>
                    <a:gd name="T1" fmla="*/ 0 h 3843"/>
                    <a:gd name="T2" fmla="*/ 3843 h 384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84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843"/>
                      </a:lnTo>
                    </a:path>
                  </a:pathLst>
                </a:custGeom>
                <a:noFill/>
                <a:ln w="38100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73" name="Freeform 46"/>
                <p:cNvSpPr>
                  <a:spLocks/>
                </p:cNvSpPr>
                <p:nvPr/>
              </p:nvSpPr>
              <p:spPr bwMode="auto">
                <a:xfrm>
                  <a:off x="3156106" y="2162823"/>
                  <a:ext cx="2616806" cy="10234"/>
                </a:xfrm>
                <a:custGeom>
                  <a:avLst/>
                  <a:gdLst>
                    <a:gd name="T0" fmla="*/ 0 w 25458"/>
                    <a:gd name="T1" fmla="*/ 0 h 74"/>
                    <a:gd name="T2" fmla="*/ 0 w 25458"/>
                    <a:gd name="T3" fmla="*/ 0 h 74"/>
                    <a:gd name="T4" fmla="*/ 8499 w 25458"/>
                    <a:gd name="T5" fmla="*/ 37 h 74"/>
                    <a:gd name="T6" fmla="*/ 16960 w 25458"/>
                    <a:gd name="T7" fmla="*/ 74 h 74"/>
                    <a:gd name="T8" fmla="*/ 25458 w 25458"/>
                    <a:gd name="T9" fmla="*/ 74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458" h="7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8499" y="37"/>
                      </a:lnTo>
                      <a:lnTo>
                        <a:pt x="16960" y="74"/>
                      </a:lnTo>
                      <a:lnTo>
                        <a:pt x="25458" y="74"/>
                      </a:lnTo>
                    </a:path>
                  </a:pathLst>
                </a:custGeom>
                <a:noFill/>
                <a:ln w="381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74" name="Freeform 47"/>
                <p:cNvSpPr>
                  <a:spLocks/>
                </p:cNvSpPr>
                <p:nvPr/>
              </p:nvSpPr>
              <p:spPr bwMode="auto">
                <a:xfrm>
                  <a:off x="6717107" y="2175566"/>
                  <a:ext cx="2628546" cy="0"/>
                </a:xfrm>
                <a:custGeom>
                  <a:avLst/>
                  <a:gdLst>
                    <a:gd name="T0" fmla="*/ 0 w 25569"/>
                    <a:gd name="T1" fmla="*/ 0 w 25569"/>
                    <a:gd name="T2" fmla="*/ 25569 w 25569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556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5569" y="0"/>
                      </a:lnTo>
                    </a:path>
                  </a:pathLst>
                </a:custGeom>
                <a:noFill/>
                <a:ln w="381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75" name="Freeform 50"/>
                <p:cNvSpPr>
                  <a:spLocks/>
                </p:cNvSpPr>
                <p:nvPr/>
              </p:nvSpPr>
              <p:spPr bwMode="auto">
                <a:xfrm>
                  <a:off x="2218025" y="976976"/>
                  <a:ext cx="949820" cy="0"/>
                </a:xfrm>
                <a:custGeom>
                  <a:avLst/>
                  <a:gdLst>
                    <a:gd name="T0" fmla="*/ 9238 w 9238"/>
                    <a:gd name="T1" fmla="*/ 9238 w 9238"/>
                    <a:gd name="T2" fmla="*/ 0 w 923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9238">
                      <a:moveTo>
                        <a:pt x="9238" y="0"/>
                      </a:moveTo>
                      <a:lnTo>
                        <a:pt x="9238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8100" cap="flat">
                  <a:solidFill>
                    <a:srgbClr val="000000"/>
                  </a:solidFill>
                  <a:prstDash val="solid"/>
                  <a:miter lim="800000"/>
                  <a:headEnd type="none"/>
                  <a:tailEnd type="oval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76" name="Freeform 51"/>
                <p:cNvSpPr>
                  <a:spLocks/>
                </p:cNvSpPr>
                <p:nvPr/>
              </p:nvSpPr>
              <p:spPr bwMode="auto">
                <a:xfrm>
                  <a:off x="2218025" y="2162823"/>
                  <a:ext cx="941282" cy="0"/>
                </a:xfrm>
                <a:custGeom>
                  <a:avLst/>
                  <a:gdLst>
                    <a:gd name="T0" fmla="*/ 9164 w 9164"/>
                    <a:gd name="T1" fmla="*/ 9164 w 9164"/>
                    <a:gd name="T2" fmla="*/ 0 w 916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9164">
                      <a:moveTo>
                        <a:pt x="9164" y="0"/>
                      </a:moveTo>
                      <a:lnTo>
                        <a:pt x="916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8100" cap="flat">
                  <a:solidFill>
                    <a:srgbClr val="000000"/>
                  </a:solidFill>
                  <a:prstDash val="solid"/>
                  <a:miter lim="800000"/>
                  <a:headEnd/>
                  <a:tailEnd type="oval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77" name="Freeform 76"/>
                <p:cNvSpPr>
                  <a:spLocks/>
                </p:cNvSpPr>
                <p:nvPr/>
              </p:nvSpPr>
              <p:spPr bwMode="auto">
                <a:xfrm>
                  <a:off x="9341014" y="976976"/>
                  <a:ext cx="949820" cy="0"/>
                </a:xfrm>
                <a:custGeom>
                  <a:avLst/>
                  <a:gdLst>
                    <a:gd name="T0" fmla="*/ 9238 w 9238"/>
                    <a:gd name="T1" fmla="*/ 9238 w 9238"/>
                    <a:gd name="T2" fmla="*/ 0 w 923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9238">
                      <a:moveTo>
                        <a:pt x="9238" y="0"/>
                      </a:moveTo>
                      <a:lnTo>
                        <a:pt x="9238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8100" cap="flat">
                  <a:solidFill>
                    <a:srgbClr val="000000"/>
                  </a:solidFill>
                  <a:prstDash val="solid"/>
                  <a:miter lim="800000"/>
                  <a:headEnd type="oval"/>
                  <a:tailEnd type="none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78" name="Freeform 77"/>
                <p:cNvSpPr>
                  <a:spLocks/>
                </p:cNvSpPr>
                <p:nvPr/>
              </p:nvSpPr>
              <p:spPr bwMode="auto">
                <a:xfrm>
                  <a:off x="9341014" y="2175566"/>
                  <a:ext cx="949820" cy="0"/>
                </a:xfrm>
                <a:custGeom>
                  <a:avLst/>
                  <a:gdLst>
                    <a:gd name="T0" fmla="*/ 9238 w 9238"/>
                    <a:gd name="T1" fmla="*/ 9238 w 9238"/>
                    <a:gd name="T2" fmla="*/ 0 w 923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9238">
                      <a:moveTo>
                        <a:pt x="9238" y="0"/>
                      </a:moveTo>
                      <a:lnTo>
                        <a:pt x="9238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8100" cap="sq">
                  <a:solidFill>
                    <a:srgbClr val="000000"/>
                  </a:solidFill>
                  <a:prstDash val="solid"/>
                  <a:miter lim="800000"/>
                  <a:headEnd type="oval"/>
                  <a:tailEnd type="none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79" name="Freeform 31"/>
                <p:cNvSpPr>
                  <a:spLocks/>
                </p:cNvSpPr>
                <p:nvPr/>
              </p:nvSpPr>
              <p:spPr bwMode="auto">
                <a:xfrm>
                  <a:off x="6723968" y="866249"/>
                  <a:ext cx="856971" cy="109645"/>
                </a:xfrm>
                <a:custGeom>
                  <a:avLst/>
                  <a:gdLst>
                    <a:gd name="T0" fmla="*/ 8339 w 8339"/>
                    <a:gd name="T1" fmla="*/ 776 h 776"/>
                    <a:gd name="T2" fmla="*/ 8339 w 8339"/>
                    <a:gd name="T3" fmla="*/ 776 h 776"/>
                    <a:gd name="T4" fmla="*/ 7272 w 8339"/>
                    <a:gd name="T5" fmla="*/ 776 h 776"/>
                    <a:gd name="T6" fmla="*/ 6497 w 8339"/>
                    <a:gd name="T7" fmla="*/ 0 h 776"/>
                    <a:gd name="T8" fmla="*/ 5721 w 8339"/>
                    <a:gd name="T9" fmla="*/ 776 h 776"/>
                    <a:gd name="T10" fmla="*/ 4945 w 8339"/>
                    <a:gd name="T11" fmla="*/ 0 h 776"/>
                    <a:gd name="T12" fmla="*/ 4169 w 8339"/>
                    <a:gd name="T13" fmla="*/ 776 h 776"/>
                    <a:gd name="T14" fmla="*/ 3394 w 8339"/>
                    <a:gd name="T15" fmla="*/ 0 h 776"/>
                    <a:gd name="T16" fmla="*/ 2618 w 8339"/>
                    <a:gd name="T17" fmla="*/ 776 h 776"/>
                    <a:gd name="T18" fmla="*/ 1842 w 8339"/>
                    <a:gd name="T19" fmla="*/ 0 h 776"/>
                    <a:gd name="T20" fmla="*/ 1066 w 8339"/>
                    <a:gd name="T21" fmla="*/ 776 h 776"/>
                    <a:gd name="T22" fmla="*/ 0 w 8339"/>
                    <a:gd name="T23" fmla="*/ 776 h 7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339" h="776">
                      <a:moveTo>
                        <a:pt x="8339" y="776"/>
                      </a:moveTo>
                      <a:lnTo>
                        <a:pt x="8339" y="776"/>
                      </a:lnTo>
                      <a:lnTo>
                        <a:pt x="7272" y="776"/>
                      </a:lnTo>
                      <a:cubicBezTo>
                        <a:pt x="7272" y="776"/>
                        <a:pt x="7272" y="0"/>
                        <a:pt x="6497" y="0"/>
                      </a:cubicBezTo>
                      <a:cubicBezTo>
                        <a:pt x="5721" y="0"/>
                        <a:pt x="5721" y="776"/>
                        <a:pt x="5721" y="776"/>
                      </a:cubicBezTo>
                      <a:cubicBezTo>
                        <a:pt x="5721" y="776"/>
                        <a:pt x="5721" y="0"/>
                        <a:pt x="4945" y="0"/>
                      </a:cubicBezTo>
                      <a:cubicBezTo>
                        <a:pt x="4169" y="0"/>
                        <a:pt x="4169" y="776"/>
                        <a:pt x="4169" y="776"/>
                      </a:cubicBezTo>
                      <a:cubicBezTo>
                        <a:pt x="4169" y="776"/>
                        <a:pt x="4169" y="0"/>
                        <a:pt x="3394" y="0"/>
                      </a:cubicBezTo>
                      <a:cubicBezTo>
                        <a:pt x="2618" y="0"/>
                        <a:pt x="2618" y="776"/>
                        <a:pt x="2618" y="776"/>
                      </a:cubicBezTo>
                      <a:cubicBezTo>
                        <a:pt x="2618" y="776"/>
                        <a:pt x="2618" y="0"/>
                        <a:pt x="1842" y="0"/>
                      </a:cubicBezTo>
                      <a:cubicBezTo>
                        <a:pt x="1066" y="0"/>
                        <a:pt x="1066" y="776"/>
                        <a:pt x="1066" y="776"/>
                      </a:cubicBezTo>
                      <a:lnTo>
                        <a:pt x="0" y="776"/>
                      </a:lnTo>
                    </a:path>
                  </a:pathLst>
                </a:custGeom>
                <a:noFill/>
                <a:ln w="3810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800"/>
                </a:p>
              </p:txBody>
            </p:sp>
            <p:cxnSp>
              <p:nvCxnSpPr>
                <p:cNvPr id="80" name="Straight Arrow Connector 79"/>
                <p:cNvCxnSpPr/>
                <p:nvPr/>
              </p:nvCxnSpPr>
              <p:spPr>
                <a:xfrm flipV="1">
                  <a:off x="3398789" y="683840"/>
                  <a:ext cx="429569" cy="432873"/>
                </a:xfrm>
                <a:prstGeom prst="straightConnector1">
                  <a:avLst/>
                </a:prstGeom>
                <a:ln w="38100">
                  <a:solidFill>
                    <a:srgbClr val="0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Arrow Connector 80"/>
                <p:cNvCxnSpPr/>
                <p:nvPr/>
              </p:nvCxnSpPr>
              <p:spPr>
                <a:xfrm flipV="1">
                  <a:off x="4267269" y="683840"/>
                  <a:ext cx="429569" cy="432873"/>
                </a:xfrm>
                <a:prstGeom prst="straightConnector1">
                  <a:avLst/>
                </a:prstGeom>
                <a:ln w="38100">
                  <a:solidFill>
                    <a:srgbClr val="0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Arrow Connector 81"/>
                <p:cNvCxnSpPr/>
                <p:nvPr/>
              </p:nvCxnSpPr>
              <p:spPr>
                <a:xfrm flipV="1">
                  <a:off x="5145207" y="683840"/>
                  <a:ext cx="429569" cy="432873"/>
                </a:xfrm>
                <a:prstGeom prst="straightConnector1">
                  <a:avLst/>
                </a:prstGeom>
                <a:ln w="38100">
                  <a:solidFill>
                    <a:srgbClr val="0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Arrow Connector 82"/>
                <p:cNvCxnSpPr/>
                <p:nvPr/>
              </p:nvCxnSpPr>
              <p:spPr>
                <a:xfrm flipV="1">
                  <a:off x="6973935" y="683840"/>
                  <a:ext cx="429569" cy="432873"/>
                </a:xfrm>
                <a:prstGeom prst="straightConnector1">
                  <a:avLst/>
                </a:prstGeom>
                <a:ln w="38100">
                  <a:solidFill>
                    <a:srgbClr val="0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Arrow Connector 83"/>
                <p:cNvCxnSpPr/>
                <p:nvPr/>
              </p:nvCxnSpPr>
              <p:spPr>
                <a:xfrm flipV="1">
                  <a:off x="7829535" y="683840"/>
                  <a:ext cx="429569" cy="432873"/>
                </a:xfrm>
                <a:prstGeom prst="straightConnector1">
                  <a:avLst/>
                </a:prstGeom>
                <a:ln w="38100">
                  <a:solidFill>
                    <a:srgbClr val="0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Arrow Connector 84"/>
                <p:cNvCxnSpPr/>
                <p:nvPr/>
              </p:nvCxnSpPr>
              <p:spPr>
                <a:xfrm flipV="1">
                  <a:off x="8726388" y="683840"/>
                  <a:ext cx="429569" cy="432873"/>
                </a:xfrm>
                <a:prstGeom prst="straightConnector1">
                  <a:avLst/>
                </a:prstGeom>
                <a:ln w="38100">
                  <a:solidFill>
                    <a:srgbClr val="0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6" name="TextBox 85"/>
                <p:cNvSpPr txBox="1"/>
                <p:nvPr/>
              </p:nvSpPr>
              <p:spPr>
                <a:xfrm>
                  <a:off x="2400077" y="1332251"/>
                  <a:ext cx="627838" cy="459413"/>
                </a:xfrm>
                <a:prstGeom prst="rect">
                  <a:avLst/>
                </a:prstGeom>
                <a:noFill/>
                <a:ln w="635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C/2</a:t>
                  </a:r>
                  <a:endParaRPr lang="en-US" sz="2000" dirty="0"/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4161403" y="1341441"/>
                  <a:ext cx="366240" cy="459413"/>
                </a:xfrm>
                <a:prstGeom prst="rect">
                  <a:avLst/>
                </a:prstGeom>
                <a:noFill/>
                <a:ln w="635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C</a:t>
                  </a:r>
                  <a:endParaRPr lang="en-US" sz="2000" dirty="0"/>
                </a:p>
              </p:txBody>
            </p:sp>
            <p:sp>
              <p:nvSpPr>
                <p:cNvPr id="88" name="TextBox 87"/>
                <p:cNvSpPr txBox="1"/>
                <p:nvPr/>
              </p:nvSpPr>
              <p:spPr>
                <a:xfrm>
                  <a:off x="5037234" y="1341441"/>
                  <a:ext cx="366240" cy="459413"/>
                </a:xfrm>
                <a:prstGeom prst="rect">
                  <a:avLst/>
                </a:prstGeom>
                <a:noFill/>
                <a:ln w="635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C</a:t>
                  </a:r>
                  <a:endParaRPr lang="en-US" sz="2000" dirty="0"/>
                </a:p>
              </p:txBody>
            </p:sp>
            <p:sp>
              <p:nvSpPr>
                <p:cNvPr id="89" name="TextBox 88"/>
                <p:cNvSpPr txBox="1"/>
                <p:nvPr/>
              </p:nvSpPr>
              <p:spPr>
                <a:xfrm>
                  <a:off x="7740716" y="1341441"/>
                  <a:ext cx="366240" cy="459413"/>
                </a:xfrm>
                <a:prstGeom prst="rect">
                  <a:avLst/>
                </a:prstGeom>
                <a:noFill/>
                <a:ln w="635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C</a:t>
                  </a:r>
                  <a:endParaRPr lang="en-US" sz="2000" dirty="0"/>
                </a:p>
              </p:txBody>
            </p:sp>
            <p:sp>
              <p:nvSpPr>
                <p:cNvPr id="90" name="TextBox 89"/>
                <p:cNvSpPr txBox="1"/>
                <p:nvPr/>
              </p:nvSpPr>
              <p:spPr>
                <a:xfrm>
                  <a:off x="8621311" y="1341441"/>
                  <a:ext cx="366240" cy="459413"/>
                </a:xfrm>
                <a:prstGeom prst="rect">
                  <a:avLst/>
                </a:prstGeom>
                <a:noFill/>
                <a:ln w="635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C</a:t>
                  </a:r>
                  <a:endParaRPr lang="en-US" sz="2000" dirty="0"/>
                </a:p>
              </p:txBody>
            </p:sp>
            <p:sp>
              <p:nvSpPr>
                <p:cNvPr id="91" name="TextBox 90"/>
                <p:cNvSpPr txBox="1"/>
                <p:nvPr/>
              </p:nvSpPr>
              <p:spPr>
                <a:xfrm>
                  <a:off x="3407907" y="390554"/>
                  <a:ext cx="333311" cy="459413"/>
                </a:xfrm>
                <a:prstGeom prst="rect">
                  <a:avLst/>
                </a:prstGeom>
                <a:noFill/>
                <a:ln w="635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L</a:t>
                  </a:r>
                  <a:endParaRPr lang="en-US" sz="2000" dirty="0"/>
                </a:p>
              </p:txBody>
            </p:sp>
            <p:sp>
              <p:nvSpPr>
                <p:cNvPr id="92" name="TextBox 91"/>
                <p:cNvSpPr txBox="1"/>
                <p:nvPr/>
              </p:nvSpPr>
              <p:spPr>
                <a:xfrm>
                  <a:off x="4275547" y="389910"/>
                  <a:ext cx="333311" cy="459413"/>
                </a:xfrm>
                <a:prstGeom prst="rect">
                  <a:avLst/>
                </a:prstGeom>
                <a:noFill/>
                <a:ln w="635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L</a:t>
                  </a:r>
                  <a:endParaRPr lang="en-US" sz="2000" dirty="0"/>
                </a:p>
              </p:txBody>
            </p:sp>
            <p:sp>
              <p:nvSpPr>
                <p:cNvPr id="93" name="TextBox 92"/>
                <p:cNvSpPr txBox="1"/>
                <p:nvPr/>
              </p:nvSpPr>
              <p:spPr>
                <a:xfrm>
                  <a:off x="5151863" y="390554"/>
                  <a:ext cx="333311" cy="459413"/>
                </a:xfrm>
                <a:prstGeom prst="rect">
                  <a:avLst/>
                </a:prstGeom>
                <a:noFill/>
                <a:ln w="635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L</a:t>
                  </a:r>
                  <a:endParaRPr lang="en-US" sz="2000" dirty="0"/>
                </a:p>
              </p:txBody>
            </p:sp>
            <p:sp>
              <p:nvSpPr>
                <p:cNvPr id="94" name="Freeform 23"/>
                <p:cNvSpPr>
                  <a:spLocks/>
                </p:cNvSpPr>
                <p:nvPr/>
              </p:nvSpPr>
              <p:spPr bwMode="auto">
                <a:xfrm>
                  <a:off x="6501244" y="1521545"/>
                  <a:ext cx="343642" cy="0"/>
                </a:xfrm>
                <a:custGeom>
                  <a:avLst/>
                  <a:gdLst>
                    <a:gd name="T0" fmla="*/ 0 w 3345"/>
                    <a:gd name="T1" fmla="*/ 0 w 3345"/>
                    <a:gd name="T2" fmla="*/ 3345 w 334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34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345" y="0"/>
                      </a:lnTo>
                    </a:path>
                  </a:pathLst>
                </a:custGeom>
                <a:noFill/>
                <a:ln w="38100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95" name="Freeform 24"/>
                <p:cNvSpPr>
                  <a:spLocks/>
                </p:cNvSpPr>
                <p:nvPr/>
              </p:nvSpPr>
              <p:spPr bwMode="auto">
                <a:xfrm>
                  <a:off x="6501244" y="1615334"/>
                  <a:ext cx="343642" cy="0"/>
                </a:xfrm>
                <a:custGeom>
                  <a:avLst/>
                  <a:gdLst>
                    <a:gd name="T0" fmla="*/ 0 w 3345"/>
                    <a:gd name="T1" fmla="*/ 0 w 3345"/>
                    <a:gd name="T2" fmla="*/ 3345 w 334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34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345" y="0"/>
                      </a:lnTo>
                    </a:path>
                  </a:pathLst>
                </a:custGeom>
                <a:noFill/>
                <a:ln w="38100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96" name="Freeform 25"/>
                <p:cNvSpPr>
                  <a:spLocks/>
                </p:cNvSpPr>
                <p:nvPr/>
              </p:nvSpPr>
              <p:spPr bwMode="auto">
                <a:xfrm flipH="1">
                  <a:off x="6539988" y="1611974"/>
                  <a:ext cx="151916" cy="546360"/>
                </a:xfrm>
                <a:custGeom>
                  <a:avLst/>
                  <a:gdLst>
                    <a:gd name="T0" fmla="*/ 0 h 3843"/>
                    <a:gd name="T1" fmla="*/ 0 h 3843"/>
                    <a:gd name="T2" fmla="*/ 3843 h 384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84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843"/>
                      </a:lnTo>
                    </a:path>
                  </a:pathLst>
                </a:custGeom>
                <a:noFill/>
                <a:ln w="38100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97" name="Freeform 26"/>
                <p:cNvSpPr>
                  <a:spLocks/>
                </p:cNvSpPr>
                <p:nvPr/>
              </p:nvSpPr>
              <p:spPr bwMode="auto">
                <a:xfrm>
                  <a:off x="6691904" y="985556"/>
                  <a:ext cx="45698" cy="533817"/>
                </a:xfrm>
                <a:custGeom>
                  <a:avLst/>
                  <a:gdLst>
                    <a:gd name="T0" fmla="*/ 0 h 3843"/>
                    <a:gd name="T1" fmla="*/ 0 h 3843"/>
                    <a:gd name="T2" fmla="*/ 3843 h 384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84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843"/>
                      </a:lnTo>
                    </a:path>
                  </a:pathLst>
                </a:custGeom>
                <a:noFill/>
                <a:ln w="38100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98" name="Freeform 18"/>
                <p:cNvSpPr>
                  <a:spLocks/>
                </p:cNvSpPr>
                <p:nvPr/>
              </p:nvSpPr>
              <p:spPr bwMode="auto">
                <a:xfrm>
                  <a:off x="5797250" y="873727"/>
                  <a:ext cx="858039" cy="109645"/>
                </a:xfrm>
                <a:custGeom>
                  <a:avLst/>
                  <a:gdLst>
                    <a:gd name="T0" fmla="*/ 8340 w 8340"/>
                    <a:gd name="T1" fmla="*/ 776 h 776"/>
                    <a:gd name="T2" fmla="*/ 8340 w 8340"/>
                    <a:gd name="T3" fmla="*/ 776 h 776"/>
                    <a:gd name="T4" fmla="*/ 7273 w 8340"/>
                    <a:gd name="T5" fmla="*/ 776 h 776"/>
                    <a:gd name="T6" fmla="*/ 6497 w 8340"/>
                    <a:gd name="T7" fmla="*/ 0 h 776"/>
                    <a:gd name="T8" fmla="*/ 5721 w 8340"/>
                    <a:gd name="T9" fmla="*/ 776 h 776"/>
                    <a:gd name="T10" fmla="*/ 4946 w 8340"/>
                    <a:gd name="T11" fmla="*/ 0 h 776"/>
                    <a:gd name="T12" fmla="*/ 4170 w 8340"/>
                    <a:gd name="T13" fmla="*/ 776 h 776"/>
                    <a:gd name="T14" fmla="*/ 3394 w 8340"/>
                    <a:gd name="T15" fmla="*/ 0 h 776"/>
                    <a:gd name="T16" fmla="*/ 2618 w 8340"/>
                    <a:gd name="T17" fmla="*/ 776 h 776"/>
                    <a:gd name="T18" fmla="*/ 1843 w 8340"/>
                    <a:gd name="T19" fmla="*/ 0 h 776"/>
                    <a:gd name="T20" fmla="*/ 1067 w 8340"/>
                    <a:gd name="T21" fmla="*/ 776 h 776"/>
                    <a:gd name="T22" fmla="*/ 0 w 8340"/>
                    <a:gd name="T23" fmla="*/ 776 h 7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340" h="776">
                      <a:moveTo>
                        <a:pt x="8340" y="776"/>
                      </a:moveTo>
                      <a:lnTo>
                        <a:pt x="8340" y="776"/>
                      </a:lnTo>
                      <a:lnTo>
                        <a:pt x="7273" y="776"/>
                      </a:lnTo>
                      <a:cubicBezTo>
                        <a:pt x="7273" y="776"/>
                        <a:pt x="7273" y="0"/>
                        <a:pt x="6497" y="0"/>
                      </a:cubicBezTo>
                      <a:cubicBezTo>
                        <a:pt x="5721" y="0"/>
                        <a:pt x="5721" y="776"/>
                        <a:pt x="5721" y="776"/>
                      </a:cubicBezTo>
                      <a:cubicBezTo>
                        <a:pt x="5721" y="776"/>
                        <a:pt x="5721" y="0"/>
                        <a:pt x="4946" y="0"/>
                      </a:cubicBezTo>
                      <a:cubicBezTo>
                        <a:pt x="4170" y="0"/>
                        <a:pt x="4170" y="776"/>
                        <a:pt x="4170" y="776"/>
                      </a:cubicBezTo>
                      <a:cubicBezTo>
                        <a:pt x="4170" y="776"/>
                        <a:pt x="4170" y="0"/>
                        <a:pt x="3394" y="0"/>
                      </a:cubicBezTo>
                      <a:cubicBezTo>
                        <a:pt x="2618" y="0"/>
                        <a:pt x="2618" y="776"/>
                        <a:pt x="2618" y="776"/>
                      </a:cubicBezTo>
                      <a:cubicBezTo>
                        <a:pt x="2618" y="776"/>
                        <a:pt x="2618" y="0"/>
                        <a:pt x="1843" y="0"/>
                      </a:cubicBezTo>
                      <a:cubicBezTo>
                        <a:pt x="1067" y="0"/>
                        <a:pt x="1067" y="776"/>
                        <a:pt x="1067" y="776"/>
                      </a:cubicBezTo>
                      <a:lnTo>
                        <a:pt x="0" y="776"/>
                      </a:lnTo>
                    </a:path>
                  </a:pathLst>
                </a:custGeom>
                <a:noFill/>
                <a:ln w="3810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800"/>
                </a:p>
              </p:txBody>
            </p:sp>
            <p:cxnSp>
              <p:nvCxnSpPr>
                <p:cNvPr id="99" name="Straight Arrow Connector 98"/>
                <p:cNvCxnSpPr/>
                <p:nvPr/>
              </p:nvCxnSpPr>
              <p:spPr>
                <a:xfrm flipV="1">
                  <a:off x="6024382" y="683840"/>
                  <a:ext cx="429569" cy="432873"/>
                </a:xfrm>
                <a:prstGeom prst="straightConnector1">
                  <a:avLst/>
                </a:prstGeom>
                <a:ln w="38100">
                  <a:solidFill>
                    <a:srgbClr val="0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0" name="Freeform 51"/>
                <p:cNvSpPr>
                  <a:spLocks/>
                </p:cNvSpPr>
                <p:nvPr/>
              </p:nvSpPr>
              <p:spPr bwMode="auto">
                <a:xfrm>
                  <a:off x="5772410" y="2173181"/>
                  <a:ext cx="1096772" cy="0"/>
                </a:xfrm>
                <a:custGeom>
                  <a:avLst/>
                  <a:gdLst>
                    <a:gd name="T0" fmla="*/ 9164 w 9164"/>
                    <a:gd name="T1" fmla="*/ 9164 w 9164"/>
                    <a:gd name="T2" fmla="*/ 0 w 916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9164">
                      <a:moveTo>
                        <a:pt x="9164" y="0"/>
                      </a:moveTo>
                      <a:lnTo>
                        <a:pt x="916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81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101" name="TextBox 100"/>
                <p:cNvSpPr txBox="1"/>
                <p:nvPr/>
              </p:nvSpPr>
              <p:spPr>
                <a:xfrm>
                  <a:off x="6040438" y="389208"/>
                  <a:ext cx="333311" cy="459413"/>
                </a:xfrm>
                <a:prstGeom prst="rect">
                  <a:avLst/>
                </a:prstGeom>
                <a:noFill/>
                <a:ln w="635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L</a:t>
                  </a:r>
                  <a:endParaRPr lang="en-US" sz="2000" dirty="0"/>
                </a:p>
              </p:txBody>
            </p:sp>
            <p:sp>
              <p:nvSpPr>
                <p:cNvPr id="102" name="TextBox 101"/>
                <p:cNvSpPr txBox="1"/>
                <p:nvPr/>
              </p:nvSpPr>
              <p:spPr>
                <a:xfrm>
                  <a:off x="6969501" y="390554"/>
                  <a:ext cx="333311" cy="459413"/>
                </a:xfrm>
                <a:prstGeom prst="rect">
                  <a:avLst/>
                </a:prstGeom>
                <a:noFill/>
                <a:ln w="635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L</a:t>
                  </a:r>
                  <a:endParaRPr lang="en-US" sz="2000" dirty="0"/>
                </a:p>
              </p:txBody>
            </p:sp>
            <p:sp>
              <p:nvSpPr>
                <p:cNvPr id="103" name="TextBox 102"/>
                <p:cNvSpPr txBox="1"/>
                <p:nvPr/>
              </p:nvSpPr>
              <p:spPr>
                <a:xfrm>
                  <a:off x="7844086" y="390554"/>
                  <a:ext cx="333311" cy="459413"/>
                </a:xfrm>
                <a:prstGeom prst="rect">
                  <a:avLst/>
                </a:prstGeom>
                <a:noFill/>
                <a:ln w="635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L</a:t>
                  </a:r>
                  <a:endParaRPr lang="en-US" sz="2000" dirty="0"/>
                </a:p>
              </p:txBody>
            </p:sp>
            <p:sp>
              <p:nvSpPr>
                <p:cNvPr id="104" name="TextBox 103"/>
                <p:cNvSpPr txBox="1"/>
                <p:nvPr/>
              </p:nvSpPr>
              <p:spPr>
                <a:xfrm>
                  <a:off x="8741770" y="390554"/>
                  <a:ext cx="333311" cy="459413"/>
                </a:xfrm>
                <a:prstGeom prst="rect">
                  <a:avLst/>
                </a:prstGeom>
                <a:noFill/>
                <a:ln w="635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L</a:t>
                  </a:r>
                  <a:endParaRPr lang="en-US" sz="2000" dirty="0"/>
                </a:p>
              </p:txBody>
            </p:sp>
            <p:sp>
              <p:nvSpPr>
                <p:cNvPr id="105" name="TextBox 104"/>
                <p:cNvSpPr txBox="1"/>
                <p:nvPr/>
              </p:nvSpPr>
              <p:spPr>
                <a:xfrm>
                  <a:off x="5927404" y="1341441"/>
                  <a:ext cx="366240" cy="459413"/>
                </a:xfrm>
                <a:prstGeom prst="rect">
                  <a:avLst/>
                </a:prstGeom>
                <a:noFill/>
                <a:ln w="635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C</a:t>
                  </a:r>
                  <a:endParaRPr lang="en-US" sz="2000" dirty="0"/>
                </a:p>
              </p:txBody>
            </p:sp>
            <p:sp>
              <p:nvSpPr>
                <p:cNvPr id="106" name="TextBox 105"/>
                <p:cNvSpPr txBox="1"/>
                <p:nvPr/>
              </p:nvSpPr>
              <p:spPr>
                <a:xfrm>
                  <a:off x="6830770" y="1341441"/>
                  <a:ext cx="366240" cy="459413"/>
                </a:xfrm>
                <a:prstGeom prst="rect">
                  <a:avLst/>
                </a:prstGeom>
                <a:noFill/>
                <a:ln w="635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C</a:t>
                  </a:r>
                  <a:endParaRPr lang="en-US" sz="2000" dirty="0"/>
                </a:p>
              </p:txBody>
            </p:sp>
          </p:grpSp>
          <p:sp>
            <p:nvSpPr>
              <p:cNvPr id="39" name="TextBox 38"/>
              <p:cNvSpPr txBox="1"/>
              <p:nvPr/>
            </p:nvSpPr>
            <p:spPr>
              <a:xfrm>
                <a:off x="8078902" y="2948208"/>
                <a:ext cx="641843" cy="466796"/>
              </a:xfrm>
              <a:prstGeom prst="rect">
                <a:avLst/>
              </a:prstGeom>
              <a:noFill/>
              <a:ln w="635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C/2</a:t>
                </a:r>
                <a:endParaRPr lang="en-US" sz="2000" dirty="0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65451" y="2718075"/>
              <a:ext cx="8111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Port 1</a:t>
              </a:r>
              <a:endParaRPr lang="en-US" sz="20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885263" y="2716526"/>
              <a:ext cx="8111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Port 2</a:t>
              </a:r>
              <a:endParaRPr lang="en-US" sz="2000" dirty="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B8CD2-BCEA-4949-92EB-517A999CB5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9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30936" y="173736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Phase matching with </a:t>
            </a:r>
            <a:r>
              <a:rPr lang="en-US" sz="4000" dirty="0">
                <a:solidFill>
                  <a:srgbClr val="FF0000"/>
                </a:solidFill>
              </a:rPr>
              <a:t>l</a:t>
            </a:r>
            <a:r>
              <a:rPr lang="en-US" sz="4000" dirty="0" smtClean="0">
                <a:solidFill>
                  <a:srgbClr val="FF0000"/>
                </a:solidFill>
              </a:rPr>
              <a:t>umped- </a:t>
            </a:r>
            <a:r>
              <a:rPr lang="en-US" sz="4000" dirty="0">
                <a:solidFill>
                  <a:srgbClr val="FF0000"/>
                </a:solidFill>
              </a:rPr>
              <a:t>e</a:t>
            </a:r>
            <a:r>
              <a:rPr lang="en-US" sz="4000" dirty="0" smtClean="0">
                <a:solidFill>
                  <a:srgbClr val="FF0000"/>
                </a:solidFill>
              </a:rPr>
              <a:t>lement </a:t>
            </a:r>
            <a:r>
              <a:rPr lang="en-US" sz="4000" dirty="0" err="1">
                <a:solidFill>
                  <a:srgbClr val="FF0000"/>
                </a:solidFill>
              </a:rPr>
              <a:t>p</a:t>
            </a:r>
            <a:r>
              <a:rPr lang="en-US" sz="4000" dirty="0" err="1" smtClean="0">
                <a:solidFill>
                  <a:srgbClr val="FF0000"/>
                </a:solidFill>
              </a:rPr>
              <a:t>aramps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29842" y="1407276"/>
            <a:ext cx="3868340" cy="470212"/>
          </a:xfrm>
        </p:spPr>
        <p:txBody>
          <a:bodyPr>
            <a:noAutofit/>
          </a:bodyPr>
          <a:lstStyle/>
          <a:p>
            <a:pPr algn="ctr"/>
            <a:r>
              <a:rPr lang="en-US" sz="2800" b="0" dirty="0" smtClean="0"/>
              <a:t>Periodic Loading</a:t>
            </a:r>
            <a:endParaRPr lang="en-US" sz="2800" b="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34851" y="3138711"/>
            <a:ext cx="4163331" cy="296079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Lumped element analog of CPW loading</a:t>
            </a:r>
          </a:p>
          <a:p>
            <a:r>
              <a:rPr lang="en-US" sz="2400" dirty="0" smtClean="0"/>
              <a:t>Operate far below cutoff- LC looks distributed</a:t>
            </a:r>
          </a:p>
          <a:p>
            <a:r>
              <a:rPr lang="en-US" sz="2400" dirty="0" smtClean="0"/>
              <a:t>Change capacitance to introduce stopbands, dispersion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237152" y="1403795"/>
            <a:ext cx="4752303" cy="470212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NEW!</a:t>
            </a:r>
            <a:r>
              <a:rPr lang="en-US" sz="2800" b="0" dirty="0" smtClean="0"/>
              <a:t>: Resonator Phase Shifter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294740" y="4993280"/>
            <a:ext cx="4978049" cy="177310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Periodic resonators act as ideal phase shifters to correct mismatch</a:t>
            </a:r>
          </a:p>
          <a:p>
            <a:r>
              <a:rPr lang="en-US" sz="2400" dirty="0" smtClean="0"/>
              <a:t>Enables phase matching at higher nonlinearities now observed in </a:t>
            </a:r>
            <a:r>
              <a:rPr lang="en-US" sz="2400" dirty="0" err="1" smtClean="0"/>
              <a:t>NbTiN</a:t>
            </a:r>
            <a:endParaRPr lang="en-US" sz="24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46" y="1816695"/>
            <a:ext cx="3838704" cy="10972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31" y="1764711"/>
            <a:ext cx="3905573" cy="1097280"/>
          </a:xfrm>
          <a:prstGeom prst="rect">
            <a:avLst/>
          </a:prstGeom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B8CD2-BCEA-4949-92EB-517A999CB534}" type="slidenum">
              <a:rPr lang="en-US" smtClean="0"/>
              <a:t>7</a:t>
            </a:fld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5276491" y="2789738"/>
            <a:ext cx="2536862" cy="2083720"/>
            <a:chOff x="5276491" y="2789738"/>
            <a:chExt cx="2536862" cy="2083720"/>
          </a:xfrm>
        </p:grpSpPr>
        <p:grpSp>
          <p:nvGrpSpPr>
            <p:cNvPr id="17" name="Group 16"/>
            <p:cNvGrpSpPr/>
            <p:nvPr/>
          </p:nvGrpSpPr>
          <p:grpSpPr>
            <a:xfrm>
              <a:off x="5276491" y="2789738"/>
              <a:ext cx="2536862" cy="2083720"/>
              <a:chOff x="5328006" y="2789738"/>
              <a:chExt cx="2536862" cy="2083720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5328006" y="2789738"/>
                <a:ext cx="2536862" cy="2083183"/>
                <a:chOff x="5328006" y="2532158"/>
                <a:chExt cx="2536862" cy="2083183"/>
              </a:xfrm>
            </p:grpSpPr>
            <p:grpSp>
              <p:nvGrpSpPr>
                <p:cNvPr id="6" name="Group 5"/>
                <p:cNvGrpSpPr/>
                <p:nvPr/>
              </p:nvGrpSpPr>
              <p:grpSpPr>
                <a:xfrm>
                  <a:off x="5328006" y="2532158"/>
                  <a:ext cx="2536862" cy="2083183"/>
                  <a:chOff x="5328006" y="2532158"/>
                  <a:chExt cx="2536862" cy="2083183"/>
                </a:xfrm>
              </p:grpSpPr>
              <p:grpSp>
                <p:nvGrpSpPr>
                  <p:cNvPr id="4" name="Group 3"/>
                  <p:cNvGrpSpPr/>
                  <p:nvPr/>
                </p:nvGrpSpPr>
                <p:grpSpPr>
                  <a:xfrm>
                    <a:off x="5328006" y="2532158"/>
                    <a:ext cx="2536862" cy="2083183"/>
                    <a:chOff x="4954520" y="2905649"/>
                    <a:chExt cx="2536862" cy="2083183"/>
                  </a:xfrm>
                </p:grpSpPr>
                <p:grpSp>
                  <p:nvGrpSpPr>
                    <p:cNvPr id="3" name="Group 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954520" y="2905649"/>
                      <a:ext cx="2536862" cy="2083183"/>
                      <a:chOff x="4949672" y="20778"/>
                      <a:chExt cx="2881810" cy="2366442"/>
                    </a:xfrm>
                  </p:grpSpPr>
                  <p:pic>
                    <p:nvPicPr>
                      <p:cNvPr id="29" name="Picture 28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64096" y="138718"/>
                        <a:ext cx="2667386" cy="2011680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30" name="TextBox 29"/>
                      <p:cNvSpPr txBox="1"/>
                      <p:nvPr/>
                    </p:nvSpPr>
                    <p:spPr>
                      <a:xfrm>
                        <a:off x="6034913" y="1037640"/>
                        <a:ext cx="559894" cy="41955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l-GR" dirty="0" smtClean="0">
                            <a:cs typeface="Arial" panose="020B0604020202020204" pitchFamily="34" charset="0"/>
                          </a:rPr>
                          <a:t>ω</a:t>
                        </a:r>
                        <a:r>
                          <a:rPr lang="en-US" baseline="-25000" dirty="0" smtClean="0">
                            <a:cs typeface="Arial" panose="020B0604020202020204" pitchFamily="34" charset="0"/>
                          </a:rPr>
                          <a:t>p</a:t>
                        </a:r>
                        <a:endParaRPr lang="en-US" baseline="-25000" dirty="0"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1" name="TextBox 30"/>
                      <p:cNvSpPr txBox="1"/>
                      <p:nvPr/>
                    </p:nvSpPr>
                    <p:spPr>
                      <a:xfrm>
                        <a:off x="5488551" y="1967668"/>
                        <a:ext cx="489597" cy="41955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l-GR" dirty="0" smtClean="0">
                            <a:cs typeface="Arial" panose="020B0604020202020204" pitchFamily="34" charset="0"/>
                          </a:rPr>
                          <a:t>ω</a:t>
                        </a:r>
                        <a:r>
                          <a:rPr lang="en-US" baseline="-25000" dirty="0" smtClean="0">
                            <a:cs typeface="Arial" panose="020B0604020202020204" pitchFamily="34" charset="0"/>
                          </a:rPr>
                          <a:t>s</a:t>
                        </a:r>
                        <a:endParaRPr lang="en-US" baseline="-25000" dirty="0"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4" name="TextBox 33"/>
                      <p:cNvSpPr txBox="1"/>
                      <p:nvPr/>
                    </p:nvSpPr>
                    <p:spPr>
                      <a:xfrm>
                        <a:off x="5254475" y="899434"/>
                        <a:ext cx="180739" cy="33832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6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a:t>0</a:t>
                        </a:r>
                        <a:endParaRPr lang="en-US" sz="1600" baseline="-2500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5" name="TextBox 34"/>
                      <p:cNvSpPr txBox="1"/>
                      <p:nvPr/>
                    </p:nvSpPr>
                    <p:spPr>
                      <a:xfrm rot="16200000">
                        <a:off x="4558219" y="829223"/>
                        <a:ext cx="1202458" cy="41955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dirty="0" smtClean="0">
                            <a:cs typeface="Arial" panose="020B0604020202020204" pitchFamily="34" charset="0"/>
                          </a:rPr>
                          <a:t>(S</a:t>
                        </a:r>
                        <a:r>
                          <a:rPr lang="en-US" baseline="-25000" dirty="0" smtClean="0">
                            <a:cs typeface="Arial" panose="020B0604020202020204" pitchFamily="34" charset="0"/>
                          </a:rPr>
                          <a:t>21</a:t>
                        </a:r>
                        <a:r>
                          <a:rPr lang="en-US" dirty="0" smtClean="0">
                            <a:cs typeface="Arial" panose="020B0604020202020204" pitchFamily="34" charset="0"/>
                          </a:rPr>
                          <a:t>)[rad]</a:t>
                        </a:r>
                        <a:endParaRPr lang="en-US" baseline="-25000" dirty="0">
                          <a:cs typeface="Arial" panose="020B0604020202020204" pitchFamily="34" charset="0"/>
                        </a:endParaRPr>
                      </a:p>
                    </p:txBody>
                  </p: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36" name="TextBox 35"/>
                          <p:cNvSpPr txBox="1"/>
                          <p:nvPr/>
                        </p:nvSpPr>
                        <p:spPr>
                          <a:xfrm>
                            <a:off x="5211726" y="20778"/>
                            <a:ext cx="237777" cy="458395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f>
                                    <m:fPr>
                                      <m:ctrlPr>
                                        <a:rPr lang="el-GR" sz="1400" i="1" dirty="0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l-GR" sz="140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1400" b="0" i="1" dirty="0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oMath>
                              </m:oMathPara>
                            </a14:m>
                            <a:endParaRPr lang="en-US" sz="14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36" name="TextBox 35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5211726" y="20778"/>
                            <a:ext cx="237777" cy="458395"/>
                          </a:xfrm>
                          <a:prstGeom prst="rect">
                            <a:avLst/>
                          </a:prstGeom>
                          <a:blipFill rotWithShape="0">
                            <a:blip r:embed="rId6"/>
                            <a:stretch>
                              <a:fillRect r="-23529" b="-14925"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37" name="TextBox 36"/>
                          <p:cNvSpPr txBox="1"/>
                          <p:nvPr/>
                        </p:nvSpPr>
                        <p:spPr>
                          <a:xfrm>
                            <a:off x="5013753" y="1691242"/>
                            <a:ext cx="430036" cy="458395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l-GR" sz="140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l-GR" sz="1400" i="1" dirty="0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l-GR" sz="140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1400" b="0" i="1" dirty="0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oMath>
                              </m:oMathPara>
                            </a14:m>
                            <a:endParaRPr lang="en-US" sz="14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37" name="TextBox 36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5013753" y="1691242"/>
                            <a:ext cx="430036" cy="458395"/>
                          </a:xfrm>
                          <a:prstGeom prst="rect">
                            <a:avLst/>
                          </a:prstGeom>
                          <a:blipFill rotWithShape="0">
                            <a:blip r:embed="rId7"/>
                            <a:stretch>
                              <a:fillRect r="-11290" b="-15152"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p:sp>
                  <p:nvSpPr>
                    <p:cNvPr id="38" name="TextBox 37"/>
                    <p:cNvSpPr txBox="1"/>
                    <p:nvPr/>
                  </p:nvSpPr>
                  <p:spPr>
                    <a:xfrm>
                      <a:off x="6822365" y="3929584"/>
                      <a:ext cx="220270" cy="36933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2" name="Rectangle 1"/>
                  <p:cNvSpPr/>
                  <p:nvPr/>
                </p:nvSpPr>
                <p:spPr>
                  <a:xfrm>
                    <a:off x="6438385" y="3899667"/>
                    <a:ext cx="229551" cy="2888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4" name="Rectangle 13"/>
                <p:cNvSpPr/>
                <p:nvPr/>
              </p:nvSpPr>
              <p:spPr>
                <a:xfrm>
                  <a:off x="6822401" y="3226295"/>
                  <a:ext cx="207760" cy="2282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7" name="TextBox 26"/>
              <p:cNvSpPr txBox="1"/>
              <p:nvPr/>
            </p:nvSpPr>
            <p:spPr>
              <a:xfrm>
                <a:off x="6614605" y="4504126"/>
                <a:ext cx="43099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l-GR" dirty="0" smtClean="0">
                    <a:cs typeface="Arial" panose="020B0604020202020204" pitchFamily="34" charset="0"/>
                  </a:rPr>
                  <a:t>ω</a:t>
                </a:r>
                <a:r>
                  <a:rPr lang="en-US" baseline="-25000" dirty="0">
                    <a:cs typeface="Arial" panose="020B0604020202020204" pitchFamily="34" charset="0"/>
                  </a:rPr>
                  <a:t>r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243912" y="4500548"/>
                <a:ext cx="43099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l-GR" dirty="0" smtClean="0">
                    <a:cs typeface="Arial" panose="020B0604020202020204" pitchFamily="34" charset="0"/>
                  </a:rPr>
                  <a:t>ω</a:t>
                </a:r>
                <a:r>
                  <a:rPr lang="en-US" baseline="-25000" dirty="0" smtClean="0">
                    <a:cs typeface="Arial" panose="020B0604020202020204" pitchFamily="34" charset="0"/>
                  </a:rPr>
                  <a:t>i</a:t>
                </a:r>
                <a:endParaRPr lang="en-US" baseline="-25000" dirty="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6689879" y="3393943"/>
              <a:ext cx="5113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∆</a:t>
              </a:r>
              <a:r>
                <a:rPr lang="el-GR" sz="1600" dirty="0" smtClean="0"/>
                <a:t>θ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3069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164592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Amplifier design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049629"/>
            <a:ext cx="3868340" cy="470213"/>
          </a:xfrm>
        </p:spPr>
        <p:txBody>
          <a:bodyPr>
            <a:noAutofit/>
          </a:bodyPr>
          <a:lstStyle/>
          <a:p>
            <a:pPr algn="ctr"/>
            <a:r>
              <a:rPr lang="en-US" sz="2800" b="0" dirty="0" smtClean="0"/>
              <a:t>Periodic Loading</a:t>
            </a:r>
            <a:endParaRPr lang="en-US" sz="2800" b="0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20442991"/>
              </p:ext>
            </p:extLst>
          </p:nvPr>
        </p:nvGraphicFramePr>
        <p:xfrm>
          <a:off x="270459" y="3840480"/>
          <a:ext cx="8577326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7190"/>
                <a:gridCol w="3162695"/>
                <a:gridCol w="271744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Design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Parameters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Periodic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Loading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Resonator Phase Shifter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Pump</a:t>
                      </a:r>
                      <a:r>
                        <a:rPr lang="en-US" sz="2000" baseline="0" dirty="0" smtClean="0"/>
                        <a:t> Frequency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</a:t>
                      </a:r>
                      <a:r>
                        <a:rPr lang="en-US" sz="2000" baseline="0" dirty="0" smtClean="0"/>
                        <a:t> GHz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 GHz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Impedance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50 </a:t>
                      </a:r>
                      <a:r>
                        <a:rPr lang="el-GR" sz="2000" dirty="0" smtClean="0"/>
                        <a:t>Ω</a:t>
                      </a:r>
                      <a:endParaRPr lang="en-US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50 </a:t>
                      </a:r>
                      <a:r>
                        <a:rPr lang="el-GR" sz="2000" dirty="0" smtClean="0"/>
                        <a:t>Ω</a:t>
                      </a:r>
                      <a:endParaRPr lang="en-US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Cutoff Frequency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318 GHz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55 GHz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Length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 cm (70 wavelengths)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 cm (70 wavelengths)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Phase Matching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</a:t>
                      </a:r>
                      <a:r>
                        <a:rPr lang="en-US" sz="2000" baseline="0" dirty="0" smtClean="0"/>
                        <a:t> reduced 5x: </a:t>
                      </a:r>
                      <a:r>
                        <a:rPr lang="en-US" sz="2000" dirty="0" smtClean="0"/>
                        <a:t>50 </a:t>
                      </a:r>
                      <a:r>
                        <a:rPr lang="el-GR" sz="2000" dirty="0" smtClean="0"/>
                        <a:t>Ω</a:t>
                      </a:r>
                      <a:r>
                        <a:rPr lang="en-US" sz="2000" dirty="0" smtClean="0"/>
                        <a:t> → 111 </a:t>
                      </a:r>
                      <a:r>
                        <a:rPr lang="el-GR" sz="2000" dirty="0" smtClean="0"/>
                        <a:t>Ω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 resonator blocks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049629"/>
            <a:ext cx="3887391" cy="418698"/>
          </a:xfrm>
        </p:spPr>
        <p:txBody>
          <a:bodyPr>
            <a:noAutofit/>
          </a:bodyPr>
          <a:lstStyle/>
          <a:p>
            <a:pPr algn="ctr"/>
            <a:r>
              <a:rPr lang="en-US" sz="2800" b="0" dirty="0" smtClean="0"/>
              <a:t>Resonator Phase Shifter</a:t>
            </a:r>
            <a:endParaRPr lang="en-US" sz="2800" b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02" y="1494082"/>
            <a:ext cx="4273836" cy="2194560"/>
          </a:xfrm>
          <a:prstGeom prst="rect">
            <a:avLst/>
          </a:prstGeom>
        </p:spPr>
      </p:pic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4805876" y="1506961"/>
            <a:ext cx="3562239" cy="2194560"/>
            <a:chOff x="327625" y="2333748"/>
            <a:chExt cx="5359517" cy="33017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859"/>
            <a:stretch/>
          </p:blipFill>
          <p:spPr>
            <a:xfrm>
              <a:off x="327625" y="2333748"/>
              <a:ext cx="5359517" cy="3301792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>
              <a:off x="4849156" y="5065281"/>
              <a:ext cx="43100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295598" y="5053472"/>
              <a:ext cx="1363135" cy="555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100 </a:t>
              </a:r>
              <a:r>
                <a:rPr lang="en-US" dirty="0">
                  <a:solidFill>
                    <a:srgbClr val="FF0000"/>
                  </a:solidFill>
                  <a:latin typeface="Symbol" panose="05050102010706020507" pitchFamily="18" charset="2"/>
                </a:rPr>
                <a:t>m</a:t>
              </a:r>
              <a:r>
                <a:rPr lang="en-US" dirty="0">
                  <a:solidFill>
                    <a:srgbClr val="FF0000"/>
                  </a:solidFill>
                </a:rPr>
                <a:t>m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015582" y="2180205"/>
            <a:ext cx="411523" cy="54555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29841" y="2180205"/>
            <a:ext cx="411523" cy="54555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401323" y="2180204"/>
            <a:ext cx="411523" cy="54555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920305" y="1907424"/>
            <a:ext cx="1522911" cy="138146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728721" y="1493400"/>
            <a:ext cx="1864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cs typeface="Arial" panose="020B0604020202020204" pitchFamily="34" charset="0"/>
              </a:rPr>
              <a:t>Resonator Block</a:t>
            </a:r>
            <a:endParaRPr lang="en-US" sz="2000" dirty="0">
              <a:cs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>
            <a:stCxn id="14" idx="2"/>
            <a:endCxn id="31" idx="1"/>
          </p:cNvCxnSpPr>
          <p:nvPr/>
        </p:nvCxnSpPr>
        <p:spPr>
          <a:xfrm>
            <a:off x="835603" y="2725764"/>
            <a:ext cx="912201" cy="745614"/>
          </a:xfrm>
          <a:prstGeom prst="straightConnector1">
            <a:avLst/>
          </a:prstGeom>
          <a:ln w="317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2"/>
          </p:cNvCxnSpPr>
          <p:nvPr/>
        </p:nvCxnSpPr>
        <p:spPr>
          <a:xfrm flipH="1">
            <a:off x="2219129" y="2725764"/>
            <a:ext cx="2215" cy="545559"/>
          </a:xfrm>
          <a:prstGeom prst="straightConnector1">
            <a:avLst/>
          </a:prstGeom>
          <a:ln w="317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6" idx="2"/>
            <a:endCxn id="31" idx="3"/>
          </p:cNvCxnSpPr>
          <p:nvPr/>
        </p:nvCxnSpPr>
        <p:spPr>
          <a:xfrm flipH="1">
            <a:off x="2847785" y="2725763"/>
            <a:ext cx="759300" cy="745615"/>
          </a:xfrm>
          <a:prstGeom prst="straightConnector1">
            <a:avLst/>
          </a:prstGeom>
          <a:ln w="317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747804" y="3271323"/>
            <a:ext cx="10999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cs typeface="Arial" panose="020B0604020202020204" pitchFamily="34" charset="0"/>
              </a:rPr>
              <a:t>Loadings</a:t>
            </a: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B8CD2-BCEA-4949-92EB-517A999CB5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7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164592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Amplifier design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049629"/>
            <a:ext cx="3868340" cy="470213"/>
          </a:xfrm>
        </p:spPr>
        <p:txBody>
          <a:bodyPr>
            <a:noAutofit/>
          </a:bodyPr>
          <a:lstStyle/>
          <a:p>
            <a:pPr algn="ctr"/>
            <a:r>
              <a:rPr lang="en-US" sz="2800" b="0" dirty="0" smtClean="0"/>
              <a:t>Periodic Loading</a:t>
            </a:r>
            <a:endParaRPr lang="en-US" sz="2800" b="0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27866762"/>
              </p:ext>
            </p:extLst>
          </p:nvPr>
        </p:nvGraphicFramePr>
        <p:xfrm>
          <a:off x="270459" y="3840480"/>
          <a:ext cx="8577326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7190"/>
                <a:gridCol w="3162695"/>
                <a:gridCol w="271744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Design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Parameters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Periodic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Loading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Resonator Phase Shifter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Pump</a:t>
                      </a:r>
                      <a:r>
                        <a:rPr lang="en-US" sz="2000" baseline="0" dirty="0" smtClean="0"/>
                        <a:t> Frequency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</a:t>
                      </a:r>
                      <a:r>
                        <a:rPr lang="en-US" sz="2000" baseline="0" dirty="0" smtClean="0"/>
                        <a:t> GHz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 GHz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Impedance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50 </a:t>
                      </a:r>
                      <a:r>
                        <a:rPr lang="el-GR" sz="2000" dirty="0" smtClean="0"/>
                        <a:t>Ω</a:t>
                      </a:r>
                      <a:endParaRPr lang="en-US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50 </a:t>
                      </a:r>
                      <a:r>
                        <a:rPr lang="el-GR" sz="2000" dirty="0" smtClean="0"/>
                        <a:t>Ω</a:t>
                      </a:r>
                      <a:endParaRPr lang="en-US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Cutoff Frequency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318 GHz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55 GHz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Length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 cm (70 wavelengths)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 cm (70 wavelengths)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Phase Matching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</a:t>
                      </a:r>
                      <a:r>
                        <a:rPr lang="en-US" sz="2000" baseline="0" dirty="0" smtClean="0"/>
                        <a:t> reduced 5x: </a:t>
                      </a:r>
                      <a:r>
                        <a:rPr lang="en-US" sz="2000" dirty="0" smtClean="0"/>
                        <a:t>50 </a:t>
                      </a:r>
                      <a:r>
                        <a:rPr lang="el-GR" sz="2000" dirty="0" smtClean="0"/>
                        <a:t>Ω</a:t>
                      </a:r>
                      <a:r>
                        <a:rPr lang="en-US" sz="2000" dirty="0" smtClean="0"/>
                        <a:t> → 111 </a:t>
                      </a:r>
                      <a:r>
                        <a:rPr lang="el-GR" sz="2000" dirty="0" smtClean="0"/>
                        <a:t>Ω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 </a:t>
                      </a:r>
                      <a:r>
                        <a:rPr lang="en-US" sz="2000" smtClean="0"/>
                        <a:t>resonator blocks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049629"/>
            <a:ext cx="3887391" cy="418698"/>
          </a:xfrm>
        </p:spPr>
        <p:txBody>
          <a:bodyPr>
            <a:noAutofit/>
          </a:bodyPr>
          <a:lstStyle/>
          <a:p>
            <a:pPr algn="ctr"/>
            <a:r>
              <a:rPr lang="en-US" sz="2800" b="0" dirty="0" smtClean="0"/>
              <a:t>Resonator Phase Shifter</a:t>
            </a:r>
            <a:endParaRPr lang="en-US" sz="2800" b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02" y="1494082"/>
            <a:ext cx="4273836" cy="2194560"/>
          </a:xfrm>
          <a:prstGeom prst="rect">
            <a:avLst/>
          </a:prstGeom>
        </p:spPr>
      </p:pic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4805876" y="1506961"/>
            <a:ext cx="3562239" cy="2194560"/>
            <a:chOff x="327625" y="2333748"/>
            <a:chExt cx="5359517" cy="33017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859"/>
            <a:stretch/>
          </p:blipFill>
          <p:spPr>
            <a:xfrm>
              <a:off x="327625" y="2333748"/>
              <a:ext cx="5359517" cy="3301792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>
              <a:off x="4849156" y="5065281"/>
              <a:ext cx="43100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295598" y="5053472"/>
              <a:ext cx="1363135" cy="555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100 </a:t>
              </a:r>
              <a:r>
                <a:rPr lang="en-US" dirty="0">
                  <a:solidFill>
                    <a:srgbClr val="FF0000"/>
                  </a:solidFill>
                  <a:latin typeface="Symbol" panose="05050102010706020507" pitchFamily="18" charset="2"/>
                </a:rPr>
                <a:t>m</a:t>
              </a:r>
              <a:r>
                <a:rPr lang="en-US" dirty="0">
                  <a:solidFill>
                    <a:srgbClr val="FF0000"/>
                  </a:solidFill>
                </a:rPr>
                <a:t>m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015582" y="2180205"/>
            <a:ext cx="411523" cy="54555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29841" y="2180205"/>
            <a:ext cx="411523" cy="54555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401323" y="2180204"/>
            <a:ext cx="411523" cy="54555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920305" y="1907424"/>
            <a:ext cx="1522911" cy="138146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728721" y="1493400"/>
            <a:ext cx="1864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cs typeface="Arial" panose="020B0604020202020204" pitchFamily="34" charset="0"/>
              </a:rPr>
              <a:t>Resonator Block</a:t>
            </a:r>
            <a:endParaRPr lang="en-US" sz="2000" dirty="0">
              <a:cs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>
            <a:stCxn id="14" idx="2"/>
            <a:endCxn id="31" idx="1"/>
          </p:cNvCxnSpPr>
          <p:nvPr/>
        </p:nvCxnSpPr>
        <p:spPr>
          <a:xfrm>
            <a:off x="835603" y="2725764"/>
            <a:ext cx="912201" cy="745614"/>
          </a:xfrm>
          <a:prstGeom prst="straightConnector1">
            <a:avLst/>
          </a:prstGeom>
          <a:ln w="317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2"/>
          </p:cNvCxnSpPr>
          <p:nvPr/>
        </p:nvCxnSpPr>
        <p:spPr>
          <a:xfrm flipH="1">
            <a:off x="2219129" y="2725764"/>
            <a:ext cx="2215" cy="545559"/>
          </a:xfrm>
          <a:prstGeom prst="straightConnector1">
            <a:avLst/>
          </a:prstGeom>
          <a:ln w="317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6" idx="2"/>
            <a:endCxn id="31" idx="3"/>
          </p:cNvCxnSpPr>
          <p:nvPr/>
        </p:nvCxnSpPr>
        <p:spPr>
          <a:xfrm flipH="1">
            <a:off x="2847785" y="2725763"/>
            <a:ext cx="759300" cy="745615"/>
          </a:xfrm>
          <a:prstGeom prst="straightConnector1">
            <a:avLst/>
          </a:prstGeom>
          <a:ln w="317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747804" y="3271323"/>
            <a:ext cx="10999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cs typeface="Arial" panose="020B0604020202020204" pitchFamily="34" charset="0"/>
              </a:rPr>
              <a:t>Loadings</a:t>
            </a: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B8CD2-BCEA-4949-92EB-517A999CB534}" type="slidenum">
              <a:rPr lang="en-US" smtClean="0"/>
              <a:t>9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678806" y="5409127"/>
            <a:ext cx="6310648" cy="38091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91664" y="6240438"/>
            <a:ext cx="7209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Much smaller! Exploit higher nonlinearities for more efficient gain.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00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7596</TotalTime>
  <Words>983</Words>
  <Application>Microsoft Office PowerPoint</Application>
  <PresentationFormat>On-screen Show (4:3)</PresentationFormat>
  <Paragraphs>223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MS PGothic</vt:lpstr>
      <vt:lpstr>Arial</vt:lpstr>
      <vt:lpstr>Calibri</vt:lpstr>
      <vt:lpstr>Calibri Light</vt:lpstr>
      <vt:lpstr>Cambria Math</vt:lpstr>
      <vt:lpstr>Helvetica</vt:lpstr>
      <vt:lpstr>Symbol</vt:lpstr>
      <vt:lpstr>Office Theme</vt:lpstr>
      <vt:lpstr>Traveling wave, lumped element kinetic inductance parametric amplifier for detector readout</vt:lpstr>
      <vt:lpstr>TES, MKID benefit from quantum-limited amplifier</vt:lpstr>
      <vt:lpstr>Principles of traveling-wave parametric amplification</vt:lpstr>
      <vt:lpstr>Background: Dispersion-engineered amplifier with periodically loaded CPW</vt:lpstr>
      <vt:lpstr>Successful amplifier, but problems with yield, gain ripple, and noise</vt:lpstr>
      <vt:lpstr>Towards a more practical amplifier: Lumped-element transmission line </vt:lpstr>
      <vt:lpstr>Phase matching with lumped- element paramps</vt:lpstr>
      <vt:lpstr>Amplifier design</vt:lpstr>
      <vt:lpstr>Amplifier design</vt:lpstr>
      <vt:lpstr>Amplifier fabrication and packaging</vt:lpstr>
      <vt:lpstr>Initial results: 15 dB gain, 10x less length, 3x less power!</vt:lpstr>
      <vt:lpstr>Close to 50 Ω, but excess mismatch still there</vt:lpstr>
      <vt:lpstr>Parasitic features now clearly observed</vt:lpstr>
      <vt:lpstr>Next steps</vt:lpstr>
      <vt:lpstr>Important application for parametric amplifiers: Light-field dark matter searches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Traveling-wave, lumped-element kinetic inductance parametric amplifier for detector readout</dc:title>
  <dc:creator>Saptarshi</dc:creator>
  <cp:lastModifiedBy>Saptarshi</cp:lastModifiedBy>
  <cp:revision>201</cp:revision>
  <cp:lastPrinted>2017-07-19T23:04:49Z</cp:lastPrinted>
  <dcterms:created xsi:type="dcterms:W3CDTF">2017-06-30T16:03:30Z</dcterms:created>
  <dcterms:modified xsi:type="dcterms:W3CDTF">2017-08-16T21:00:16Z</dcterms:modified>
</cp:coreProperties>
</file>