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9" autoAdjust="0"/>
    <p:restoredTop sz="94660"/>
  </p:normalViewPr>
  <p:slideViewPr>
    <p:cSldViewPr snapToGrid="0">
      <p:cViewPr>
        <p:scale>
          <a:sx n="50" d="100"/>
          <a:sy n="50" d="100"/>
        </p:scale>
        <p:origin x="300" y="-8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FD574-D994-4379-B743-5A3E57DE09C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360998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FD574-D994-4379-B743-5A3E57DE09C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370222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FD574-D994-4379-B743-5A3E57DE09C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142904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FD574-D994-4379-B743-5A3E57DE09C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30819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DFD574-D994-4379-B743-5A3E57DE09C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236283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FD574-D994-4379-B743-5A3E57DE09C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94399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FD574-D994-4379-B743-5A3E57DE09CB}"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196266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FD574-D994-4379-B743-5A3E57DE09CB}"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315228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FD574-D994-4379-B743-5A3E57DE09CB}"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100940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Edit Master text styles</a:t>
            </a:r>
          </a:p>
        </p:txBody>
      </p:sp>
      <p:sp>
        <p:nvSpPr>
          <p:cNvPr id="5" name="Date Placeholder 4"/>
          <p:cNvSpPr>
            <a:spLocks noGrp="1"/>
          </p:cNvSpPr>
          <p:nvPr>
            <p:ph type="dt" sz="half" idx="10"/>
          </p:nvPr>
        </p:nvSpPr>
        <p:spPr/>
        <p:txBody>
          <a:bodyPr/>
          <a:lstStyle/>
          <a:p>
            <a:fld id="{B3DFD574-D994-4379-B743-5A3E57DE09C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247326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Edit Master text styles</a:t>
            </a:r>
          </a:p>
        </p:txBody>
      </p:sp>
      <p:sp>
        <p:nvSpPr>
          <p:cNvPr id="5" name="Date Placeholder 4"/>
          <p:cNvSpPr>
            <a:spLocks noGrp="1"/>
          </p:cNvSpPr>
          <p:nvPr>
            <p:ph type="dt" sz="half" idx="10"/>
          </p:nvPr>
        </p:nvSpPr>
        <p:spPr/>
        <p:txBody>
          <a:bodyPr/>
          <a:lstStyle/>
          <a:p>
            <a:fld id="{B3DFD574-D994-4379-B743-5A3E57DE09C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B9805-F297-42A7-82A6-580698FC7980}" type="slidenum">
              <a:rPr lang="en-US" smtClean="0"/>
              <a:t>‹#›</a:t>
            </a:fld>
            <a:endParaRPr lang="en-US"/>
          </a:p>
        </p:txBody>
      </p:sp>
    </p:spTree>
    <p:extLst>
      <p:ext uri="{BB962C8B-B14F-4D97-AF65-F5344CB8AC3E}">
        <p14:creationId xmlns:p14="http://schemas.microsoft.com/office/powerpoint/2010/main" val="380343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B3DFD574-D994-4379-B743-5A3E57DE09CB}" type="datetimeFigureOut">
              <a:rPr lang="en-US" smtClean="0"/>
              <a:t>7/15/2017</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E67B9805-F297-42A7-82A6-580698FC7980}" type="slidenum">
              <a:rPr lang="en-US" smtClean="0"/>
              <a:t>‹#›</a:t>
            </a:fld>
            <a:endParaRPr lang="en-US"/>
          </a:p>
        </p:txBody>
      </p:sp>
    </p:spTree>
    <p:extLst>
      <p:ext uri="{BB962C8B-B14F-4D97-AF65-F5344CB8AC3E}">
        <p14:creationId xmlns:p14="http://schemas.microsoft.com/office/powerpoint/2010/main" val="210579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18" Type="http://schemas.openxmlformats.org/officeDocument/2006/relationships/image" Target="../media/image14.png"/><Relationship Id="rId26" Type="http://schemas.microsoft.com/office/2007/relationships/hdphoto" Target="../media/hdphoto5.wdp"/><Relationship Id="rId39" Type="http://schemas.openxmlformats.org/officeDocument/2006/relationships/image" Target="../media/image33.jpg"/><Relationship Id="rId3" Type="http://schemas.openxmlformats.org/officeDocument/2006/relationships/image" Target="../media/image2.jpeg"/><Relationship Id="rId21" Type="http://schemas.openxmlformats.org/officeDocument/2006/relationships/image" Target="../media/image17.png"/><Relationship Id="rId34" Type="http://schemas.openxmlformats.org/officeDocument/2006/relationships/image" Target="../media/image28.png"/><Relationship Id="rId42" Type="http://schemas.openxmlformats.org/officeDocument/2006/relationships/image" Target="../media/image35.png"/><Relationship Id="rId47" Type="http://schemas.openxmlformats.org/officeDocument/2006/relationships/image" Target="../media/image39.png"/><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image" Target="../media/image13.jpg"/><Relationship Id="rId25" Type="http://schemas.openxmlformats.org/officeDocument/2006/relationships/image" Target="../media/image20.png"/><Relationship Id="rId33" Type="http://schemas.openxmlformats.org/officeDocument/2006/relationships/image" Target="../media/image27.png"/><Relationship Id="rId38" Type="http://schemas.openxmlformats.org/officeDocument/2006/relationships/image" Target="../media/image32.jpg"/><Relationship Id="rId46" Type="http://schemas.microsoft.com/office/2007/relationships/hdphoto" Target="../media/hdphoto6.wdp"/><Relationship Id="rId2" Type="http://schemas.openxmlformats.org/officeDocument/2006/relationships/image" Target="../media/image1.png"/><Relationship Id="rId16" Type="http://schemas.openxmlformats.org/officeDocument/2006/relationships/image" Target="../media/image12.jpg"/><Relationship Id="rId20" Type="http://schemas.openxmlformats.org/officeDocument/2006/relationships/image" Target="../media/image16.jpg"/><Relationship Id="rId29" Type="http://schemas.openxmlformats.org/officeDocument/2006/relationships/image" Target="../media/image23.png"/><Relationship Id="rId41" Type="http://schemas.openxmlformats.org/officeDocument/2006/relationships/image" Target="../media/image3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24" Type="http://schemas.openxmlformats.org/officeDocument/2006/relationships/image" Target="../media/image19.png"/><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hyperlink" Target="https://arxiv.org/abs/1610.02743" TargetMode="External"/><Relationship Id="rId45" Type="http://schemas.openxmlformats.org/officeDocument/2006/relationships/image" Target="../media/image38.png"/><Relationship Id="rId5" Type="http://schemas.openxmlformats.org/officeDocument/2006/relationships/image" Target="../media/image4.png"/><Relationship Id="rId15" Type="http://schemas.microsoft.com/office/2007/relationships/hdphoto" Target="../media/hdphoto3.wdp"/><Relationship Id="rId23" Type="http://schemas.openxmlformats.org/officeDocument/2006/relationships/image" Target="../media/image18.png"/><Relationship Id="rId28" Type="http://schemas.openxmlformats.org/officeDocument/2006/relationships/image" Target="../media/image22.png"/><Relationship Id="rId36" Type="http://schemas.openxmlformats.org/officeDocument/2006/relationships/image" Target="../media/image30.png"/><Relationship Id="rId10" Type="http://schemas.microsoft.com/office/2007/relationships/hdphoto" Target="../media/hdphoto2.wdp"/><Relationship Id="rId19" Type="http://schemas.openxmlformats.org/officeDocument/2006/relationships/image" Target="../media/image15.png"/><Relationship Id="rId31" Type="http://schemas.openxmlformats.org/officeDocument/2006/relationships/image" Target="../media/image25.png"/><Relationship Id="rId44" Type="http://schemas.openxmlformats.org/officeDocument/2006/relationships/image" Target="../media/image37.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1.png"/><Relationship Id="rId22" Type="http://schemas.microsoft.com/office/2007/relationships/hdphoto" Target="../media/hdphoto4.wdp"/><Relationship Id="rId27" Type="http://schemas.openxmlformats.org/officeDocument/2006/relationships/image" Target="../media/image21.png"/><Relationship Id="rId30" Type="http://schemas.openxmlformats.org/officeDocument/2006/relationships/image" Target="../media/image24.png"/><Relationship Id="rId35" Type="http://schemas.openxmlformats.org/officeDocument/2006/relationships/image" Target="../media/image29.png"/><Relationship Id="rId43"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0025FE-E645-4928-BF78-26EE5B4E5220}"/>
              </a:ext>
            </a:extLst>
          </p:cNvPr>
          <p:cNvSpPr txBox="1"/>
          <p:nvPr/>
        </p:nvSpPr>
        <p:spPr>
          <a:xfrm>
            <a:off x="0" y="234190"/>
            <a:ext cx="30267275" cy="3323987"/>
          </a:xfrm>
          <a:prstGeom prst="rect">
            <a:avLst/>
          </a:prstGeom>
          <a:noFill/>
        </p:spPr>
        <p:txBody>
          <a:bodyPr wrap="square" rtlCol="0">
            <a:spAutoFit/>
          </a:bodyPr>
          <a:lstStyle/>
          <a:p>
            <a:pPr algn="ctr"/>
            <a:r>
              <a:rPr lang="en-US" sz="7000" b="1" dirty="0">
                <a:ln w="0"/>
                <a:solidFill>
                  <a:srgbClr val="FF0000"/>
                </a:solidFill>
                <a:effectLst>
                  <a:outerShdw blurRad="38100" dist="19050" dir="2700000" algn="tl" rotWithShape="0">
                    <a:schemeClr val="dk1">
                      <a:alpha val="40000"/>
                    </a:schemeClr>
                  </a:outerShdw>
                </a:effectLst>
              </a:rPr>
              <a:t>Commercialization</a:t>
            </a:r>
            <a:r>
              <a:rPr lang="en-US" sz="7000" b="1" dirty="0">
                <a:ln w="0"/>
                <a:effectLst>
                  <a:outerShdw blurRad="38100" dist="19050" dir="2700000" algn="tl" rotWithShape="0">
                    <a:schemeClr val="dk1">
                      <a:alpha val="40000"/>
                    </a:schemeClr>
                  </a:outerShdw>
                </a:effectLst>
              </a:rPr>
              <a:t> of micro-fabrication of </a:t>
            </a:r>
          </a:p>
          <a:p>
            <a:pPr algn="ctr"/>
            <a:r>
              <a:rPr lang="en-US" sz="7000" b="1" dirty="0">
                <a:ln w="0"/>
                <a:effectLst>
                  <a:outerShdw blurRad="38100" dist="19050" dir="2700000" algn="tl" rotWithShape="0">
                    <a:schemeClr val="dk1">
                      <a:alpha val="40000"/>
                    </a:schemeClr>
                  </a:outerShdw>
                </a:effectLst>
              </a:rPr>
              <a:t>antenna-coupled Transition Edge Sensor bolometer detectors </a:t>
            </a:r>
          </a:p>
          <a:p>
            <a:pPr algn="ctr"/>
            <a:r>
              <a:rPr lang="en-US" sz="7000" b="1" dirty="0">
                <a:ln w="0"/>
                <a:effectLst>
                  <a:outerShdw blurRad="38100" dist="19050" dir="2700000" algn="tl" rotWithShape="0">
                    <a:schemeClr val="dk1">
                      <a:alpha val="40000"/>
                    </a:schemeClr>
                  </a:outerShdw>
                </a:effectLst>
              </a:rPr>
              <a:t>for studies of the </a:t>
            </a:r>
            <a:r>
              <a:rPr lang="en-US" sz="7000" b="1" dirty="0">
                <a:ln w="0"/>
                <a:solidFill>
                  <a:srgbClr val="FF0000"/>
                </a:solidFill>
                <a:effectLst>
                  <a:outerShdw blurRad="38100" dist="19050" dir="2700000" algn="tl" rotWithShape="0">
                    <a:schemeClr val="dk1">
                      <a:alpha val="40000"/>
                    </a:schemeClr>
                  </a:outerShdw>
                </a:effectLst>
              </a:rPr>
              <a:t>Cosmic Microwave Background</a:t>
            </a:r>
          </a:p>
        </p:txBody>
      </p:sp>
      <p:sp>
        <p:nvSpPr>
          <p:cNvPr id="6" name="TextBox 5">
            <a:extLst>
              <a:ext uri="{FF2B5EF4-FFF2-40B4-BE49-F238E27FC236}">
                <a16:creationId xmlns:a16="http://schemas.microsoft.com/office/drawing/2014/main" id="{808F1B82-F625-46DC-A21C-CEC69C731CA5}"/>
              </a:ext>
            </a:extLst>
          </p:cNvPr>
          <p:cNvSpPr txBox="1"/>
          <p:nvPr/>
        </p:nvSpPr>
        <p:spPr>
          <a:xfrm>
            <a:off x="0" y="3644431"/>
            <a:ext cx="30267275" cy="1323439"/>
          </a:xfrm>
          <a:prstGeom prst="rect">
            <a:avLst/>
          </a:prstGeom>
          <a:noFill/>
        </p:spPr>
        <p:txBody>
          <a:bodyPr wrap="square" rtlCol="0">
            <a:spAutoFit/>
          </a:bodyPr>
          <a:lstStyle/>
          <a:p>
            <a:pPr algn="ctr"/>
            <a:r>
              <a:rPr lang="en-US" sz="4000" b="1" dirty="0"/>
              <a:t>Aritoki Suzuki*</a:t>
            </a:r>
            <a:r>
              <a:rPr lang="en-US" sz="4000" b="1" baseline="30000" dirty="0"/>
              <a:t>1,2</a:t>
            </a:r>
            <a:r>
              <a:rPr lang="en-US" sz="4000" b="1" dirty="0"/>
              <a:t>, Chris Bebek</a:t>
            </a:r>
            <a:r>
              <a:rPr lang="en-US" sz="4000" b="1" baseline="30000" dirty="0"/>
              <a:t>1</a:t>
            </a:r>
            <a:r>
              <a:rPr lang="en-US" sz="4000" b="1" dirty="0"/>
              <a:t>, Maurice Garcia-Sciveres</a:t>
            </a:r>
            <a:r>
              <a:rPr lang="en-US" sz="4000" b="1" baseline="30000" dirty="0"/>
              <a:t>1</a:t>
            </a:r>
            <a:r>
              <a:rPr lang="en-US" sz="4000" b="1" dirty="0"/>
              <a:t>, Stephen Holland</a:t>
            </a:r>
            <a:r>
              <a:rPr lang="en-US" sz="4000" b="1" baseline="30000" dirty="0"/>
              <a:t>1</a:t>
            </a:r>
            <a:r>
              <a:rPr lang="en-US" sz="4000" b="1" dirty="0"/>
              <a:t>, </a:t>
            </a:r>
          </a:p>
          <a:p>
            <a:pPr algn="ctr"/>
            <a:r>
              <a:rPr lang="en-US" sz="4000" b="1" dirty="0"/>
              <a:t>Akito Kusaka</a:t>
            </a:r>
            <a:r>
              <a:rPr lang="en-US" sz="4000" b="1" baseline="30000" dirty="0"/>
              <a:t>1,4</a:t>
            </a:r>
            <a:r>
              <a:rPr lang="en-US" sz="4000" b="1" dirty="0"/>
              <a:t>, Adrian T. Lee</a:t>
            </a:r>
            <a:r>
              <a:rPr lang="en-US" sz="4000" b="1" baseline="30000" dirty="0"/>
              <a:t>2</a:t>
            </a:r>
            <a:r>
              <a:rPr lang="en-US" sz="4000" b="1" dirty="0"/>
              <a:t>, Nicholas Palaio</a:t>
            </a:r>
            <a:r>
              <a:rPr lang="en-US" sz="4000" b="1" baseline="30000" dirty="0"/>
              <a:t>1</a:t>
            </a:r>
            <a:r>
              <a:rPr lang="en-US" sz="4000" b="1" dirty="0"/>
              <a:t>, Natalie Roe</a:t>
            </a:r>
            <a:r>
              <a:rPr lang="en-US" sz="4000" b="1" baseline="30000" dirty="0"/>
              <a:t>1</a:t>
            </a:r>
            <a:r>
              <a:rPr lang="en-US" sz="4000" b="1" dirty="0"/>
              <a:t>, Leo Steinmetz</a:t>
            </a:r>
            <a:r>
              <a:rPr lang="en-US" sz="4000" b="1" baseline="30000" dirty="0"/>
              <a:t>2</a:t>
            </a:r>
            <a:endParaRPr lang="en-US" sz="4000" baseline="30000" dirty="0"/>
          </a:p>
        </p:txBody>
      </p:sp>
      <p:sp>
        <p:nvSpPr>
          <p:cNvPr id="8" name="TextBox 7">
            <a:extLst>
              <a:ext uri="{FF2B5EF4-FFF2-40B4-BE49-F238E27FC236}">
                <a16:creationId xmlns:a16="http://schemas.microsoft.com/office/drawing/2014/main" id="{54809E6D-CC9E-4C58-A41C-C23784631354}"/>
              </a:ext>
            </a:extLst>
          </p:cNvPr>
          <p:cNvSpPr txBox="1"/>
          <p:nvPr/>
        </p:nvSpPr>
        <p:spPr>
          <a:xfrm>
            <a:off x="4039971" y="5335661"/>
            <a:ext cx="14578303" cy="2246769"/>
          </a:xfrm>
          <a:prstGeom prst="rect">
            <a:avLst/>
          </a:prstGeom>
          <a:noFill/>
        </p:spPr>
        <p:txBody>
          <a:bodyPr wrap="square" rtlCol="0">
            <a:spAutoFit/>
          </a:bodyPr>
          <a:lstStyle/>
          <a:p>
            <a:r>
              <a:rPr lang="en-US" sz="2800" dirty="0"/>
              <a:t>1) Physics Division, Lawrence Berkeley National Laboratory, 			Berkeley, CA 94720, USA</a:t>
            </a:r>
          </a:p>
          <a:p>
            <a:r>
              <a:rPr lang="en-US" sz="2800" dirty="0"/>
              <a:t>2) Physics Department, University of California, 							Berkeley, CA 94720, USA</a:t>
            </a:r>
          </a:p>
          <a:p>
            <a:r>
              <a:rPr lang="en-US" sz="2800" dirty="0"/>
              <a:t>3) Engineering Division, Lawrence Berkeley National Laboratory, 	Berkeley, CA 94720, USA</a:t>
            </a:r>
          </a:p>
          <a:p>
            <a:r>
              <a:rPr lang="en-US" sz="2800" dirty="0"/>
              <a:t>4) Department of Physics, University of Tokyo,							 Tokyo 113-0033, Japan</a:t>
            </a:r>
          </a:p>
          <a:p>
            <a:r>
              <a:rPr lang="en-US" sz="2800" dirty="0"/>
              <a:t>* E-mail: asuzuki@lbl.gov</a:t>
            </a:r>
          </a:p>
        </p:txBody>
      </p:sp>
      <p:pic>
        <p:nvPicPr>
          <p:cNvPr id="2" name="Picture 1">
            <a:extLst>
              <a:ext uri="{FF2B5EF4-FFF2-40B4-BE49-F238E27FC236}">
                <a16:creationId xmlns:a16="http://schemas.microsoft.com/office/drawing/2014/main" id="{C70DD8A7-050C-4541-BC97-FF6EC2F15D5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865099" y="367838"/>
            <a:ext cx="2086231" cy="900940"/>
          </a:xfrm>
          <a:prstGeom prst="rect">
            <a:avLst/>
          </a:prstGeom>
        </p:spPr>
      </p:pic>
      <p:cxnSp>
        <p:nvCxnSpPr>
          <p:cNvPr id="12" name="Straight Connector 11">
            <a:extLst>
              <a:ext uri="{FF2B5EF4-FFF2-40B4-BE49-F238E27FC236}">
                <a16:creationId xmlns:a16="http://schemas.microsoft.com/office/drawing/2014/main" id="{957C27E2-8AF0-4550-8B5F-55E46B47E6F1}"/>
              </a:ext>
            </a:extLst>
          </p:cNvPr>
          <p:cNvCxnSpPr>
            <a:cxnSpLocks/>
          </p:cNvCxnSpPr>
          <p:nvPr/>
        </p:nvCxnSpPr>
        <p:spPr>
          <a:xfrm>
            <a:off x="484153" y="7848300"/>
            <a:ext cx="29337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CF6F191-0A2B-4F74-A712-C56EF2AEB471}"/>
              </a:ext>
            </a:extLst>
          </p:cNvPr>
          <p:cNvSpPr/>
          <p:nvPr/>
        </p:nvSpPr>
        <p:spPr>
          <a:xfrm>
            <a:off x="484153" y="406727"/>
            <a:ext cx="1356852" cy="619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PC-6</a:t>
            </a:r>
          </a:p>
        </p:txBody>
      </p:sp>
      <p:sp>
        <p:nvSpPr>
          <p:cNvPr id="22" name="TextBox 21">
            <a:extLst>
              <a:ext uri="{FF2B5EF4-FFF2-40B4-BE49-F238E27FC236}">
                <a16:creationId xmlns:a16="http://schemas.microsoft.com/office/drawing/2014/main" id="{BCCBA24D-21EC-473B-BCAE-B73D38E81269}"/>
              </a:ext>
            </a:extLst>
          </p:cNvPr>
          <p:cNvSpPr txBox="1"/>
          <p:nvPr/>
        </p:nvSpPr>
        <p:spPr>
          <a:xfrm>
            <a:off x="1350485" y="8101739"/>
            <a:ext cx="12904712" cy="1200329"/>
          </a:xfrm>
          <a:prstGeom prst="rect">
            <a:avLst/>
          </a:prstGeom>
          <a:noFill/>
        </p:spPr>
        <p:txBody>
          <a:bodyPr wrap="square" rtlCol="0">
            <a:spAutoFit/>
          </a:bodyPr>
          <a:lstStyle/>
          <a:p>
            <a:pPr algn="ctr"/>
            <a:r>
              <a:rPr lang="en-US" sz="7200" b="1" dirty="0">
                <a:ln w="0"/>
                <a:effectLst>
                  <a:outerShdw blurRad="38100" dist="19050" dir="2700000" algn="tl" rotWithShape="0">
                    <a:schemeClr val="dk1">
                      <a:alpha val="40000"/>
                    </a:schemeClr>
                  </a:outerShdw>
                </a:effectLst>
              </a:rPr>
              <a:t>Introduction</a:t>
            </a:r>
          </a:p>
        </p:txBody>
      </p:sp>
      <p:cxnSp>
        <p:nvCxnSpPr>
          <p:cNvPr id="26" name="Straight Connector 25">
            <a:extLst>
              <a:ext uri="{FF2B5EF4-FFF2-40B4-BE49-F238E27FC236}">
                <a16:creationId xmlns:a16="http://schemas.microsoft.com/office/drawing/2014/main" id="{42FB15B4-8187-49A9-9E05-B8D09A307442}"/>
              </a:ext>
            </a:extLst>
          </p:cNvPr>
          <p:cNvCxnSpPr>
            <a:cxnSpLocks/>
          </p:cNvCxnSpPr>
          <p:nvPr/>
        </p:nvCxnSpPr>
        <p:spPr>
          <a:xfrm>
            <a:off x="15072127" y="7848300"/>
            <a:ext cx="0" cy="34192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2A858AF-5349-4467-8B7E-0503325966AB}"/>
              </a:ext>
            </a:extLst>
          </p:cNvPr>
          <p:cNvSpPr txBox="1"/>
          <p:nvPr/>
        </p:nvSpPr>
        <p:spPr>
          <a:xfrm>
            <a:off x="15938285" y="8107629"/>
            <a:ext cx="12904712" cy="1200329"/>
          </a:xfrm>
          <a:prstGeom prst="rect">
            <a:avLst/>
          </a:prstGeom>
          <a:noFill/>
        </p:spPr>
        <p:txBody>
          <a:bodyPr wrap="square" rtlCol="0">
            <a:spAutoFit/>
          </a:bodyPr>
          <a:lstStyle/>
          <a:p>
            <a:pPr algn="ctr"/>
            <a:r>
              <a:rPr lang="en-US" sz="7200" b="1" dirty="0">
                <a:ln w="0"/>
                <a:effectLst>
                  <a:outerShdw blurRad="38100" dist="19050" dir="2700000" algn="tl" rotWithShape="0">
                    <a:schemeClr val="dk1">
                      <a:alpha val="40000"/>
                    </a:schemeClr>
                  </a:outerShdw>
                </a:effectLst>
              </a:rPr>
              <a:t>Test Results</a:t>
            </a:r>
          </a:p>
        </p:txBody>
      </p:sp>
      <p:sp>
        <p:nvSpPr>
          <p:cNvPr id="29" name="TextBox 28">
            <a:extLst>
              <a:ext uri="{FF2B5EF4-FFF2-40B4-BE49-F238E27FC236}">
                <a16:creationId xmlns:a16="http://schemas.microsoft.com/office/drawing/2014/main" id="{E40F06AC-5D44-448A-89D3-E3F9C136FAE7}"/>
              </a:ext>
            </a:extLst>
          </p:cNvPr>
          <p:cNvSpPr txBox="1"/>
          <p:nvPr/>
        </p:nvSpPr>
        <p:spPr>
          <a:xfrm>
            <a:off x="16215377" y="35348711"/>
            <a:ext cx="12904712" cy="1200329"/>
          </a:xfrm>
          <a:prstGeom prst="rect">
            <a:avLst/>
          </a:prstGeom>
          <a:noFill/>
        </p:spPr>
        <p:txBody>
          <a:bodyPr wrap="square" rtlCol="0">
            <a:spAutoFit/>
          </a:bodyPr>
          <a:lstStyle/>
          <a:p>
            <a:pPr algn="ctr"/>
            <a:r>
              <a:rPr lang="en-US" sz="7200" b="1" dirty="0">
                <a:ln w="0"/>
                <a:effectLst>
                  <a:outerShdw blurRad="38100" dist="19050" dir="2700000" algn="tl" rotWithShape="0">
                    <a:schemeClr val="dk1">
                      <a:alpha val="40000"/>
                    </a:schemeClr>
                  </a:outerShdw>
                </a:effectLst>
              </a:rPr>
              <a:t>Acknowledgement</a:t>
            </a:r>
          </a:p>
        </p:txBody>
      </p:sp>
      <p:sp>
        <p:nvSpPr>
          <p:cNvPr id="30" name="TextBox 29">
            <a:extLst>
              <a:ext uri="{FF2B5EF4-FFF2-40B4-BE49-F238E27FC236}">
                <a16:creationId xmlns:a16="http://schemas.microsoft.com/office/drawing/2014/main" id="{E785F60A-9DBA-4898-8A3F-0D21B566F554}"/>
              </a:ext>
            </a:extLst>
          </p:cNvPr>
          <p:cNvSpPr txBox="1"/>
          <p:nvPr/>
        </p:nvSpPr>
        <p:spPr>
          <a:xfrm>
            <a:off x="1322919" y="24468714"/>
            <a:ext cx="12904712" cy="1200329"/>
          </a:xfrm>
          <a:prstGeom prst="rect">
            <a:avLst/>
          </a:prstGeom>
          <a:noFill/>
        </p:spPr>
        <p:txBody>
          <a:bodyPr wrap="square" rtlCol="0">
            <a:spAutoFit/>
          </a:bodyPr>
          <a:lstStyle/>
          <a:p>
            <a:pPr algn="ctr"/>
            <a:r>
              <a:rPr lang="en-US" sz="7200" b="1" dirty="0">
                <a:ln w="0"/>
                <a:effectLst>
                  <a:outerShdw blurRad="38100" dist="19050" dir="2700000" algn="tl" rotWithShape="0">
                    <a:schemeClr val="dk1">
                      <a:alpha val="40000"/>
                    </a:schemeClr>
                  </a:outerShdw>
                </a:effectLst>
              </a:rPr>
              <a:t>Design and Fabrication</a:t>
            </a:r>
          </a:p>
        </p:txBody>
      </p:sp>
      <p:sp>
        <p:nvSpPr>
          <p:cNvPr id="31" name="TextBox 30">
            <a:extLst>
              <a:ext uri="{FF2B5EF4-FFF2-40B4-BE49-F238E27FC236}">
                <a16:creationId xmlns:a16="http://schemas.microsoft.com/office/drawing/2014/main" id="{0F13E5E8-F257-4B20-A7D4-6280EDEC850D}"/>
              </a:ext>
            </a:extLst>
          </p:cNvPr>
          <p:cNvSpPr txBox="1"/>
          <p:nvPr/>
        </p:nvSpPr>
        <p:spPr>
          <a:xfrm>
            <a:off x="15536696" y="29635553"/>
            <a:ext cx="14484677" cy="1200329"/>
          </a:xfrm>
          <a:prstGeom prst="rect">
            <a:avLst/>
          </a:prstGeom>
          <a:noFill/>
        </p:spPr>
        <p:txBody>
          <a:bodyPr wrap="square" rtlCol="0">
            <a:spAutoFit/>
          </a:bodyPr>
          <a:lstStyle/>
          <a:p>
            <a:pPr algn="ctr"/>
            <a:r>
              <a:rPr lang="en-US" sz="7200" b="1" dirty="0">
                <a:ln w="0"/>
                <a:effectLst>
                  <a:outerShdw blurRad="38100" dist="19050" dir="2700000" algn="tl" rotWithShape="0">
                    <a:schemeClr val="dk1">
                      <a:alpha val="40000"/>
                    </a:schemeClr>
                  </a:outerShdw>
                </a:effectLst>
              </a:rPr>
              <a:t>Conclusion and Future Developments</a:t>
            </a:r>
          </a:p>
        </p:txBody>
      </p:sp>
      <p:cxnSp>
        <p:nvCxnSpPr>
          <p:cNvPr id="32" name="Straight Connector 31">
            <a:extLst>
              <a:ext uri="{FF2B5EF4-FFF2-40B4-BE49-F238E27FC236}">
                <a16:creationId xmlns:a16="http://schemas.microsoft.com/office/drawing/2014/main" id="{572F758C-761E-4C03-AB7A-0914C7A416DB}"/>
              </a:ext>
            </a:extLst>
          </p:cNvPr>
          <p:cNvCxnSpPr>
            <a:cxnSpLocks/>
          </p:cNvCxnSpPr>
          <p:nvPr/>
        </p:nvCxnSpPr>
        <p:spPr>
          <a:xfrm>
            <a:off x="481288" y="24315530"/>
            <a:ext cx="14587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31F9C-672B-40AF-A270-A266071B8292}"/>
              </a:ext>
            </a:extLst>
          </p:cNvPr>
          <p:cNvCxnSpPr>
            <a:cxnSpLocks/>
          </p:cNvCxnSpPr>
          <p:nvPr/>
        </p:nvCxnSpPr>
        <p:spPr>
          <a:xfrm>
            <a:off x="15097948" y="29565245"/>
            <a:ext cx="14587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968281-9F90-46CA-8BB9-14759F99C713}"/>
              </a:ext>
            </a:extLst>
          </p:cNvPr>
          <p:cNvCxnSpPr>
            <a:cxnSpLocks/>
          </p:cNvCxnSpPr>
          <p:nvPr/>
        </p:nvCxnSpPr>
        <p:spPr>
          <a:xfrm>
            <a:off x="15083796" y="35424153"/>
            <a:ext cx="14587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204">
            <a:extLst>
              <a:ext uri="{FF2B5EF4-FFF2-40B4-BE49-F238E27FC236}">
                <a16:creationId xmlns:a16="http://schemas.microsoft.com/office/drawing/2014/main" id="{225059B7-972F-4DDA-8B18-1E3F08178458}"/>
              </a:ext>
            </a:extLst>
          </p:cNvPr>
          <p:cNvGrpSpPr/>
          <p:nvPr/>
        </p:nvGrpSpPr>
        <p:grpSpPr>
          <a:xfrm>
            <a:off x="299405" y="25788674"/>
            <a:ext cx="8311406" cy="5960093"/>
            <a:chOff x="303822" y="27739156"/>
            <a:chExt cx="8699596" cy="6238462"/>
          </a:xfrm>
        </p:grpSpPr>
        <p:grpSp>
          <p:nvGrpSpPr>
            <p:cNvPr id="89" name="Group 88">
              <a:extLst>
                <a:ext uri="{FF2B5EF4-FFF2-40B4-BE49-F238E27FC236}">
                  <a16:creationId xmlns:a16="http://schemas.microsoft.com/office/drawing/2014/main" id="{07C5DA33-5B00-4A1C-934F-9F4B0E93676E}"/>
                </a:ext>
              </a:extLst>
            </p:cNvPr>
            <p:cNvGrpSpPr/>
            <p:nvPr/>
          </p:nvGrpSpPr>
          <p:grpSpPr>
            <a:xfrm>
              <a:off x="303822" y="27827841"/>
              <a:ext cx="8565982" cy="5625709"/>
              <a:chOff x="267380" y="62124"/>
              <a:chExt cx="8832793" cy="5800941"/>
            </a:xfrm>
          </p:grpSpPr>
          <p:pic>
            <p:nvPicPr>
              <p:cNvPr id="90" name="Picture 89">
                <a:extLst>
                  <a:ext uri="{FF2B5EF4-FFF2-40B4-BE49-F238E27FC236}">
                    <a16:creationId xmlns:a16="http://schemas.microsoft.com/office/drawing/2014/main" id="{444C1D8F-57A8-41B1-A1D9-1180BDBED1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0272" y="3216273"/>
                <a:ext cx="3326460" cy="2246495"/>
              </a:xfrm>
              <a:prstGeom prst="rect">
                <a:avLst/>
              </a:prstGeom>
              <a:ln>
                <a:noFill/>
              </a:ln>
            </p:spPr>
          </p:pic>
          <p:pic>
            <p:nvPicPr>
              <p:cNvPr id="91" name="Picture 90">
                <a:extLst>
                  <a:ext uri="{FF2B5EF4-FFF2-40B4-BE49-F238E27FC236}">
                    <a16:creationId xmlns:a16="http://schemas.microsoft.com/office/drawing/2014/main" id="{8CF42CCC-B822-46EA-8DE1-F692232CD1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9566" y="136008"/>
                <a:ext cx="2981461" cy="2396056"/>
              </a:xfrm>
              <a:prstGeom prst="rect">
                <a:avLst/>
              </a:prstGeom>
              <a:ln>
                <a:noFill/>
              </a:ln>
            </p:spPr>
          </p:pic>
          <p:sp>
            <p:nvSpPr>
              <p:cNvPr id="92" name="TextBox 91">
                <a:extLst>
                  <a:ext uri="{FF2B5EF4-FFF2-40B4-BE49-F238E27FC236}">
                    <a16:creationId xmlns:a16="http://schemas.microsoft.com/office/drawing/2014/main" id="{9F1EFB15-A6B4-4546-B88C-3173AA21F371}"/>
                  </a:ext>
                </a:extLst>
              </p:cNvPr>
              <p:cNvSpPr txBox="1"/>
              <p:nvPr/>
            </p:nvSpPr>
            <p:spPr>
              <a:xfrm>
                <a:off x="681454" y="2604961"/>
                <a:ext cx="1961320" cy="398623"/>
              </a:xfrm>
              <a:prstGeom prst="rect">
                <a:avLst/>
              </a:prstGeom>
              <a:noFill/>
              <a:ln>
                <a:noFill/>
              </a:ln>
            </p:spPr>
            <p:txBody>
              <a:bodyPr wrap="square" rtlCol="0">
                <a:spAutoFit/>
              </a:bodyPr>
              <a:lstStyle/>
              <a:p>
                <a:r>
                  <a:rPr lang="en-US" b="1" dirty="0"/>
                  <a:t>Detector Array</a:t>
                </a:r>
              </a:p>
            </p:txBody>
          </p:sp>
          <p:pic>
            <p:nvPicPr>
              <p:cNvPr id="93" name="Picture 92">
                <a:extLst>
                  <a:ext uri="{FF2B5EF4-FFF2-40B4-BE49-F238E27FC236}">
                    <a16:creationId xmlns:a16="http://schemas.microsoft.com/office/drawing/2014/main" id="{206B48EC-5B0A-479C-9166-A663A5B611C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p:blipFill>
            <p:spPr>
              <a:xfrm rot="10800000">
                <a:off x="6603249" y="62124"/>
                <a:ext cx="2496924" cy="2477285"/>
              </a:xfrm>
              <a:prstGeom prst="rect">
                <a:avLst/>
              </a:prstGeom>
              <a:ln>
                <a:noFill/>
              </a:ln>
            </p:spPr>
          </p:pic>
          <p:pic>
            <p:nvPicPr>
              <p:cNvPr id="94" name="Picture 93">
                <a:extLst>
                  <a:ext uri="{FF2B5EF4-FFF2-40B4-BE49-F238E27FC236}">
                    <a16:creationId xmlns:a16="http://schemas.microsoft.com/office/drawing/2014/main" id="{1DD4CAD0-0023-410A-969F-E3FCD6C384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77850" y="3211649"/>
                <a:ext cx="2416395" cy="2250169"/>
              </a:xfrm>
              <a:prstGeom prst="rect">
                <a:avLst/>
              </a:prstGeom>
              <a:ln>
                <a:noFill/>
              </a:ln>
            </p:spPr>
          </p:pic>
          <p:pic>
            <p:nvPicPr>
              <p:cNvPr id="95" name="Picture 94">
                <a:extLst>
                  <a:ext uri="{FF2B5EF4-FFF2-40B4-BE49-F238E27FC236}">
                    <a16:creationId xmlns:a16="http://schemas.microsoft.com/office/drawing/2014/main" id="{F3E24A04-50BF-4C4E-B574-44D197AE3A0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51822" y="3209881"/>
                <a:ext cx="2252429" cy="2257992"/>
              </a:xfrm>
              <a:prstGeom prst="rect">
                <a:avLst/>
              </a:prstGeom>
              <a:ln>
                <a:noFill/>
              </a:ln>
            </p:spPr>
          </p:pic>
          <p:sp>
            <p:nvSpPr>
              <p:cNvPr id="96" name="TextBox 95">
                <a:extLst>
                  <a:ext uri="{FF2B5EF4-FFF2-40B4-BE49-F238E27FC236}">
                    <a16:creationId xmlns:a16="http://schemas.microsoft.com/office/drawing/2014/main" id="{BA66766E-80BA-46A3-89B1-AA2CB035135E}"/>
                  </a:ext>
                </a:extLst>
              </p:cNvPr>
              <p:cNvSpPr txBox="1"/>
              <p:nvPr/>
            </p:nvSpPr>
            <p:spPr>
              <a:xfrm>
                <a:off x="267380" y="5449126"/>
                <a:ext cx="3316918" cy="398623"/>
              </a:xfrm>
              <a:prstGeom prst="rect">
                <a:avLst/>
              </a:prstGeom>
              <a:noFill/>
              <a:ln>
                <a:noFill/>
              </a:ln>
            </p:spPr>
            <p:txBody>
              <a:bodyPr wrap="square" rtlCol="0">
                <a:spAutoFit/>
              </a:bodyPr>
              <a:lstStyle/>
              <a:p>
                <a:r>
                  <a:rPr lang="en-US" b="1" dirty="0"/>
                  <a:t>Center of Sinuous (2um line)</a:t>
                </a:r>
              </a:p>
            </p:txBody>
          </p:sp>
          <p:sp>
            <p:nvSpPr>
              <p:cNvPr id="97" name="TextBox 96">
                <a:extLst>
                  <a:ext uri="{FF2B5EF4-FFF2-40B4-BE49-F238E27FC236}">
                    <a16:creationId xmlns:a16="http://schemas.microsoft.com/office/drawing/2014/main" id="{9227F5A4-C836-4201-A460-963E049307BF}"/>
                  </a:ext>
                </a:extLst>
              </p:cNvPr>
              <p:cNvSpPr txBox="1"/>
              <p:nvPr/>
            </p:nvSpPr>
            <p:spPr>
              <a:xfrm>
                <a:off x="3359982" y="5464442"/>
                <a:ext cx="3110329" cy="398623"/>
              </a:xfrm>
              <a:prstGeom prst="rect">
                <a:avLst/>
              </a:prstGeom>
              <a:noFill/>
              <a:ln>
                <a:noFill/>
              </a:ln>
            </p:spPr>
            <p:txBody>
              <a:bodyPr wrap="square" rtlCol="0">
                <a:spAutoFit/>
              </a:bodyPr>
              <a:lstStyle/>
              <a:p>
                <a:r>
                  <a:rPr lang="en-US" b="1" dirty="0"/>
                  <a:t>RF Filter and TES Bolometer</a:t>
                </a:r>
              </a:p>
            </p:txBody>
          </p:sp>
          <p:sp>
            <p:nvSpPr>
              <p:cNvPr id="98" name="TextBox 97">
                <a:extLst>
                  <a:ext uri="{FF2B5EF4-FFF2-40B4-BE49-F238E27FC236}">
                    <a16:creationId xmlns:a16="http://schemas.microsoft.com/office/drawing/2014/main" id="{57E5CC4B-4D58-43BE-A946-3329749131FD}"/>
                  </a:ext>
                </a:extLst>
              </p:cNvPr>
              <p:cNvSpPr txBox="1"/>
              <p:nvPr/>
            </p:nvSpPr>
            <p:spPr>
              <a:xfrm>
                <a:off x="6751624" y="5438096"/>
                <a:ext cx="2173176" cy="398623"/>
              </a:xfrm>
              <a:prstGeom prst="rect">
                <a:avLst/>
              </a:prstGeom>
              <a:noFill/>
              <a:ln>
                <a:noFill/>
              </a:ln>
            </p:spPr>
            <p:txBody>
              <a:bodyPr wrap="square" rtlCol="0">
                <a:spAutoFit/>
              </a:bodyPr>
              <a:lstStyle/>
              <a:p>
                <a:r>
                  <a:rPr lang="en-US" b="1" dirty="0"/>
                  <a:t>TES Bolometer</a:t>
                </a:r>
              </a:p>
            </p:txBody>
          </p:sp>
          <p:sp>
            <p:nvSpPr>
              <p:cNvPr id="99" name="TextBox 98">
                <a:extLst>
                  <a:ext uri="{FF2B5EF4-FFF2-40B4-BE49-F238E27FC236}">
                    <a16:creationId xmlns:a16="http://schemas.microsoft.com/office/drawing/2014/main" id="{3DA12E8B-B91B-4429-B080-71D33CD5E94C}"/>
                  </a:ext>
                </a:extLst>
              </p:cNvPr>
              <p:cNvSpPr txBox="1"/>
              <p:nvPr/>
            </p:nvSpPr>
            <p:spPr>
              <a:xfrm>
                <a:off x="6730593" y="2584690"/>
                <a:ext cx="2105630" cy="398623"/>
              </a:xfrm>
              <a:prstGeom prst="rect">
                <a:avLst/>
              </a:prstGeom>
              <a:noFill/>
              <a:ln>
                <a:noFill/>
              </a:ln>
            </p:spPr>
            <p:txBody>
              <a:bodyPr wrap="square" rtlCol="0">
                <a:spAutoFit/>
              </a:bodyPr>
              <a:lstStyle/>
              <a:p>
                <a:r>
                  <a:rPr lang="en-US" b="1" dirty="0"/>
                  <a:t>Pixel Overview</a:t>
                </a:r>
              </a:p>
            </p:txBody>
          </p:sp>
          <p:pic>
            <p:nvPicPr>
              <p:cNvPr id="100" name="Picture 99">
                <a:extLst>
                  <a:ext uri="{FF2B5EF4-FFF2-40B4-BE49-F238E27FC236}">
                    <a16:creationId xmlns:a16="http://schemas.microsoft.com/office/drawing/2014/main" id="{39847417-CDB4-48BF-B634-CE568911443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p:blipFill>
            <p:spPr>
              <a:xfrm>
                <a:off x="3769926" y="65081"/>
                <a:ext cx="2646912" cy="2487869"/>
              </a:xfrm>
              <a:prstGeom prst="rect">
                <a:avLst/>
              </a:prstGeom>
              <a:ln>
                <a:noFill/>
              </a:ln>
            </p:spPr>
          </p:pic>
          <p:sp>
            <p:nvSpPr>
              <p:cNvPr id="101" name="TextBox 100">
                <a:extLst>
                  <a:ext uri="{FF2B5EF4-FFF2-40B4-BE49-F238E27FC236}">
                    <a16:creationId xmlns:a16="http://schemas.microsoft.com/office/drawing/2014/main" id="{F1733575-8071-408A-915B-055C5BAF8F97}"/>
                  </a:ext>
                </a:extLst>
              </p:cNvPr>
              <p:cNvSpPr txBox="1"/>
              <p:nvPr/>
            </p:nvSpPr>
            <p:spPr>
              <a:xfrm>
                <a:off x="3733092" y="2594307"/>
                <a:ext cx="2427700" cy="398623"/>
              </a:xfrm>
              <a:prstGeom prst="rect">
                <a:avLst/>
              </a:prstGeom>
              <a:noFill/>
              <a:ln>
                <a:noFill/>
              </a:ln>
            </p:spPr>
            <p:txBody>
              <a:bodyPr wrap="square" rtlCol="0">
                <a:spAutoFit/>
              </a:bodyPr>
              <a:lstStyle/>
              <a:p>
                <a:r>
                  <a:rPr lang="en-US" b="1" dirty="0"/>
                  <a:t>Array of Pixels (6mm)</a:t>
                </a:r>
              </a:p>
            </p:txBody>
          </p:sp>
        </p:grpSp>
        <p:sp>
          <p:nvSpPr>
            <p:cNvPr id="106" name="Rectangle 105">
              <a:extLst>
                <a:ext uri="{FF2B5EF4-FFF2-40B4-BE49-F238E27FC236}">
                  <a16:creationId xmlns:a16="http://schemas.microsoft.com/office/drawing/2014/main" id="{ADFD404C-D696-4269-B9A0-FC0B52392FCC}"/>
                </a:ext>
              </a:extLst>
            </p:cNvPr>
            <p:cNvSpPr/>
            <p:nvPr/>
          </p:nvSpPr>
          <p:spPr>
            <a:xfrm>
              <a:off x="345225" y="27739156"/>
              <a:ext cx="8658193" cy="5785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D931280E-8854-43EE-B2EF-79B2F68B7BF4}"/>
                </a:ext>
              </a:extLst>
            </p:cNvPr>
            <p:cNvSpPr txBox="1"/>
            <p:nvPr/>
          </p:nvSpPr>
          <p:spPr>
            <a:xfrm>
              <a:off x="1703425" y="33494391"/>
              <a:ext cx="6034996" cy="483227"/>
            </a:xfrm>
            <a:prstGeom prst="rect">
              <a:avLst/>
            </a:prstGeom>
            <a:noFill/>
          </p:spPr>
          <p:txBody>
            <a:bodyPr wrap="square" rtlCol="0">
              <a:spAutoFit/>
            </a:bodyPr>
            <a:lstStyle/>
            <a:p>
              <a:r>
                <a:rPr lang="en-US" sz="2400" b="1" dirty="0"/>
                <a:t>Detector Array Co-Fabricated with HYPRES</a:t>
              </a:r>
            </a:p>
          </p:txBody>
        </p:sp>
        <p:cxnSp>
          <p:nvCxnSpPr>
            <p:cNvPr id="120" name="Straight Arrow Connector 119">
              <a:extLst>
                <a:ext uri="{FF2B5EF4-FFF2-40B4-BE49-F238E27FC236}">
                  <a16:creationId xmlns:a16="http://schemas.microsoft.com/office/drawing/2014/main" id="{75E74098-285E-461F-8190-329A1A6FFEEF}"/>
                </a:ext>
              </a:extLst>
            </p:cNvPr>
            <p:cNvCxnSpPr/>
            <p:nvPr/>
          </p:nvCxnSpPr>
          <p:spPr>
            <a:xfrm>
              <a:off x="595687" y="27846293"/>
              <a:ext cx="2742494"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A4253909-FD87-4578-95AF-F6E857D10905}"/>
                </a:ext>
              </a:extLst>
            </p:cNvPr>
            <p:cNvSpPr txBox="1"/>
            <p:nvPr/>
          </p:nvSpPr>
          <p:spPr>
            <a:xfrm>
              <a:off x="2727525" y="27846451"/>
              <a:ext cx="847878" cy="289936"/>
            </a:xfrm>
            <a:prstGeom prst="rect">
              <a:avLst/>
            </a:prstGeom>
            <a:noFill/>
          </p:spPr>
          <p:txBody>
            <a:bodyPr wrap="square" rtlCol="0">
              <a:spAutoFit/>
            </a:bodyPr>
            <a:lstStyle/>
            <a:p>
              <a:r>
                <a:rPr lang="en-US" sz="1200" dirty="0"/>
                <a:t>130 mm</a:t>
              </a:r>
            </a:p>
          </p:txBody>
        </p:sp>
      </p:grpSp>
      <p:grpSp>
        <p:nvGrpSpPr>
          <p:cNvPr id="134" name="Group 133">
            <a:extLst>
              <a:ext uri="{FF2B5EF4-FFF2-40B4-BE49-F238E27FC236}">
                <a16:creationId xmlns:a16="http://schemas.microsoft.com/office/drawing/2014/main" id="{2465AFA9-0041-4349-A8C5-8E470FB48884}"/>
              </a:ext>
            </a:extLst>
          </p:cNvPr>
          <p:cNvGrpSpPr/>
          <p:nvPr/>
        </p:nvGrpSpPr>
        <p:grpSpPr>
          <a:xfrm>
            <a:off x="15364224" y="9465694"/>
            <a:ext cx="7442972" cy="4646892"/>
            <a:chOff x="530976" y="1360559"/>
            <a:chExt cx="4380181" cy="2734691"/>
          </a:xfrm>
        </p:grpSpPr>
        <p:grpSp>
          <p:nvGrpSpPr>
            <p:cNvPr id="135" name="Group 134">
              <a:extLst>
                <a:ext uri="{FF2B5EF4-FFF2-40B4-BE49-F238E27FC236}">
                  <a16:creationId xmlns:a16="http://schemas.microsoft.com/office/drawing/2014/main" id="{894760B8-6AC7-4E6C-83F8-1DFA2D2B6D8A}"/>
                </a:ext>
              </a:extLst>
            </p:cNvPr>
            <p:cNvGrpSpPr/>
            <p:nvPr/>
          </p:nvGrpSpPr>
          <p:grpSpPr>
            <a:xfrm>
              <a:off x="582331" y="1377604"/>
              <a:ext cx="4328826" cy="2672271"/>
              <a:chOff x="776441" y="693805"/>
              <a:chExt cx="5771769" cy="3563026"/>
            </a:xfrm>
          </p:grpSpPr>
          <p:sp>
            <p:nvSpPr>
              <p:cNvPr id="139" name="TextBox 138">
                <a:extLst>
                  <a:ext uri="{FF2B5EF4-FFF2-40B4-BE49-F238E27FC236}">
                    <a16:creationId xmlns:a16="http://schemas.microsoft.com/office/drawing/2014/main" id="{69DA96DB-6D6B-4CF3-B648-74F766E71B32}"/>
                  </a:ext>
                </a:extLst>
              </p:cNvPr>
              <p:cNvSpPr txBox="1"/>
              <p:nvPr/>
            </p:nvSpPr>
            <p:spPr>
              <a:xfrm>
                <a:off x="3380715" y="3604777"/>
                <a:ext cx="3167495" cy="652054"/>
              </a:xfrm>
              <a:prstGeom prst="rect">
                <a:avLst/>
              </a:prstGeom>
              <a:noFill/>
            </p:spPr>
            <p:txBody>
              <a:bodyPr wrap="square" rtlCol="0">
                <a:spAutoFit/>
              </a:bodyPr>
              <a:lstStyle/>
              <a:p>
                <a:pPr algn="ctr"/>
                <a:r>
                  <a:rPr lang="en-US" sz="2400" b="1" dirty="0"/>
                  <a:t>Resistance map of detector array fabricated at HYPRES</a:t>
                </a:r>
              </a:p>
            </p:txBody>
          </p:sp>
          <p:grpSp>
            <p:nvGrpSpPr>
              <p:cNvPr id="140" name="Group 139">
                <a:extLst>
                  <a:ext uri="{FF2B5EF4-FFF2-40B4-BE49-F238E27FC236}">
                    <a16:creationId xmlns:a16="http://schemas.microsoft.com/office/drawing/2014/main" id="{DE8C45D2-8379-4AC8-9A7A-67333FAF9F6C}"/>
                  </a:ext>
                </a:extLst>
              </p:cNvPr>
              <p:cNvGrpSpPr/>
              <p:nvPr/>
            </p:nvGrpSpPr>
            <p:grpSpPr>
              <a:xfrm>
                <a:off x="776441" y="693805"/>
                <a:ext cx="5674471" cy="3241230"/>
                <a:chOff x="522441" y="649354"/>
                <a:chExt cx="6196862" cy="3539617"/>
              </a:xfrm>
            </p:grpSpPr>
            <p:pic>
              <p:nvPicPr>
                <p:cNvPr id="141" name="Picture 140">
                  <a:extLst>
                    <a:ext uri="{FF2B5EF4-FFF2-40B4-BE49-F238E27FC236}">
                      <a16:creationId xmlns:a16="http://schemas.microsoft.com/office/drawing/2014/main" id="{1269E3A2-3A77-4926-B959-6D62077D819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75" r="9012"/>
                <a:stretch/>
              </p:blipFill>
              <p:spPr>
                <a:xfrm>
                  <a:off x="3438593" y="773641"/>
                  <a:ext cx="3280710" cy="3075244"/>
                </a:xfrm>
                <a:prstGeom prst="rect">
                  <a:avLst/>
                </a:prstGeom>
              </p:spPr>
            </p:pic>
            <p:pic>
              <p:nvPicPr>
                <p:cNvPr id="142" name="Picture 141">
                  <a:extLst>
                    <a:ext uri="{FF2B5EF4-FFF2-40B4-BE49-F238E27FC236}">
                      <a16:creationId xmlns:a16="http://schemas.microsoft.com/office/drawing/2014/main" id="{DC1EE0F7-80A9-4749-BE3F-1E6D9B7214B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22441" y="2654985"/>
                  <a:ext cx="2658910" cy="1533986"/>
                </a:xfrm>
                <a:prstGeom prst="rect">
                  <a:avLst/>
                </a:prstGeom>
              </p:spPr>
            </p:pic>
            <p:pic>
              <p:nvPicPr>
                <p:cNvPr id="143" name="Picture 142">
                  <a:extLst>
                    <a:ext uri="{FF2B5EF4-FFF2-40B4-BE49-F238E27FC236}">
                      <a16:creationId xmlns:a16="http://schemas.microsoft.com/office/drawing/2014/main" id="{0C56C27A-2B0F-4A62-9EE0-49E65504E49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4429" y="649354"/>
                  <a:ext cx="2630571" cy="1972929"/>
                </a:xfrm>
                <a:prstGeom prst="rect">
                  <a:avLst/>
                </a:prstGeom>
              </p:spPr>
            </p:pic>
          </p:grpSp>
        </p:grpSp>
        <p:sp>
          <p:nvSpPr>
            <p:cNvPr id="136" name="TextBox 135">
              <a:extLst>
                <a:ext uri="{FF2B5EF4-FFF2-40B4-BE49-F238E27FC236}">
                  <a16:creationId xmlns:a16="http://schemas.microsoft.com/office/drawing/2014/main" id="{A3D4E59F-3744-428C-8D28-382C7DD570EF}"/>
                </a:ext>
              </a:extLst>
            </p:cNvPr>
            <p:cNvSpPr txBox="1"/>
            <p:nvPr/>
          </p:nvSpPr>
          <p:spPr>
            <a:xfrm>
              <a:off x="2721275" y="1360559"/>
              <a:ext cx="361779" cy="235464"/>
            </a:xfrm>
            <a:prstGeom prst="rect">
              <a:avLst/>
            </a:prstGeom>
            <a:noFill/>
          </p:spPr>
          <p:txBody>
            <a:bodyPr wrap="square" rtlCol="0">
              <a:spAutoFit/>
            </a:bodyPr>
            <a:lstStyle/>
            <a:p>
              <a:r>
                <a:rPr lang="en-US" sz="2000" dirty="0"/>
                <a:t>0 ꭥ</a:t>
              </a:r>
            </a:p>
          </p:txBody>
        </p:sp>
        <p:sp>
          <p:nvSpPr>
            <p:cNvPr id="137" name="TextBox 136">
              <a:extLst>
                <a:ext uri="{FF2B5EF4-FFF2-40B4-BE49-F238E27FC236}">
                  <a16:creationId xmlns:a16="http://schemas.microsoft.com/office/drawing/2014/main" id="{16A463D7-E66B-4180-9F8E-70A62A1E12D8}"/>
                </a:ext>
              </a:extLst>
            </p:cNvPr>
            <p:cNvSpPr txBox="1"/>
            <p:nvPr/>
          </p:nvSpPr>
          <p:spPr>
            <a:xfrm>
              <a:off x="4354812" y="1365321"/>
              <a:ext cx="533229" cy="235464"/>
            </a:xfrm>
            <a:prstGeom prst="rect">
              <a:avLst/>
            </a:prstGeom>
            <a:noFill/>
          </p:spPr>
          <p:txBody>
            <a:bodyPr wrap="square" rtlCol="0">
              <a:spAutoFit/>
            </a:bodyPr>
            <a:lstStyle/>
            <a:p>
              <a:r>
                <a:rPr lang="en-US" sz="2000" dirty="0"/>
                <a:t>20K ꭥ</a:t>
              </a:r>
            </a:p>
          </p:txBody>
        </p:sp>
        <p:sp>
          <p:nvSpPr>
            <p:cNvPr id="138" name="TextBox 137">
              <a:extLst>
                <a:ext uri="{FF2B5EF4-FFF2-40B4-BE49-F238E27FC236}">
                  <a16:creationId xmlns:a16="http://schemas.microsoft.com/office/drawing/2014/main" id="{05B02CC6-013A-497D-9C67-CF77902B8B66}"/>
                </a:ext>
              </a:extLst>
            </p:cNvPr>
            <p:cNvSpPr txBox="1"/>
            <p:nvPr/>
          </p:nvSpPr>
          <p:spPr>
            <a:xfrm>
              <a:off x="530976" y="3823561"/>
              <a:ext cx="1939523" cy="271689"/>
            </a:xfrm>
            <a:prstGeom prst="rect">
              <a:avLst/>
            </a:prstGeom>
            <a:noFill/>
          </p:spPr>
          <p:txBody>
            <a:bodyPr wrap="square" rtlCol="0">
              <a:spAutoFit/>
            </a:bodyPr>
            <a:lstStyle/>
            <a:p>
              <a:r>
                <a:rPr lang="en-US" sz="2400" b="1" dirty="0"/>
                <a:t>Automatic probe station</a:t>
              </a:r>
            </a:p>
          </p:txBody>
        </p:sp>
      </p:grpSp>
      <p:grpSp>
        <p:nvGrpSpPr>
          <p:cNvPr id="206" name="Group 205">
            <a:extLst>
              <a:ext uri="{FF2B5EF4-FFF2-40B4-BE49-F238E27FC236}">
                <a16:creationId xmlns:a16="http://schemas.microsoft.com/office/drawing/2014/main" id="{7F7A2701-1AEE-48CE-BEC3-7DC6EE3FE1AC}"/>
              </a:ext>
            </a:extLst>
          </p:cNvPr>
          <p:cNvGrpSpPr/>
          <p:nvPr/>
        </p:nvGrpSpPr>
        <p:grpSpPr>
          <a:xfrm>
            <a:off x="23747957" y="9415263"/>
            <a:ext cx="6137424" cy="6621218"/>
            <a:chOff x="16025160" y="22249480"/>
            <a:chExt cx="3301709" cy="3537198"/>
          </a:xfrm>
        </p:grpSpPr>
        <p:pic>
          <p:nvPicPr>
            <p:cNvPr id="144" name="Picture 143">
              <a:extLst>
                <a:ext uri="{FF2B5EF4-FFF2-40B4-BE49-F238E27FC236}">
                  <a16:creationId xmlns:a16="http://schemas.microsoft.com/office/drawing/2014/main" id="{BF485913-CDF3-4FEF-9E65-455174AAFCF5}"/>
                </a:ext>
              </a:extLst>
            </p:cNvPr>
            <p:cNvPicPr>
              <a:picLocks noChangeAspect="1"/>
            </p:cNvPicPr>
            <p:nvPr/>
          </p:nvPicPr>
          <p:blipFill rotWithShape="1">
            <a:blip r:embed="rId14">
              <a:extLst>
                <a:ext uri="{BEBA8EAE-BF5A-486C-A8C5-ECC9F3942E4B}">
                  <a14:imgProps xmlns:a14="http://schemas.microsoft.com/office/drawing/2010/main">
                    <a14:imgLayer r:embed="rId1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6834"/>
            <a:stretch/>
          </p:blipFill>
          <p:spPr>
            <a:xfrm>
              <a:off x="16025160" y="22346381"/>
              <a:ext cx="3301709" cy="3037539"/>
            </a:xfrm>
            <a:prstGeom prst="rect">
              <a:avLst/>
            </a:prstGeom>
          </p:spPr>
        </p:pic>
        <p:sp>
          <p:nvSpPr>
            <p:cNvPr id="145" name="TextBox 144">
              <a:extLst>
                <a:ext uri="{FF2B5EF4-FFF2-40B4-BE49-F238E27FC236}">
                  <a16:creationId xmlns:a16="http://schemas.microsoft.com/office/drawing/2014/main" id="{0621F43D-F1AD-4591-8AED-8088928B702E}"/>
                </a:ext>
              </a:extLst>
            </p:cNvPr>
            <p:cNvSpPr txBox="1"/>
            <p:nvPr/>
          </p:nvSpPr>
          <p:spPr>
            <a:xfrm>
              <a:off x="16762785" y="25534771"/>
              <a:ext cx="2172749" cy="251907"/>
            </a:xfrm>
            <a:prstGeom prst="rect">
              <a:avLst/>
            </a:prstGeom>
            <a:noFill/>
          </p:spPr>
          <p:txBody>
            <a:bodyPr wrap="square" rtlCol="0">
              <a:spAutoFit/>
            </a:bodyPr>
            <a:lstStyle/>
            <a:p>
              <a:r>
                <a:rPr lang="en-US" sz="2400" b="1" dirty="0"/>
                <a:t>8-inch IR-labs wet </a:t>
              </a:r>
              <a:r>
                <a:rPr lang="en-US" sz="2400" b="1" dirty="0" err="1"/>
                <a:t>dewar</a:t>
              </a:r>
              <a:endParaRPr lang="en-US" sz="2400" b="1" dirty="0"/>
            </a:p>
          </p:txBody>
        </p:sp>
        <p:cxnSp>
          <p:nvCxnSpPr>
            <p:cNvPr id="146" name="Straight Arrow Connector 145">
              <a:extLst>
                <a:ext uri="{FF2B5EF4-FFF2-40B4-BE49-F238E27FC236}">
                  <a16:creationId xmlns:a16="http://schemas.microsoft.com/office/drawing/2014/main" id="{A6AAE751-098A-41F1-ADCC-85142901C66F}"/>
                </a:ext>
              </a:extLst>
            </p:cNvPr>
            <p:cNvCxnSpPr>
              <a:cxnSpLocks/>
            </p:cNvCxnSpPr>
            <p:nvPr/>
          </p:nvCxnSpPr>
          <p:spPr>
            <a:xfrm flipH="1">
              <a:off x="18462437" y="22423048"/>
              <a:ext cx="169809" cy="1334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2F9E0F6D-C248-4347-A226-F9D82D5B7AE1}"/>
                </a:ext>
              </a:extLst>
            </p:cNvPr>
            <p:cNvSpPr txBox="1"/>
            <p:nvPr/>
          </p:nvSpPr>
          <p:spPr>
            <a:xfrm>
              <a:off x="18591516" y="22249480"/>
              <a:ext cx="694623" cy="197305"/>
            </a:xfrm>
            <a:prstGeom prst="rect">
              <a:avLst/>
            </a:prstGeom>
            <a:noFill/>
          </p:spPr>
          <p:txBody>
            <a:bodyPr wrap="square" rtlCol="0">
              <a:spAutoFit/>
            </a:bodyPr>
            <a:lstStyle/>
            <a:p>
              <a:r>
                <a:rPr lang="en-US" b="1" dirty="0"/>
                <a:t>He-3 fridge</a:t>
              </a:r>
            </a:p>
          </p:txBody>
        </p:sp>
        <p:cxnSp>
          <p:nvCxnSpPr>
            <p:cNvPr id="148" name="Straight Arrow Connector 147">
              <a:extLst>
                <a:ext uri="{FF2B5EF4-FFF2-40B4-BE49-F238E27FC236}">
                  <a16:creationId xmlns:a16="http://schemas.microsoft.com/office/drawing/2014/main" id="{61E85DF0-F0F4-42C6-A342-C154CD39905E}"/>
                </a:ext>
              </a:extLst>
            </p:cNvPr>
            <p:cNvCxnSpPr>
              <a:cxnSpLocks/>
            </p:cNvCxnSpPr>
            <p:nvPr/>
          </p:nvCxnSpPr>
          <p:spPr>
            <a:xfrm flipH="1" flipV="1">
              <a:off x="18591517" y="24883546"/>
              <a:ext cx="283147" cy="4918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C13B373C-7986-4BB4-98D7-0FA2DDB45974}"/>
                </a:ext>
              </a:extLst>
            </p:cNvPr>
            <p:cNvSpPr txBox="1"/>
            <p:nvPr/>
          </p:nvSpPr>
          <p:spPr>
            <a:xfrm>
              <a:off x="18485382" y="25422874"/>
              <a:ext cx="720881" cy="197305"/>
            </a:xfrm>
            <a:prstGeom prst="rect">
              <a:avLst/>
            </a:prstGeom>
            <a:noFill/>
          </p:spPr>
          <p:txBody>
            <a:bodyPr wrap="square" rtlCol="0">
              <a:spAutoFit/>
            </a:bodyPr>
            <a:lstStyle/>
            <a:p>
              <a:r>
                <a:rPr lang="en-US" b="1" dirty="0"/>
                <a:t>DC SQUIDs</a:t>
              </a:r>
            </a:p>
          </p:txBody>
        </p:sp>
        <p:cxnSp>
          <p:nvCxnSpPr>
            <p:cNvPr id="150" name="Straight Arrow Connector 149">
              <a:extLst>
                <a:ext uri="{FF2B5EF4-FFF2-40B4-BE49-F238E27FC236}">
                  <a16:creationId xmlns:a16="http://schemas.microsoft.com/office/drawing/2014/main" id="{A9FF32FB-9448-4930-BDE4-872B83D76053}"/>
                </a:ext>
              </a:extLst>
            </p:cNvPr>
            <p:cNvCxnSpPr>
              <a:cxnSpLocks/>
            </p:cNvCxnSpPr>
            <p:nvPr/>
          </p:nvCxnSpPr>
          <p:spPr>
            <a:xfrm>
              <a:off x="16354515" y="22599585"/>
              <a:ext cx="1129209" cy="286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A57FFD7B-9688-4EB9-AACD-A8BA42DB7E08}"/>
                </a:ext>
              </a:extLst>
            </p:cNvPr>
            <p:cNvSpPr txBox="1"/>
            <p:nvPr/>
          </p:nvSpPr>
          <p:spPr>
            <a:xfrm>
              <a:off x="16050434" y="22293228"/>
              <a:ext cx="910663" cy="197305"/>
            </a:xfrm>
            <a:prstGeom prst="rect">
              <a:avLst/>
            </a:prstGeom>
            <a:noFill/>
          </p:spPr>
          <p:txBody>
            <a:bodyPr wrap="square" rtlCol="0">
              <a:spAutoFit/>
            </a:bodyPr>
            <a:lstStyle/>
            <a:p>
              <a:r>
                <a:rPr lang="en-US" b="1" dirty="0"/>
                <a:t>Test pixel</a:t>
              </a:r>
            </a:p>
          </p:txBody>
        </p:sp>
      </p:grpSp>
      <p:sp>
        <p:nvSpPr>
          <p:cNvPr id="3" name="Rectangle 2">
            <a:extLst>
              <a:ext uri="{FF2B5EF4-FFF2-40B4-BE49-F238E27FC236}">
                <a16:creationId xmlns:a16="http://schemas.microsoft.com/office/drawing/2014/main" id="{C3DF63B6-82A3-45F1-8109-E97486EA4CAB}"/>
              </a:ext>
            </a:extLst>
          </p:cNvPr>
          <p:cNvSpPr/>
          <p:nvPr/>
        </p:nvSpPr>
        <p:spPr>
          <a:xfrm>
            <a:off x="299405" y="16256772"/>
            <a:ext cx="14599038" cy="7971413"/>
          </a:xfrm>
          <a:prstGeom prst="rect">
            <a:avLst/>
          </a:prstGeom>
        </p:spPr>
        <p:txBody>
          <a:bodyPr wrap="square">
            <a:spAutoFit/>
          </a:bodyPr>
          <a:lstStyle/>
          <a:p>
            <a:r>
              <a:rPr lang="en-US" sz="3200" b="1" dirty="0"/>
              <a:t>Motivation:</a:t>
            </a:r>
          </a:p>
          <a:p>
            <a:pPr marL="457200" indent="-457200">
              <a:buFont typeface="Arial" panose="020B0604020202020204" pitchFamily="34" charset="0"/>
              <a:buChar char="•"/>
            </a:pPr>
            <a:r>
              <a:rPr lang="en-US" sz="3200" dirty="0"/>
              <a:t>A concept for a Stage-IV experiment, CMB-S4, is emerging to make a definitive measurement of CMB polarization from the ground with O(500,000) detectors [1]</a:t>
            </a:r>
          </a:p>
          <a:p>
            <a:pPr marL="457200" indent="-457200">
              <a:buFont typeface="Arial" panose="020B0604020202020204" pitchFamily="34" charset="0"/>
              <a:buChar char="•"/>
            </a:pPr>
            <a:r>
              <a:rPr lang="en-US" sz="3200" dirty="0"/>
              <a:t>Stage-IV experiment will require O(500) detector wafers </a:t>
            </a:r>
          </a:p>
          <a:p>
            <a:pPr marL="457200" indent="-457200">
              <a:buFont typeface="Arial" panose="020B0604020202020204" pitchFamily="34" charset="0"/>
              <a:buChar char="•"/>
            </a:pPr>
            <a:r>
              <a:rPr lang="en-US" sz="3200" b="1" dirty="0"/>
              <a:t>The orders of magnitude increase in detector count for Stage-IV experiment requires a new approach in detector fabrication to increase fabrication throughput</a:t>
            </a:r>
          </a:p>
          <a:p>
            <a:endParaRPr lang="en-US" sz="3200" b="1" dirty="0"/>
          </a:p>
          <a:p>
            <a:r>
              <a:rPr lang="en-US" sz="3200" b="1" dirty="0"/>
              <a:t>Approach</a:t>
            </a:r>
          </a:p>
          <a:p>
            <a:pPr marL="457200" indent="-457200">
              <a:buFont typeface="Arial" panose="020B0604020202020204" pitchFamily="34" charset="0"/>
              <a:buChar char="•"/>
            </a:pPr>
            <a:r>
              <a:rPr lang="en-US" sz="3200" dirty="0"/>
              <a:t>We worked collaboratively with two </a:t>
            </a:r>
            <a:r>
              <a:rPr lang="en-US" sz="3200" b="1" dirty="0"/>
              <a:t>commercial</a:t>
            </a:r>
            <a:r>
              <a:rPr lang="en-US" sz="3200" dirty="0"/>
              <a:t> micro-fabrication foundries to fabricate antenna coupled TES bolometer detectors</a:t>
            </a:r>
          </a:p>
          <a:p>
            <a:endParaRPr lang="en-US" sz="3200" b="1" dirty="0"/>
          </a:p>
          <a:p>
            <a:r>
              <a:rPr lang="en-US" sz="3200" b="1" dirty="0"/>
              <a:t>Benefits</a:t>
            </a:r>
          </a:p>
          <a:p>
            <a:pPr marL="457200" indent="-457200">
              <a:buFont typeface="Arial" panose="020B0604020202020204" pitchFamily="34" charset="0"/>
              <a:buChar char="•"/>
            </a:pPr>
            <a:r>
              <a:rPr lang="en-US" sz="3200" dirty="0"/>
              <a:t>Industrial-scale fabrication to increase throughput and reduce cost per wafer</a:t>
            </a:r>
          </a:p>
          <a:p>
            <a:pPr marL="457200" indent="-457200">
              <a:buFont typeface="Arial" panose="020B0604020202020204" pitchFamily="34" charset="0"/>
              <a:buChar char="•"/>
            </a:pPr>
            <a:r>
              <a:rPr lang="en-US" sz="3200" dirty="0"/>
              <a:t>Commercial techniques for stringent quality assurance could improve uniformity, repeatability, and yield </a:t>
            </a:r>
          </a:p>
          <a:p>
            <a:pPr marL="457200" indent="-457200">
              <a:buFont typeface="Arial" panose="020B0604020202020204" pitchFamily="34" charset="0"/>
              <a:buChar char="•"/>
            </a:pPr>
            <a:r>
              <a:rPr lang="en-US" sz="3200" dirty="0"/>
              <a:t>Eliminate the need to invest in large fabrication facilities and expensive equipment </a:t>
            </a:r>
          </a:p>
        </p:txBody>
      </p:sp>
      <p:sp>
        <p:nvSpPr>
          <p:cNvPr id="170" name="Rectangle 169">
            <a:extLst>
              <a:ext uri="{FF2B5EF4-FFF2-40B4-BE49-F238E27FC236}">
                <a16:creationId xmlns:a16="http://schemas.microsoft.com/office/drawing/2014/main" id="{3202E00F-4F71-439D-AECA-BCE8A9C35A76}"/>
              </a:ext>
            </a:extLst>
          </p:cNvPr>
          <p:cNvSpPr/>
          <p:nvPr/>
        </p:nvSpPr>
        <p:spPr>
          <a:xfrm>
            <a:off x="15283171" y="16212496"/>
            <a:ext cx="14506037" cy="2554545"/>
          </a:xfrm>
          <a:prstGeom prst="rect">
            <a:avLst/>
          </a:prstGeom>
        </p:spPr>
        <p:txBody>
          <a:bodyPr wrap="square">
            <a:spAutoFit/>
          </a:bodyPr>
          <a:lstStyle/>
          <a:p>
            <a:r>
              <a:rPr lang="en-US" sz="3200" b="1" dirty="0"/>
              <a:t>Room temperature wafer characterization</a:t>
            </a:r>
          </a:p>
          <a:p>
            <a:pPr marL="457200" indent="-457200">
              <a:buFont typeface="Arial" panose="020B0604020202020204" pitchFamily="34" charset="0"/>
              <a:buChar char="•"/>
            </a:pPr>
            <a:r>
              <a:rPr lang="en-US" sz="3200" dirty="0"/>
              <a:t>Developed automatic probe station to check DC connectivity at room temperature</a:t>
            </a:r>
          </a:p>
          <a:p>
            <a:pPr marL="914400" lvl="1" indent="-457200">
              <a:buFont typeface="Arial" panose="020B0604020202020204" pitchFamily="34" charset="0"/>
              <a:buChar char="•"/>
            </a:pPr>
            <a:r>
              <a:rPr lang="en-US" sz="3200" dirty="0"/>
              <a:t>Achieved electrical yields as high as 97%</a:t>
            </a:r>
          </a:p>
          <a:p>
            <a:pPr marL="457200" indent="-457200">
              <a:buFont typeface="Arial" panose="020B0604020202020204" pitchFamily="34" charset="0"/>
              <a:buChar char="•"/>
            </a:pPr>
            <a:r>
              <a:rPr lang="en-US" sz="3200" dirty="0"/>
              <a:t>Film thicknesses were measured with </a:t>
            </a:r>
            <a:r>
              <a:rPr lang="en-US" sz="3200" dirty="0" err="1"/>
              <a:t>ellipsometer</a:t>
            </a:r>
            <a:r>
              <a:rPr lang="en-US" sz="3200" dirty="0"/>
              <a:t> and profilometer </a:t>
            </a:r>
          </a:p>
          <a:p>
            <a:pPr marL="914400" lvl="1" indent="-457200">
              <a:buFont typeface="Arial" panose="020B0604020202020204" pitchFamily="34" charset="0"/>
              <a:buChar char="•"/>
            </a:pPr>
            <a:r>
              <a:rPr lang="en-US" sz="3200" dirty="0"/>
              <a:t>Film thicknesses were within specification ( &lt; 2% non-</a:t>
            </a:r>
            <a:r>
              <a:rPr lang="en-US" sz="3200" dirty="0" err="1"/>
              <a:t>unifmormty</a:t>
            </a:r>
            <a:r>
              <a:rPr lang="en-US" sz="3200" dirty="0"/>
              <a:t>)</a:t>
            </a:r>
          </a:p>
        </p:txBody>
      </p:sp>
      <p:sp>
        <p:nvSpPr>
          <p:cNvPr id="171" name="Rectangle 170">
            <a:extLst>
              <a:ext uri="{FF2B5EF4-FFF2-40B4-BE49-F238E27FC236}">
                <a16:creationId xmlns:a16="http://schemas.microsoft.com/office/drawing/2014/main" id="{1FC9936E-F21D-4996-9EA9-A2636221534C}"/>
              </a:ext>
            </a:extLst>
          </p:cNvPr>
          <p:cNvSpPr/>
          <p:nvPr/>
        </p:nvSpPr>
        <p:spPr>
          <a:xfrm>
            <a:off x="208092" y="31847438"/>
            <a:ext cx="14571939" cy="9941183"/>
          </a:xfrm>
          <a:prstGeom prst="rect">
            <a:avLst/>
          </a:prstGeom>
        </p:spPr>
        <p:txBody>
          <a:bodyPr wrap="square">
            <a:spAutoFit/>
          </a:bodyPr>
          <a:lstStyle/>
          <a:p>
            <a:r>
              <a:rPr lang="en-US" sz="3200" b="1" dirty="0"/>
              <a:t>Foundries:</a:t>
            </a:r>
          </a:p>
          <a:p>
            <a:pPr marL="914400" lvl="1" indent="-457200">
              <a:buFont typeface="Arial" panose="020B0604020202020204" pitchFamily="34" charset="0"/>
              <a:buChar char="•"/>
            </a:pPr>
            <a:r>
              <a:rPr lang="en-US" sz="3200" dirty="0"/>
              <a:t>We collaborated with two commercial foundries that specialize in </a:t>
            </a:r>
          </a:p>
          <a:p>
            <a:pPr lvl="1"/>
            <a:r>
              <a:rPr lang="en-US" sz="3200" dirty="0"/>
              <a:t>	micro-fabricated Niobium devices:</a:t>
            </a:r>
          </a:p>
          <a:p>
            <a:pPr marL="1371600" lvl="2" indent="-457200">
              <a:buFont typeface="Arial" panose="020B0604020202020204" pitchFamily="34" charset="0"/>
              <a:buChar char="•"/>
            </a:pPr>
            <a:r>
              <a:rPr lang="en-US" sz="3200" dirty="0"/>
              <a:t>HYPRES Inc. 					http://www.hypres.com/</a:t>
            </a:r>
          </a:p>
          <a:p>
            <a:pPr marL="1371600" lvl="2" indent="-457200">
              <a:buFont typeface="Arial" panose="020B0604020202020204" pitchFamily="34" charset="0"/>
              <a:buChar char="•"/>
            </a:pPr>
            <a:r>
              <a:rPr lang="en-US" sz="3200" dirty="0"/>
              <a:t>STAR </a:t>
            </a:r>
            <a:r>
              <a:rPr lang="en-US" sz="3200" dirty="0" err="1"/>
              <a:t>Cryoelectronics</a:t>
            </a:r>
            <a:r>
              <a:rPr lang="en-US" sz="3200" dirty="0"/>
              <a:t> 		https://starcryo.com/</a:t>
            </a:r>
          </a:p>
          <a:p>
            <a:endParaRPr lang="en-US" sz="3200" b="1" dirty="0"/>
          </a:p>
          <a:p>
            <a:r>
              <a:rPr lang="en-US" sz="3200" b="1" dirty="0"/>
              <a:t>Design:</a:t>
            </a:r>
            <a:endParaRPr lang="en-US" sz="3200" dirty="0"/>
          </a:p>
          <a:p>
            <a:pPr marL="914400" lvl="1" indent="-457200">
              <a:buFont typeface="Arial" panose="020B0604020202020204" pitchFamily="34" charset="0"/>
              <a:buChar char="•"/>
            </a:pPr>
            <a:r>
              <a:rPr lang="en-US" sz="3200" dirty="0"/>
              <a:t>The detector design was based on the sinuous antenna coupled dichroic detector from the POLARBEAR-2 experiment (poster PC-7)</a:t>
            </a:r>
          </a:p>
          <a:p>
            <a:pPr marL="914400" lvl="1" indent="-457200">
              <a:buFont typeface="Arial" panose="020B0604020202020204" pitchFamily="34" charset="0"/>
              <a:buChar char="•"/>
            </a:pPr>
            <a:r>
              <a:rPr lang="en-US" sz="3200" dirty="0"/>
              <a:t>Designed prototype test chip with various detector designs</a:t>
            </a:r>
          </a:p>
          <a:p>
            <a:pPr marL="914400" lvl="1" indent="-457200">
              <a:buFont typeface="Arial" panose="020B0604020202020204" pitchFamily="34" charset="0"/>
              <a:buChar char="•"/>
            </a:pPr>
            <a:r>
              <a:rPr lang="en-US" sz="3200" dirty="0"/>
              <a:t>Designed 271 pixel detector array to verify detector array fabrication capability</a:t>
            </a:r>
          </a:p>
          <a:p>
            <a:endParaRPr lang="en-US" sz="3200" dirty="0"/>
          </a:p>
          <a:p>
            <a:r>
              <a:rPr lang="en-US" sz="3200" b="1" dirty="0"/>
              <a:t>Fabrication</a:t>
            </a:r>
          </a:p>
          <a:p>
            <a:pPr marL="914400" lvl="1" indent="-457200">
              <a:buFont typeface="Arial" panose="020B0604020202020204" pitchFamily="34" charset="0"/>
              <a:buChar char="•"/>
            </a:pPr>
            <a:r>
              <a:rPr lang="en-US" sz="3200" dirty="0"/>
              <a:t>Detectors were fabricated on 150 mm diameter silicon wafers</a:t>
            </a:r>
          </a:p>
          <a:p>
            <a:pPr marL="914400" lvl="1" indent="-457200">
              <a:buFont typeface="Arial" panose="020B0604020202020204" pitchFamily="34" charset="0"/>
              <a:buChar char="•"/>
            </a:pPr>
            <a:r>
              <a:rPr lang="en-US" sz="3200" dirty="0"/>
              <a:t>Fabrication steps were based on the POLARBEAR-2 detector design (poster PC-7)</a:t>
            </a:r>
          </a:p>
          <a:p>
            <a:pPr marL="914400" lvl="1" indent="-457200">
              <a:buFont typeface="Arial" panose="020B0604020202020204" pitchFamily="34" charset="0"/>
              <a:buChar char="•"/>
            </a:pPr>
            <a:r>
              <a:rPr lang="en-US" sz="3200" dirty="0"/>
              <a:t>STAR </a:t>
            </a:r>
            <a:r>
              <a:rPr lang="en-US" sz="3200" dirty="0" err="1"/>
              <a:t>Cryoelectronics</a:t>
            </a:r>
            <a:r>
              <a:rPr lang="en-US" sz="3200" dirty="0"/>
              <a:t> fabricated a prototype chip with aluminum TES</a:t>
            </a:r>
          </a:p>
          <a:p>
            <a:pPr marL="1371600" lvl="2" indent="-457200">
              <a:buFont typeface="Arial" panose="020B0604020202020204" pitchFamily="34" charset="0"/>
              <a:buChar char="•"/>
            </a:pPr>
            <a:r>
              <a:rPr lang="en-US" sz="3200" dirty="0"/>
              <a:t>All fabrication steps were done at STAR </a:t>
            </a:r>
            <a:r>
              <a:rPr lang="en-US" sz="3200" dirty="0" err="1"/>
              <a:t>Cryoelectronics</a:t>
            </a:r>
            <a:endParaRPr lang="en-US" sz="3200" dirty="0"/>
          </a:p>
          <a:p>
            <a:pPr marL="914400" lvl="1" indent="-457200">
              <a:buFont typeface="Arial" panose="020B0604020202020204" pitchFamily="34" charset="0"/>
              <a:buChar char="•"/>
            </a:pPr>
            <a:r>
              <a:rPr lang="en-US" sz="3200" dirty="0"/>
              <a:t>HYPRES fabricated a prototype chip and a detector array</a:t>
            </a:r>
          </a:p>
          <a:p>
            <a:pPr marL="1371600" lvl="2" indent="-457200">
              <a:buFont typeface="Arial" panose="020B0604020202020204" pitchFamily="34" charset="0"/>
              <a:buChar char="•"/>
            </a:pPr>
            <a:r>
              <a:rPr lang="en-US" sz="3200" dirty="0"/>
              <a:t>Aluminum-Manganese deposition and XeF2 bolometer release steps were done at the UC Berkeley Nanofabrication Laboratory</a:t>
            </a:r>
          </a:p>
        </p:txBody>
      </p:sp>
      <p:grpSp>
        <p:nvGrpSpPr>
          <p:cNvPr id="133" name="Group 132">
            <a:extLst>
              <a:ext uri="{FF2B5EF4-FFF2-40B4-BE49-F238E27FC236}">
                <a16:creationId xmlns:a16="http://schemas.microsoft.com/office/drawing/2014/main" id="{65F5B19C-2252-424A-88B7-E9DC66EE9B47}"/>
              </a:ext>
            </a:extLst>
          </p:cNvPr>
          <p:cNvGrpSpPr/>
          <p:nvPr/>
        </p:nvGrpSpPr>
        <p:grpSpPr>
          <a:xfrm>
            <a:off x="131780" y="9645054"/>
            <a:ext cx="5337996" cy="5892465"/>
            <a:chOff x="138033" y="10143539"/>
            <a:chExt cx="5337996" cy="5892465"/>
          </a:xfrm>
        </p:grpSpPr>
        <p:pic>
          <p:nvPicPr>
            <p:cNvPr id="152" name="Picture 151">
              <a:extLst>
                <a:ext uri="{FF2B5EF4-FFF2-40B4-BE49-F238E27FC236}">
                  <a16:creationId xmlns:a16="http://schemas.microsoft.com/office/drawing/2014/main" id="{F4306F7C-501C-4D02-85F8-5FEC59FC73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390" y="11406357"/>
              <a:ext cx="5300121" cy="4107593"/>
            </a:xfrm>
            <a:prstGeom prst="rect">
              <a:avLst/>
            </a:prstGeom>
            <a:ln>
              <a:solidFill>
                <a:schemeClr val="tx1"/>
              </a:solidFill>
            </a:ln>
          </p:spPr>
        </p:pic>
        <p:pic>
          <p:nvPicPr>
            <p:cNvPr id="154" name="Picture 153">
              <a:extLst>
                <a:ext uri="{FF2B5EF4-FFF2-40B4-BE49-F238E27FC236}">
                  <a16:creationId xmlns:a16="http://schemas.microsoft.com/office/drawing/2014/main" id="{FDF700FD-DE5F-40BE-A749-C0A8FEF2DCB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8033" y="10143539"/>
              <a:ext cx="5319478" cy="1126764"/>
            </a:xfrm>
            <a:prstGeom prst="rect">
              <a:avLst/>
            </a:prstGeom>
          </p:spPr>
        </p:pic>
        <p:sp>
          <p:nvSpPr>
            <p:cNvPr id="199" name="TextBox 24">
              <a:extLst>
                <a:ext uri="{FF2B5EF4-FFF2-40B4-BE49-F238E27FC236}">
                  <a16:creationId xmlns:a16="http://schemas.microsoft.com/office/drawing/2014/main" id="{6AA37B8A-7E82-4E1C-813E-C85819BFA175}"/>
                </a:ext>
              </a:extLst>
            </p:cNvPr>
            <p:cNvSpPr txBox="1">
              <a:spLocks noChangeArrowheads="1"/>
            </p:cNvSpPr>
            <p:nvPr/>
          </p:nvSpPr>
          <p:spPr bwMode="auto">
            <a:xfrm>
              <a:off x="214345" y="15666672"/>
              <a:ext cx="5261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Expected sensitivity increase for CMB-S4 [1]</a:t>
              </a:r>
              <a:endParaRPr lang="en-US" altLang="en-US" sz="1800" dirty="0"/>
            </a:p>
          </p:txBody>
        </p:sp>
      </p:grpSp>
      <p:sp>
        <p:nvSpPr>
          <p:cNvPr id="200" name="TextBox 199">
            <a:extLst>
              <a:ext uri="{FF2B5EF4-FFF2-40B4-BE49-F238E27FC236}">
                <a16:creationId xmlns:a16="http://schemas.microsoft.com/office/drawing/2014/main" id="{A423F1FD-FAC3-411C-9968-FFF39BFCCF92}"/>
              </a:ext>
            </a:extLst>
          </p:cNvPr>
          <p:cNvSpPr txBox="1"/>
          <p:nvPr/>
        </p:nvSpPr>
        <p:spPr>
          <a:xfrm>
            <a:off x="16188519" y="40018314"/>
            <a:ext cx="12904712" cy="1200329"/>
          </a:xfrm>
          <a:prstGeom prst="rect">
            <a:avLst/>
          </a:prstGeom>
          <a:noFill/>
        </p:spPr>
        <p:txBody>
          <a:bodyPr wrap="square" rtlCol="0">
            <a:spAutoFit/>
          </a:bodyPr>
          <a:lstStyle/>
          <a:p>
            <a:pPr algn="ctr"/>
            <a:r>
              <a:rPr lang="en-US" sz="7200" b="1" dirty="0">
                <a:ln w="0"/>
                <a:effectLst>
                  <a:outerShdw blurRad="38100" dist="19050" dir="2700000" algn="tl" rotWithShape="0">
                    <a:schemeClr val="dk1">
                      <a:alpha val="40000"/>
                    </a:schemeClr>
                  </a:outerShdw>
                </a:effectLst>
              </a:rPr>
              <a:t>References</a:t>
            </a:r>
          </a:p>
        </p:txBody>
      </p:sp>
      <p:cxnSp>
        <p:nvCxnSpPr>
          <p:cNvPr id="201" name="Straight Connector 200">
            <a:extLst>
              <a:ext uri="{FF2B5EF4-FFF2-40B4-BE49-F238E27FC236}">
                <a16:creationId xmlns:a16="http://schemas.microsoft.com/office/drawing/2014/main" id="{F817AC59-0B91-4288-A0CF-EA528993721D}"/>
              </a:ext>
            </a:extLst>
          </p:cNvPr>
          <p:cNvCxnSpPr>
            <a:cxnSpLocks/>
          </p:cNvCxnSpPr>
          <p:nvPr/>
        </p:nvCxnSpPr>
        <p:spPr>
          <a:xfrm>
            <a:off x="15118435" y="39999118"/>
            <a:ext cx="14587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0" name="Group 219">
            <a:extLst>
              <a:ext uri="{FF2B5EF4-FFF2-40B4-BE49-F238E27FC236}">
                <a16:creationId xmlns:a16="http://schemas.microsoft.com/office/drawing/2014/main" id="{3C23447F-E55F-4BD1-9D67-C176FBB4CE46}"/>
              </a:ext>
            </a:extLst>
          </p:cNvPr>
          <p:cNvGrpSpPr/>
          <p:nvPr/>
        </p:nvGrpSpPr>
        <p:grpSpPr>
          <a:xfrm>
            <a:off x="19775778" y="5311315"/>
            <a:ext cx="7362744" cy="2064091"/>
            <a:chOff x="21327025" y="6013753"/>
            <a:chExt cx="7362744" cy="2064091"/>
          </a:xfrm>
        </p:grpSpPr>
        <p:pic>
          <p:nvPicPr>
            <p:cNvPr id="17" name="Picture 16">
              <a:extLst>
                <a:ext uri="{FF2B5EF4-FFF2-40B4-BE49-F238E27FC236}">
                  <a16:creationId xmlns:a16="http://schemas.microsoft.com/office/drawing/2014/main" id="{EB62C836-9A9D-4673-A30D-0FF36AF933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327025" y="6013753"/>
              <a:ext cx="2784354" cy="1837948"/>
            </a:xfrm>
            <a:prstGeom prst="rect">
              <a:avLst/>
            </a:prstGeom>
          </p:spPr>
        </p:pic>
        <p:pic>
          <p:nvPicPr>
            <p:cNvPr id="19" name="Picture 18">
              <a:extLst>
                <a:ext uri="{FF2B5EF4-FFF2-40B4-BE49-F238E27FC236}">
                  <a16:creationId xmlns:a16="http://schemas.microsoft.com/office/drawing/2014/main" id="{01D52B02-EB89-4CD9-85B5-0CECA6B5FAD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463510" y="6071121"/>
              <a:ext cx="1837948" cy="1837948"/>
            </a:xfrm>
            <a:prstGeom prst="rect">
              <a:avLst/>
            </a:prstGeom>
          </p:spPr>
        </p:pic>
        <p:pic>
          <p:nvPicPr>
            <p:cNvPr id="219" name="Picture 218">
              <a:extLst>
                <a:ext uri="{FF2B5EF4-FFF2-40B4-BE49-F238E27FC236}">
                  <a16:creationId xmlns:a16="http://schemas.microsoft.com/office/drawing/2014/main" id="{0248B6FB-05ED-4242-995A-D73A381429B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662510" y="6050585"/>
              <a:ext cx="2027259" cy="2027259"/>
            </a:xfrm>
            <a:prstGeom prst="rect">
              <a:avLst/>
            </a:prstGeom>
          </p:spPr>
        </p:pic>
      </p:grpSp>
      <p:grpSp>
        <p:nvGrpSpPr>
          <p:cNvPr id="237" name="Group 236">
            <a:extLst>
              <a:ext uri="{FF2B5EF4-FFF2-40B4-BE49-F238E27FC236}">
                <a16:creationId xmlns:a16="http://schemas.microsoft.com/office/drawing/2014/main" id="{9605ABD8-F5E1-4C4F-9C3A-3E90A8AFA52C}"/>
              </a:ext>
            </a:extLst>
          </p:cNvPr>
          <p:cNvGrpSpPr/>
          <p:nvPr/>
        </p:nvGrpSpPr>
        <p:grpSpPr>
          <a:xfrm>
            <a:off x="8747147" y="25788674"/>
            <a:ext cx="6281975" cy="5998684"/>
            <a:chOff x="302596" y="26728517"/>
            <a:chExt cx="6281975" cy="5998684"/>
          </a:xfrm>
        </p:grpSpPr>
        <p:grpSp>
          <p:nvGrpSpPr>
            <p:cNvPr id="212" name="Group 211">
              <a:extLst>
                <a:ext uri="{FF2B5EF4-FFF2-40B4-BE49-F238E27FC236}">
                  <a16:creationId xmlns:a16="http://schemas.microsoft.com/office/drawing/2014/main" id="{66C041F5-DD75-4585-8291-34AE37E9485E}"/>
                </a:ext>
              </a:extLst>
            </p:cNvPr>
            <p:cNvGrpSpPr/>
            <p:nvPr/>
          </p:nvGrpSpPr>
          <p:grpSpPr>
            <a:xfrm>
              <a:off x="302596" y="26728517"/>
              <a:ext cx="6200066" cy="5599154"/>
              <a:chOff x="241140" y="27522644"/>
              <a:chExt cx="6200066" cy="5599154"/>
            </a:xfrm>
          </p:grpSpPr>
          <p:grpSp>
            <p:nvGrpSpPr>
              <p:cNvPr id="203" name="Group 202">
                <a:extLst>
                  <a:ext uri="{FF2B5EF4-FFF2-40B4-BE49-F238E27FC236}">
                    <a16:creationId xmlns:a16="http://schemas.microsoft.com/office/drawing/2014/main" id="{1AC0AC8D-DBD4-4546-A760-A709070A80D7}"/>
                  </a:ext>
                </a:extLst>
              </p:cNvPr>
              <p:cNvGrpSpPr/>
              <p:nvPr/>
            </p:nvGrpSpPr>
            <p:grpSpPr>
              <a:xfrm>
                <a:off x="655812" y="27646822"/>
                <a:ext cx="5785394" cy="5474976"/>
                <a:chOff x="20017352" y="18284421"/>
                <a:chExt cx="4671840" cy="3639729"/>
              </a:xfrm>
            </p:grpSpPr>
            <p:grpSp>
              <p:nvGrpSpPr>
                <p:cNvPr id="47" name="Group 46">
                  <a:extLst>
                    <a:ext uri="{FF2B5EF4-FFF2-40B4-BE49-F238E27FC236}">
                      <a16:creationId xmlns:a16="http://schemas.microsoft.com/office/drawing/2014/main" id="{4B66C224-FABB-4018-9F27-E12FAB54285E}"/>
                    </a:ext>
                  </a:extLst>
                </p:cNvPr>
                <p:cNvGrpSpPr/>
                <p:nvPr/>
              </p:nvGrpSpPr>
              <p:grpSpPr>
                <a:xfrm>
                  <a:off x="20017458" y="18284421"/>
                  <a:ext cx="4501215" cy="3454336"/>
                  <a:chOff x="155673" y="533400"/>
                  <a:chExt cx="6840210" cy="5249334"/>
                </a:xfrm>
              </p:grpSpPr>
              <p:grpSp>
                <p:nvGrpSpPr>
                  <p:cNvPr id="56" name="Group 55">
                    <a:extLst>
                      <a:ext uri="{FF2B5EF4-FFF2-40B4-BE49-F238E27FC236}">
                        <a16:creationId xmlns:a16="http://schemas.microsoft.com/office/drawing/2014/main" id="{35C7D153-A7EA-48BA-AC24-85DCDDD460BD}"/>
                      </a:ext>
                    </a:extLst>
                  </p:cNvPr>
                  <p:cNvGrpSpPr/>
                  <p:nvPr/>
                </p:nvGrpSpPr>
                <p:grpSpPr>
                  <a:xfrm>
                    <a:off x="3172401" y="533400"/>
                    <a:ext cx="3823482" cy="2784187"/>
                    <a:chOff x="92279" y="788565"/>
                    <a:chExt cx="4908958" cy="3574610"/>
                  </a:xfrm>
                </p:grpSpPr>
                <p:pic>
                  <p:nvPicPr>
                    <p:cNvPr id="82" name="Picture 81">
                      <a:extLst>
                        <a:ext uri="{FF2B5EF4-FFF2-40B4-BE49-F238E27FC236}">
                          <a16:creationId xmlns:a16="http://schemas.microsoft.com/office/drawing/2014/main" id="{F7D23A7A-7D6E-446F-855D-D49B0C368B9C}"/>
                        </a:ext>
                      </a:extLst>
                    </p:cNvPr>
                    <p:cNvPicPr>
                      <a:picLocks noChangeAspect="1"/>
                    </p:cNvPicPr>
                    <p:nvPr/>
                  </p:nvPicPr>
                  <p:blipFill>
                    <a:blip r:embed="rId21" cstate="print">
                      <a:extLst>
                        <a:ext uri="{BEBA8EAE-BF5A-486C-A8C5-ECC9F3942E4B}">
                          <a14:imgProps xmlns:a14="http://schemas.microsoft.com/office/drawing/2010/main">
                            <a14:imgLayer r:embed="rId22">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279" y="788565"/>
                      <a:ext cx="4756558" cy="3567419"/>
                    </a:xfrm>
                    <a:prstGeom prst="rect">
                      <a:avLst/>
                    </a:prstGeom>
                  </p:spPr>
                </p:pic>
                <p:sp>
                  <p:nvSpPr>
                    <p:cNvPr id="83" name="TextBox 82">
                      <a:extLst>
                        <a:ext uri="{FF2B5EF4-FFF2-40B4-BE49-F238E27FC236}">
                          <a16:creationId xmlns:a16="http://schemas.microsoft.com/office/drawing/2014/main" id="{EDC8BCA2-A6B6-41A2-8989-7FC55F329B19}"/>
                        </a:ext>
                      </a:extLst>
                    </p:cNvPr>
                    <p:cNvSpPr txBox="1"/>
                    <p:nvPr/>
                  </p:nvSpPr>
                  <p:spPr>
                    <a:xfrm>
                      <a:off x="904636" y="3035841"/>
                      <a:ext cx="2400241" cy="359281"/>
                    </a:xfrm>
                    <a:prstGeom prst="rect">
                      <a:avLst/>
                    </a:prstGeom>
                    <a:noFill/>
                  </p:spPr>
                  <p:txBody>
                    <a:bodyPr wrap="square" rtlCol="0">
                      <a:spAutoFit/>
                    </a:bodyPr>
                    <a:lstStyle/>
                    <a:p>
                      <a:r>
                        <a:rPr lang="en-US" sz="1200" dirty="0"/>
                        <a:t>Diplexer Filter</a:t>
                      </a:r>
                    </a:p>
                  </p:txBody>
                </p:sp>
                <p:sp>
                  <p:nvSpPr>
                    <p:cNvPr id="84" name="TextBox 83">
                      <a:extLst>
                        <a:ext uri="{FF2B5EF4-FFF2-40B4-BE49-F238E27FC236}">
                          <a16:creationId xmlns:a16="http://schemas.microsoft.com/office/drawing/2014/main" id="{E258952A-A95A-4AB4-9A44-348EC226E831}"/>
                        </a:ext>
                      </a:extLst>
                    </p:cNvPr>
                    <p:cNvSpPr txBox="1"/>
                    <p:nvPr/>
                  </p:nvSpPr>
                  <p:spPr>
                    <a:xfrm>
                      <a:off x="2600996" y="2068922"/>
                      <a:ext cx="2400241" cy="359281"/>
                    </a:xfrm>
                    <a:prstGeom prst="rect">
                      <a:avLst/>
                    </a:prstGeom>
                    <a:noFill/>
                  </p:spPr>
                  <p:txBody>
                    <a:bodyPr wrap="square" rtlCol="0">
                      <a:spAutoFit/>
                    </a:bodyPr>
                    <a:lstStyle/>
                    <a:p>
                      <a:r>
                        <a:rPr lang="en-US" sz="1200" dirty="0"/>
                        <a:t>Sinuous Antenna</a:t>
                      </a:r>
                    </a:p>
                  </p:txBody>
                </p:sp>
                <p:sp>
                  <p:nvSpPr>
                    <p:cNvPr id="85" name="TextBox 84">
                      <a:extLst>
                        <a:ext uri="{FF2B5EF4-FFF2-40B4-BE49-F238E27FC236}">
                          <a16:creationId xmlns:a16="http://schemas.microsoft.com/office/drawing/2014/main" id="{95F533CF-7363-4A16-884F-225870677C68}"/>
                        </a:ext>
                      </a:extLst>
                    </p:cNvPr>
                    <p:cNvSpPr txBox="1"/>
                    <p:nvPr/>
                  </p:nvSpPr>
                  <p:spPr>
                    <a:xfrm>
                      <a:off x="1922478" y="3246699"/>
                      <a:ext cx="2400241" cy="359281"/>
                    </a:xfrm>
                    <a:prstGeom prst="rect">
                      <a:avLst/>
                    </a:prstGeom>
                    <a:noFill/>
                  </p:spPr>
                  <p:txBody>
                    <a:bodyPr wrap="square" rtlCol="0">
                      <a:spAutoFit/>
                    </a:bodyPr>
                    <a:lstStyle/>
                    <a:p>
                      <a:r>
                        <a:rPr lang="en-US" sz="1200" dirty="0"/>
                        <a:t>150 GHz</a:t>
                      </a:r>
                    </a:p>
                  </p:txBody>
                </p:sp>
                <p:sp>
                  <p:nvSpPr>
                    <p:cNvPr id="86" name="TextBox 85">
                      <a:extLst>
                        <a:ext uri="{FF2B5EF4-FFF2-40B4-BE49-F238E27FC236}">
                          <a16:creationId xmlns:a16="http://schemas.microsoft.com/office/drawing/2014/main" id="{F1BD3954-2EBF-47A9-BDFA-9B1CA4FD7DFA}"/>
                        </a:ext>
                      </a:extLst>
                    </p:cNvPr>
                    <p:cNvSpPr txBox="1"/>
                    <p:nvPr/>
                  </p:nvSpPr>
                  <p:spPr>
                    <a:xfrm>
                      <a:off x="569956" y="3224616"/>
                      <a:ext cx="2400241" cy="359281"/>
                    </a:xfrm>
                    <a:prstGeom prst="rect">
                      <a:avLst/>
                    </a:prstGeom>
                    <a:noFill/>
                  </p:spPr>
                  <p:txBody>
                    <a:bodyPr wrap="square" rtlCol="0">
                      <a:spAutoFit/>
                    </a:bodyPr>
                    <a:lstStyle/>
                    <a:p>
                      <a:r>
                        <a:rPr lang="en-US" sz="1200" dirty="0"/>
                        <a:t>90 GHz</a:t>
                      </a:r>
                    </a:p>
                  </p:txBody>
                </p:sp>
                <p:sp>
                  <p:nvSpPr>
                    <p:cNvPr id="88" name="TextBox 87">
                      <a:extLst>
                        <a:ext uri="{FF2B5EF4-FFF2-40B4-BE49-F238E27FC236}">
                          <a16:creationId xmlns:a16="http://schemas.microsoft.com/office/drawing/2014/main" id="{64E642A3-6E34-4FCF-8EB7-1DD35C75748F}"/>
                        </a:ext>
                      </a:extLst>
                    </p:cNvPr>
                    <p:cNvSpPr txBox="1"/>
                    <p:nvPr/>
                  </p:nvSpPr>
                  <p:spPr>
                    <a:xfrm>
                      <a:off x="949766" y="4003894"/>
                      <a:ext cx="2400241" cy="359281"/>
                    </a:xfrm>
                    <a:prstGeom prst="rect">
                      <a:avLst/>
                    </a:prstGeom>
                    <a:noFill/>
                  </p:spPr>
                  <p:txBody>
                    <a:bodyPr wrap="square" rtlCol="0">
                      <a:spAutoFit/>
                    </a:bodyPr>
                    <a:lstStyle/>
                    <a:p>
                      <a:r>
                        <a:rPr lang="en-US" sz="1200" dirty="0"/>
                        <a:t>TES Bolometer</a:t>
                      </a:r>
                    </a:p>
                  </p:txBody>
                </p:sp>
              </p:grpSp>
              <p:grpSp>
                <p:nvGrpSpPr>
                  <p:cNvPr id="57" name="Group 56">
                    <a:extLst>
                      <a:ext uri="{FF2B5EF4-FFF2-40B4-BE49-F238E27FC236}">
                        <a16:creationId xmlns:a16="http://schemas.microsoft.com/office/drawing/2014/main" id="{4758B0A9-4FD4-4998-B003-C962CBF145CA}"/>
                      </a:ext>
                    </a:extLst>
                  </p:cNvPr>
                  <p:cNvGrpSpPr/>
                  <p:nvPr/>
                </p:nvGrpSpPr>
                <p:grpSpPr>
                  <a:xfrm>
                    <a:off x="420427" y="3737265"/>
                    <a:ext cx="6416436" cy="2045469"/>
                    <a:chOff x="1347722" y="766710"/>
                    <a:chExt cx="6749041" cy="2151498"/>
                  </a:xfrm>
                </p:grpSpPr>
                <p:pic>
                  <p:nvPicPr>
                    <p:cNvPr id="68" name="Picture 67">
                      <a:extLst>
                        <a:ext uri="{FF2B5EF4-FFF2-40B4-BE49-F238E27FC236}">
                          <a16:creationId xmlns:a16="http://schemas.microsoft.com/office/drawing/2014/main" id="{773D2C1D-A5FD-4584-91A2-56D232BC13D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47722" y="766710"/>
                      <a:ext cx="2868664" cy="2151498"/>
                    </a:xfrm>
                    <a:prstGeom prst="rect">
                      <a:avLst/>
                    </a:prstGeom>
                  </p:spPr>
                </p:pic>
                <p:pic>
                  <p:nvPicPr>
                    <p:cNvPr id="69" name="Picture 68">
                      <a:extLst>
                        <a:ext uri="{FF2B5EF4-FFF2-40B4-BE49-F238E27FC236}">
                          <a16:creationId xmlns:a16="http://schemas.microsoft.com/office/drawing/2014/main" id="{7D2BA5C0-5823-40DB-8234-3AC5EC1F32F6}"/>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rot="10800000">
                      <a:off x="4464694" y="766710"/>
                      <a:ext cx="3632069" cy="2151497"/>
                    </a:xfrm>
                    <a:prstGeom prst="rect">
                      <a:avLst/>
                    </a:prstGeom>
                  </p:spPr>
                </p:pic>
                <p:cxnSp>
                  <p:nvCxnSpPr>
                    <p:cNvPr id="70" name="Straight Arrow Connector 69">
                      <a:extLst>
                        <a:ext uri="{FF2B5EF4-FFF2-40B4-BE49-F238E27FC236}">
                          <a16:creationId xmlns:a16="http://schemas.microsoft.com/office/drawing/2014/main" id="{A01AC086-36DF-4BEE-9A95-BBF17BFE4D53}"/>
                        </a:ext>
                      </a:extLst>
                    </p:cNvPr>
                    <p:cNvCxnSpPr/>
                    <p:nvPr/>
                  </p:nvCxnSpPr>
                  <p:spPr>
                    <a:xfrm>
                      <a:off x="5765207" y="2091853"/>
                      <a:ext cx="1155508"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7876DB3-E54B-46C3-B7B5-FDDC68A5EE27}"/>
                        </a:ext>
                      </a:extLst>
                    </p:cNvPr>
                    <p:cNvSpPr txBox="1"/>
                    <p:nvPr/>
                  </p:nvSpPr>
                  <p:spPr>
                    <a:xfrm>
                      <a:off x="5692150" y="1850648"/>
                      <a:ext cx="850900" cy="294342"/>
                    </a:xfrm>
                    <a:prstGeom prst="rect">
                      <a:avLst/>
                    </a:prstGeom>
                    <a:noFill/>
                  </p:spPr>
                  <p:txBody>
                    <a:bodyPr wrap="square" rtlCol="0">
                      <a:spAutoFit/>
                    </a:bodyPr>
                    <a:lstStyle/>
                    <a:p>
                      <a:r>
                        <a:rPr lang="en-US" sz="1200" dirty="0"/>
                        <a:t>90</a:t>
                      </a:r>
                      <a:r>
                        <a:rPr lang="el-GR" sz="1200" dirty="0"/>
                        <a:t>μ</a:t>
                      </a:r>
                      <a:r>
                        <a:rPr lang="en-US" sz="1200" dirty="0"/>
                        <a:t>m</a:t>
                      </a:r>
                    </a:p>
                  </p:txBody>
                </p:sp>
                <p:sp>
                  <p:nvSpPr>
                    <p:cNvPr id="72" name="TextBox 71">
                      <a:extLst>
                        <a:ext uri="{FF2B5EF4-FFF2-40B4-BE49-F238E27FC236}">
                          <a16:creationId xmlns:a16="http://schemas.microsoft.com/office/drawing/2014/main" id="{395829E6-3164-4C70-A555-22EF79CF4B58}"/>
                        </a:ext>
                      </a:extLst>
                    </p:cNvPr>
                    <p:cNvSpPr txBox="1"/>
                    <p:nvPr/>
                  </p:nvSpPr>
                  <p:spPr>
                    <a:xfrm>
                      <a:off x="6035802" y="2315127"/>
                      <a:ext cx="850900" cy="294342"/>
                    </a:xfrm>
                    <a:prstGeom prst="rect">
                      <a:avLst/>
                    </a:prstGeom>
                    <a:noFill/>
                  </p:spPr>
                  <p:txBody>
                    <a:bodyPr wrap="square" rtlCol="0">
                      <a:spAutoFit/>
                    </a:bodyPr>
                    <a:lstStyle/>
                    <a:p>
                      <a:r>
                        <a:rPr lang="en-US" sz="1200" dirty="0"/>
                        <a:t>TES</a:t>
                      </a:r>
                    </a:p>
                  </p:txBody>
                </p:sp>
                <p:sp>
                  <p:nvSpPr>
                    <p:cNvPr id="73" name="TextBox 72">
                      <a:extLst>
                        <a:ext uri="{FF2B5EF4-FFF2-40B4-BE49-F238E27FC236}">
                          <a16:creationId xmlns:a16="http://schemas.microsoft.com/office/drawing/2014/main" id="{68BBB7B5-1938-48E9-8980-6106814D6C56}"/>
                        </a:ext>
                      </a:extLst>
                    </p:cNvPr>
                    <p:cNvSpPr txBox="1"/>
                    <p:nvPr/>
                  </p:nvSpPr>
                  <p:spPr>
                    <a:xfrm>
                      <a:off x="4542802" y="2329027"/>
                      <a:ext cx="1044444" cy="294342"/>
                    </a:xfrm>
                    <a:prstGeom prst="rect">
                      <a:avLst/>
                    </a:prstGeom>
                    <a:noFill/>
                  </p:spPr>
                  <p:txBody>
                    <a:bodyPr wrap="square" rtlCol="0">
                      <a:spAutoFit/>
                    </a:bodyPr>
                    <a:lstStyle/>
                    <a:p>
                      <a:r>
                        <a:rPr lang="en-US" sz="1200" dirty="0"/>
                        <a:t>bias leads</a:t>
                      </a:r>
                    </a:p>
                  </p:txBody>
                </p:sp>
                <p:cxnSp>
                  <p:nvCxnSpPr>
                    <p:cNvPr id="74" name="Straight Connector 73">
                      <a:extLst>
                        <a:ext uri="{FF2B5EF4-FFF2-40B4-BE49-F238E27FC236}">
                          <a16:creationId xmlns:a16="http://schemas.microsoft.com/office/drawing/2014/main" id="{1B5F6D03-F2E1-4B83-9E21-25ECBA4F7C86}"/>
                        </a:ext>
                      </a:extLst>
                    </p:cNvPr>
                    <p:cNvCxnSpPr/>
                    <p:nvPr/>
                  </p:nvCxnSpPr>
                  <p:spPr>
                    <a:xfrm>
                      <a:off x="2782054" y="2127640"/>
                      <a:ext cx="1682640" cy="776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07AA843-DBFD-438D-809E-3309D5914520}"/>
                        </a:ext>
                      </a:extLst>
                    </p:cNvPr>
                    <p:cNvCxnSpPr/>
                    <p:nvPr/>
                  </p:nvCxnSpPr>
                  <p:spPr>
                    <a:xfrm flipV="1">
                      <a:off x="2782054" y="766711"/>
                      <a:ext cx="1682640" cy="964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2588A93-9929-4671-98C0-ABB7B832175A}"/>
                        </a:ext>
                      </a:extLst>
                    </p:cNvPr>
                    <p:cNvSpPr txBox="1"/>
                    <p:nvPr/>
                  </p:nvSpPr>
                  <p:spPr>
                    <a:xfrm>
                      <a:off x="4241914" y="1148605"/>
                      <a:ext cx="1710531" cy="294342"/>
                    </a:xfrm>
                    <a:prstGeom prst="rect">
                      <a:avLst/>
                    </a:prstGeom>
                    <a:noFill/>
                  </p:spPr>
                  <p:txBody>
                    <a:bodyPr wrap="square" rtlCol="0">
                      <a:spAutoFit/>
                    </a:bodyPr>
                    <a:lstStyle/>
                    <a:p>
                      <a:r>
                        <a:rPr lang="en-US" sz="1200" dirty="0"/>
                        <a:t>Sig from antenna</a:t>
                      </a:r>
                    </a:p>
                  </p:txBody>
                </p:sp>
                <p:sp>
                  <p:nvSpPr>
                    <p:cNvPr id="79" name="TextBox 78">
                      <a:extLst>
                        <a:ext uri="{FF2B5EF4-FFF2-40B4-BE49-F238E27FC236}">
                          <a16:creationId xmlns:a16="http://schemas.microsoft.com/office/drawing/2014/main" id="{285A0742-D2F6-47B7-BDFB-732A9299FD4C}"/>
                        </a:ext>
                      </a:extLst>
                    </p:cNvPr>
                    <p:cNvSpPr txBox="1"/>
                    <p:nvPr/>
                  </p:nvSpPr>
                  <p:spPr>
                    <a:xfrm>
                      <a:off x="5729663" y="1116208"/>
                      <a:ext cx="1198840" cy="490570"/>
                    </a:xfrm>
                    <a:prstGeom prst="rect">
                      <a:avLst/>
                    </a:prstGeom>
                    <a:noFill/>
                  </p:spPr>
                  <p:txBody>
                    <a:bodyPr wrap="square" rtlCol="0">
                      <a:spAutoFit/>
                    </a:bodyPr>
                    <a:lstStyle/>
                    <a:p>
                      <a:pPr algn="ctr"/>
                      <a:r>
                        <a:rPr lang="en-US" sz="1200" dirty="0"/>
                        <a:t>Termination resistor</a:t>
                      </a:r>
                    </a:p>
                  </p:txBody>
                </p:sp>
                <p:cxnSp>
                  <p:nvCxnSpPr>
                    <p:cNvPr id="80" name="Straight Arrow Connector 79">
                      <a:extLst>
                        <a:ext uri="{FF2B5EF4-FFF2-40B4-BE49-F238E27FC236}">
                          <a16:creationId xmlns:a16="http://schemas.microsoft.com/office/drawing/2014/main" id="{426310B2-4EB2-4F3D-8EE9-8EF78C43EEE0}"/>
                        </a:ext>
                      </a:extLst>
                    </p:cNvPr>
                    <p:cNvCxnSpPr/>
                    <p:nvPr/>
                  </p:nvCxnSpPr>
                  <p:spPr>
                    <a:xfrm>
                      <a:off x="1530542" y="2303423"/>
                      <a:ext cx="253811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68F00AB-446A-4E17-9704-7D2764F6F938}"/>
                        </a:ext>
                      </a:extLst>
                    </p:cNvPr>
                    <p:cNvSpPr txBox="1"/>
                    <p:nvPr/>
                  </p:nvSpPr>
                  <p:spPr>
                    <a:xfrm>
                      <a:off x="1587925" y="2072172"/>
                      <a:ext cx="850900" cy="294342"/>
                    </a:xfrm>
                    <a:prstGeom prst="rect">
                      <a:avLst/>
                    </a:prstGeom>
                    <a:noFill/>
                  </p:spPr>
                  <p:txBody>
                    <a:bodyPr wrap="square" rtlCol="0">
                      <a:spAutoFit/>
                    </a:bodyPr>
                    <a:lstStyle/>
                    <a:p>
                      <a:r>
                        <a:rPr lang="en-US" sz="1200" dirty="0"/>
                        <a:t>1 mm</a:t>
                      </a:r>
                    </a:p>
                  </p:txBody>
                </p:sp>
              </p:grpSp>
              <p:grpSp>
                <p:nvGrpSpPr>
                  <p:cNvPr id="58" name="Group 57">
                    <a:extLst>
                      <a:ext uri="{FF2B5EF4-FFF2-40B4-BE49-F238E27FC236}">
                        <a16:creationId xmlns:a16="http://schemas.microsoft.com/office/drawing/2014/main" id="{D0E5EC56-3470-4AA2-B3E9-3DF9B239E95A}"/>
                      </a:ext>
                    </a:extLst>
                  </p:cNvPr>
                  <p:cNvGrpSpPr/>
                  <p:nvPr/>
                </p:nvGrpSpPr>
                <p:grpSpPr>
                  <a:xfrm>
                    <a:off x="155673" y="885169"/>
                    <a:ext cx="2816876" cy="2122490"/>
                    <a:chOff x="-1563062" y="851303"/>
                    <a:chExt cx="2816876" cy="2122490"/>
                  </a:xfrm>
                </p:grpSpPr>
                <p:pic>
                  <p:nvPicPr>
                    <p:cNvPr id="63" name="Picture 62">
                      <a:extLst>
                        <a:ext uri="{FF2B5EF4-FFF2-40B4-BE49-F238E27FC236}">
                          <a16:creationId xmlns:a16="http://schemas.microsoft.com/office/drawing/2014/main" id="{F2F3462E-A7FE-4096-834A-265787EDCF01}"/>
                        </a:ext>
                      </a:extLst>
                    </p:cNvPr>
                    <p:cNvPicPr>
                      <a:picLocks noChangeAspect="1"/>
                    </p:cNvPicPr>
                    <p:nvPr/>
                  </p:nvPicPr>
                  <p:blipFill rotWithShape="1">
                    <a:blip r:embed="rId25" cstate="print">
                      <a:extLst>
                        <a:ext uri="{BEBA8EAE-BF5A-486C-A8C5-ECC9F3942E4B}">
                          <a14:imgProps xmlns:a14="http://schemas.microsoft.com/office/drawing/2010/main">
                            <a14:imgLayer r:embed="rId26">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p:blipFill>
                  <p:spPr>
                    <a:xfrm>
                      <a:off x="-1563062" y="876590"/>
                      <a:ext cx="2816876" cy="2097203"/>
                    </a:xfrm>
                    <a:prstGeom prst="rect">
                      <a:avLst/>
                    </a:prstGeom>
                  </p:spPr>
                </p:pic>
                <p:cxnSp>
                  <p:nvCxnSpPr>
                    <p:cNvPr id="64" name="Straight Arrow Connector 63">
                      <a:extLst>
                        <a:ext uri="{FF2B5EF4-FFF2-40B4-BE49-F238E27FC236}">
                          <a16:creationId xmlns:a16="http://schemas.microsoft.com/office/drawing/2014/main" id="{C67241C5-3C9B-4692-9272-7ABC2D53A66B}"/>
                        </a:ext>
                      </a:extLst>
                    </p:cNvPr>
                    <p:cNvCxnSpPr/>
                    <p:nvPr/>
                  </p:nvCxnSpPr>
                  <p:spPr>
                    <a:xfrm>
                      <a:off x="-126478" y="869837"/>
                      <a:ext cx="1324780" cy="87610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3DB9AE4-58F1-46BB-89AE-F39BEF795094}"/>
                        </a:ext>
                      </a:extLst>
                    </p:cNvPr>
                    <p:cNvCxnSpPr/>
                    <p:nvPr/>
                  </p:nvCxnSpPr>
                  <p:spPr>
                    <a:xfrm flipV="1">
                      <a:off x="-1549581" y="851303"/>
                      <a:ext cx="1298207" cy="87394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664863E-0878-4A8B-A991-91523B2E0AD8}"/>
                        </a:ext>
                      </a:extLst>
                    </p:cNvPr>
                    <p:cNvSpPr txBox="1"/>
                    <p:nvPr/>
                  </p:nvSpPr>
                  <p:spPr>
                    <a:xfrm>
                      <a:off x="228296" y="895983"/>
                      <a:ext cx="850899" cy="279837"/>
                    </a:xfrm>
                    <a:prstGeom prst="rect">
                      <a:avLst/>
                    </a:prstGeom>
                    <a:noFill/>
                  </p:spPr>
                  <p:txBody>
                    <a:bodyPr wrap="square" rtlCol="0">
                      <a:spAutoFit/>
                    </a:bodyPr>
                    <a:lstStyle/>
                    <a:p>
                      <a:r>
                        <a:rPr lang="en-US" sz="1200" dirty="0"/>
                        <a:t>20 mm</a:t>
                      </a:r>
                    </a:p>
                  </p:txBody>
                </p:sp>
                <p:sp>
                  <p:nvSpPr>
                    <p:cNvPr id="67" name="TextBox 66">
                      <a:extLst>
                        <a:ext uri="{FF2B5EF4-FFF2-40B4-BE49-F238E27FC236}">
                          <a16:creationId xmlns:a16="http://schemas.microsoft.com/office/drawing/2014/main" id="{69A97CE6-DB8B-435C-B6C4-CD2EA2819BEC}"/>
                        </a:ext>
                      </a:extLst>
                    </p:cNvPr>
                    <p:cNvSpPr txBox="1"/>
                    <p:nvPr/>
                  </p:nvSpPr>
                  <p:spPr>
                    <a:xfrm>
                      <a:off x="-1362751" y="955249"/>
                      <a:ext cx="850899" cy="279837"/>
                    </a:xfrm>
                    <a:prstGeom prst="rect">
                      <a:avLst/>
                    </a:prstGeom>
                    <a:noFill/>
                  </p:spPr>
                  <p:txBody>
                    <a:bodyPr wrap="square" rtlCol="0">
                      <a:spAutoFit/>
                    </a:bodyPr>
                    <a:lstStyle/>
                    <a:p>
                      <a:r>
                        <a:rPr lang="en-US" sz="1200" dirty="0"/>
                        <a:t>20 mm</a:t>
                      </a:r>
                    </a:p>
                  </p:txBody>
                </p:sp>
              </p:grpSp>
              <p:cxnSp>
                <p:nvCxnSpPr>
                  <p:cNvPr id="59" name="Straight Connector 58">
                    <a:extLst>
                      <a:ext uri="{FF2B5EF4-FFF2-40B4-BE49-F238E27FC236}">
                        <a16:creationId xmlns:a16="http://schemas.microsoft.com/office/drawing/2014/main" id="{FAACF362-485F-4213-A745-589B81677753}"/>
                      </a:ext>
                    </a:extLst>
                  </p:cNvPr>
                  <p:cNvCxnSpPr/>
                  <p:nvPr/>
                </p:nvCxnSpPr>
                <p:spPr>
                  <a:xfrm flipH="1">
                    <a:off x="448733" y="2683933"/>
                    <a:ext cx="2743200" cy="1041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C490D5E-F468-4A34-BA34-8BAD794B9205}"/>
                      </a:ext>
                    </a:extLst>
                  </p:cNvPr>
                  <p:cNvCxnSpPr/>
                  <p:nvPr/>
                </p:nvCxnSpPr>
                <p:spPr>
                  <a:xfrm flipV="1">
                    <a:off x="2260600" y="541866"/>
                    <a:ext cx="897467" cy="999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567E83D-1043-445D-B0AC-499CC41179D0}"/>
                      </a:ext>
                    </a:extLst>
                  </p:cNvPr>
                  <p:cNvCxnSpPr/>
                  <p:nvPr/>
                </p:nvCxnSpPr>
                <p:spPr>
                  <a:xfrm>
                    <a:off x="2252133" y="1998133"/>
                    <a:ext cx="897467" cy="1312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EAC574-4A36-48D7-BEEC-87A936116491}"/>
                      </a:ext>
                    </a:extLst>
                  </p:cNvPr>
                  <p:cNvCxnSpPr/>
                  <p:nvPr/>
                </p:nvCxnSpPr>
                <p:spPr>
                  <a:xfrm flipH="1">
                    <a:off x="3115733" y="3234267"/>
                    <a:ext cx="372534" cy="516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1B4EFF5-006A-4098-8880-7E553E38C580}"/>
                    </a:ext>
                  </a:extLst>
                </p:cNvPr>
                <p:cNvSpPr txBox="1"/>
                <p:nvPr/>
              </p:nvSpPr>
              <p:spPr>
                <a:xfrm>
                  <a:off x="22569267" y="21669221"/>
                  <a:ext cx="1500191" cy="245530"/>
                </a:xfrm>
                <a:prstGeom prst="rect">
                  <a:avLst/>
                </a:prstGeom>
                <a:noFill/>
              </p:spPr>
              <p:txBody>
                <a:bodyPr wrap="square" rtlCol="0">
                  <a:spAutoFit/>
                </a:bodyPr>
                <a:lstStyle/>
                <a:p>
                  <a:r>
                    <a:rPr lang="en-US" b="1" dirty="0"/>
                    <a:t>Bolometer Island</a:t>
                  </a:r>
                </a:p>
              </p:txBody>
            </p:sp>
            <p:sp>
              <p:nvSpPr>
                <p:cNvPr id="53" name="TextBox 52">
                  <a:extLst>
                    <a:ext uri="{FF2B5EF4-FFF2-40B4-BE49-F238E27FC236}">
                      <a16:creationId xmlns:a16="http://schemas.microsoft.com/office/drawing/2014/main" id="{8820EF00-3411-45BD-A9FA-25DAE296A933}"/>
                    </a:ext>
                  </a:extLst>
                </p:cNvPr>
                <p:cNvSpPr txBox="1"/>
                <p:nvPr/>
              </p:nvSpPr>
              <p:spPr>
                <a:xfrm>
                  <a:off x="20112699" y="21678620"/>
                  <a:ext cx="1951540" cy="245530"/>
                </a:xfrm>
                <a:prstGeom prst="rect">
                  <a:avLst/>
                </a:prstGeom>
                <a:noFill/>
              </p:spPr>
              <p:txBody>
                <a:bodyPr wrap="square" rtlCol="0">
                  <a:spAutoFit/>
                </a:bodyPr>
                <a:lstStyle/>
                <a:p>
                  <a:r>
                    <a:rPr lang="en-US" b="1" dirty="0"/>
                    <a:t>Bolometer &amp; RF Filter</a:t>
                  </a:r>
                </a:p>
              </p:txBody>
            </p:sp>
            <p:sp>
              <p:nvSpPr>
                <p:cNvPr id="54" name="TextBox 53">
                  <a:extLst>
                    <a:ext uri="{FF2B5EF4-FFF2-40B4-BE49-F238E27FC236}">
                      <a16:creationId xmlns:a16="http://schemas.microsoft.com/office/drawing/2014/main" id="{A2E1457D-ED4A-4BF5-B0CB-C5EF6C66992A}"/>
                    </a:ext>
                  </a:extLst>
                </p:cNvPr>
                <p:cNvSpPr txBox="1"/>
                <p:nvPr/>
              </p:nvSpPr>
              <p:spPr>
                <a:xfrm>
                  <a:off x="22242072" y="20088554"/>
                  <a:ext cx="2447120" cy="245530"/>
                </a:xfrm>
                <a:prstGeom prst="rect">
                  <a:avLst/>
                </a:prstGeom>
                <a:noFill/>
              </p:spPr>
              <p:txBody>
                <a:bodyPr wrap="square" rtlCol="0">
                  <a:spAutoFit/>
                </a:bodyPr>
                <a:lstStyle/>
                <a:p>
                  <a:r>
                    <a:rPr lang="en-US" b="1" dirty="0" err="1"/>
                    <a:t>Antena</a:t>
                  </a:r>
                  <a:r>
                    <a:rPr lang="en-US" b="1" dirty="0"/>
                    <a:t>, Bolometer &amp; RF Filter</a:t>
                  </a:r>
                </a:p>
              </p:txBody>
            </p:sp>
            <p:sp>
              <p:nvSpPr>
                <p:cNvPr id="55" name="TextBox 54">
                  <a:extLst>
                    <a:ext uri="{FF2B5EF4-FFF2-40B4-BE49-F238E27FC236}">
                      <a16:creationId xmlns:a16="http://schemas.microsoft.com/office/drawing/2014/main" id="{252807EF-9253-40D6-9EEE-26DA26756776}"/>
                    </a:ext>
                  </a:extLst>
                </p:cNvPr>
                <p:cNvSpPr txBox="1"/>
                <p:nvPr/>
              </p:nvSpPr>
              <p:spPr>
                <a:xfrm>
                  <a:off x="20017352" y="19913354"/>
                  <a:ext cx="899050" cy="245530"/>
                </a:xfrm>
                <a:prstGeom prst="rect">
                  <a:avLst/>
                </a:prstGeom>
                <a:noFill/>
              </p:spPr>
              <p:txBody>
                <a:bodyPr wrap="square" rtlCol="0">
                  <a:spAutoFit/>
                </a:bodyPr>
                <a:lstStyle/>
                <a:p>
                  <a:r>
                    <a:rPr lang="en-US" b="1" dirty="0"/>
                    <a:t>Test chip</a:t>
                  </a:r>
                </a:p>
              </p:txBody>
            </p:sp>
          </p:grpSp>
          <p:sp>
            <p:nvSpPr>
              <p:cNvPr id="211" name="Rectangle 210">
                <a:extLst>
                  <a:ext uri="{FF2B5EF4-FFF2-40B4-BE49-F238E27FC236}">
                    <a16:creationId xmlns:a16="http://schemas.microsoft.com/office/drawing/2014/main" id="{499630CA-C23C-41E1-B805-816769F6FEC3}"/>
                  </a:ext>
                </a:extLst>
              </p:cNvPr>
              <p:cNvSpPr/>
              <p:nvPr/>
            </p:nvSpPr>
            <p:spPr>
              <a:xfrm>
                <a:off x="241140" y="27522644"/>
                <a:ext cx="6169046" cy="5527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TextBox 220">
              <a:extLst>
                <a:ext uri="{FF2B5EF4-FFF2-40B4-BE49-F238E27FC236}">
                  <a16:creationId xmlns:a16="http://schemas.microsoft.com/office/drawing/2014/main" id="{61C7CD28-B524-4C74-ADC3-4B92022CCCFD}"/>
                </a:ext>
              </a:extLst>
            </p:cNvPr>
            <p:cNvSpPr txBox="1"/>
            <p:nvPr/>
          </p:nvSpPr>
          <p:spPr>
            <a:xfrm>
              <a:off x="818866" y="32265536"/>
              <a:ext cx="5765705" cy="461665"/>
            </a:xfrm>
            <a:prstGeom prst="rect">
              <a:avLst/>
            </a:prstGeom>
            <a:noFill/>
          </p:spPr>
          <p:txBody>
            <a:bodyPr wrap="square" rtlCol="0">
              <a:spAutoFit/>
            </a:bodyPr>
            <a:lstStyle/>
            <a:p>
              <a:r>
                <a:rPr lang="en-US" sz="2400" b="1" dirty="0"/>
                <a:t>Prototype Chip Fabricated at </a:t>
              </a:r>
              <a:r>
                <a:rPr lang="en-US" sz="2400" b="1" dirty="0" err="1"/>
                <a:t>StarCRYO</a:t>
              </a:r>
              <a:endParaRPr lang="en-US" sz="2400" b="1" dirty="0"/>
            </a:p>
          </p:txBody>
        </p:sp>
      </p:grpSp>
      <p:grpSp>
        <p:nvGrpSpPr>
          <p:cNvPr id="240" name="Group 239">
            <a:extLst>
              <a:ext uri="{FF2B5EF4-FFF2-40B4-BE49-F238E27FC236}">
                <a16:creationId xmlns:a16="http://schemas.microsoft.com/office/drawing/2014/main" id="{1D31ECBD-949D-4F21-A757-20BDC9460B86}"/>
              </a:ext>
            </a:extLst>
          </p:cNvPr>
          <p:cNvGrpSpPr/>
          <p:nvPr/>
        </p:nvGrpSpPr>
        <p:grpSpPr>
          <a:xfrm>
            <a:off x="15197042" y="19047010"/>
            <a:ext cx="7572819" cy="5527333"/>
            <a:chOff x="22566312" y="18474207"/>
            <a:chExt cx="7572819" cy="5527333"/>
          </a:xfrm>
        </p:grpSpPr>
        <p:grpSp>
          <p:nvGrpSpPr>
            <p:cNvPr id="207" name="Group 206">
              <a:extLst>
                <a:ext uri="{FF2B5EF4-FFF2-40B4-BE49-F238E27FC236}">
                  <a16:creationId xmlns:a16="http://schemas.microsoft.com/office/drawing/2014/main" id="{3A06F8DE-F13D-490D-894D-BDDA562050B2}"/>
                </a:ext>
              </a:extLst>
            </p:cNvPr>
            <p:cNvGrpSpPr/>
            <p:nvPr/>
          </p:nvGrpSpPr>
          <p:grpSpPr>
            <a:xfrm>
              <a:off x="22731178" y="18622326"/>
              <a:ext cx="7258132" cy="5017173"/>
              <a:chOff x="20765821" y="21189445"/>
              <a:chExt cx="6284236" cy="4343967"/>
            </a:xfrm>
          </p:grpSpPr>
          <p:pic>
            <p:nvPicPr>
              <p:cNvPr id="122" name="Picture 121">
                <a:extLst>
                  <a:ext uri="{FF2B5EF4-FFF2-40B4-BE49-F238E27FC236}">
                    <a16:creationId xmlns:a16="http://schemas.microsoft.com/office/drawing/2014/main" id="{4AE6FA1C-46A8-482F-AE93-93F1AFD1C38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829037" y="21189445"/>
                <a:ext cx="2972691" cy="2229519"/>
              </a:xfrm>
              <a:prstGeom prst="rect">
                <a:avLst/>
              </a:prstGeom>
            </p:spPr>
          </p:pic>
          <p:pic>
            <p:nvPicPr>
              <p:cNvPr id="123" name="Picture 122">
                <a:extLst>
                  <a:ext uri="{FF2B5EF4-FFF2-40B4-BE49-F238E27FC236}">
                    <a16:creationId xmlns:a16="http://schemas.microsoft.com/office/drawing/2014/main" id="{CFF57081-C3F2-4284-9B92-049063C87E97}"/>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8867" t="6197" r="9599"/>
              <a:stretch/>
            </p:blipFill>
            <p:spPr>
              <a:xfrm>
                <a:off x="22238930" y="23752452"/>
                <a:ext cx="1401215" cy="1209050"/>
              </a:xfrm>
              <a:prstGeom prst="rect">
                <a:avLst/>
              </a:prstGeom>
            </p:spPr>
          </p:pic>
          <p:pic>
            <p:nvPicPr>
              <p:cNvPr id="124" name="Picture 123">
                <a:extLst>
                  <a:ext uri="{FF2B5EF4-FFF2-40B4-BE49-F238E27FC236}">
                    <a16:creationId xmlns:a16="http://schemas.microsoft.com/office/drawing/2014/main" id="{40E1126F-DFED-48CD-AF7F-356E1041AF4F}"/>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8154" t="6197" r="10895"/>
              <a:stretch/>
            </p:blipFill>
            <p:spPr>
              <a:xfrm>
                <a:off x="20765821" y="23771575"/>
                <a:ext cx="1391206" cy="1209050"/>
              </a:xfrm>
              <a:prstGeom prst="rect">
                <a:avLst/>
              </a:prstGeom>
            </p:spPr>
          </p:pic>
          <p:sp>
            <p:nvSpPr>
              <p:cNvPr id="126" name="TextBox 125">
                <a:extLst>
                  <a:ext uri="{FF2B5EF4-FFF2-40B4-BE49-F238E27FC236}">
                    <a16:creationId xmlns:a16="http://schemas.microsoft.com/office/drawing/2014/main" id="{7278D31C-EE06-4725-97FB-3D5ED8204ABE}"/>
                  </a:ext>
                </a:extLst>
              </p:cNvPr>
              <p:cNvSpPr txBox="1"/>
              <p:nvPr/>
            </p:nvSpPr>
            <p:spPr>
              <a:xfrm>
                <a:off x="20917504" y="24971257"/>
                <a:ext cx="1349828" cy="266479"/>
              </a:xfrm>
              <a:prstGeom prst="rect">
                <a:avLst/>
              </a:prstGeom>
              <a:noFill/>
            </p:spPr>
            <p:txBody>
              <a:bodyPr wrap="square" rtlCol="0">
                <a:spAutoFit/>
              </a:bodyPr>
              <a:lstStyle/>
              <a:p>
                <a:r>
                  <a:rPr lang="en-US" sz="1400" b="1" dirty="0"/>
                  <a:t>90 GHz beam</a:t>
                </a:r>
              </a:p>
            </p:txBody>
          </p:sp>
          <p:sp>
            <p:nvSpPr>
              <p:cNvPr id="127" name="TextBox 126">
                <a:extLst>
                  <a:ext uri="{FF2B5EF4-FFF2-40B4-BE49-F238E27FC236}">
                    <a16:creationId xmlns:a16="http://schemas.microsoft.com/office/drawing/2014/main" id="{D98F3CBA-6DBD-4E45-A889-41AA33964B68}"/>
                  </a:ext>
                </a:extLst>
              </p:cNvPr>
              <p:cNvSpPr txBox="1"/>
              <p:nvPr/>
            </p:nvSpPr>
            <p:spPr>
              <a:xfrm>
                <a:off x="22338946" y="24966827"/>
                <a:ext cx="1349828" cy="266479"/>
              </a:xfrm>
              <a:prstGeom prst="rect">
                <a:avLst/>
              </a:prstGeom>
              <a:noFill/>
            </p:spPr>
            <p:txBody>
              <a:bodyPr wrap="square" rtlCol="0">
                <a:spAutoFit/>
              </a:bodyPr>
              <a:lstStyle/>
              <a:p>
                <a:r>
                  <a:rPr lang="en-US" sz="1400" b="1" dirty="0"/>
                  <a:t>150 GHz beam</a:t>
                </a:r>
              </a:p>
            </p:txBody>
          </p:sp>
          <p:pic>
            <p:nvPicPr>
              <p:cNvPr id="128" name="Picture 127">
                <a:extLst>
                  <a:ext uri="{FF2B5EF4-FFF2-40B4-BE49-F238E27FC236}">
                    <a16:creationId xmlns:a16="http://schemas.microsoft.com/office/drawing/2014/main" id="{4F01F5FA-B7CE-4BBA-BD96-76ABBD3CAC97}"/>
                  </a:ext>
                </a:extLst>
              </p:cNvPr>
              <p:cNvPicPr>
                <a:picLocks noChangeAspect="1"/>
              </p:cNvPicPr>
              <p:nvPr/>
            </p:nvPicPr>
            <p:blipFill rotWithShape="1">
              <a:blip r:embed="rId30">
                <a:extLst>
                  <a:ext uri="{28A0092B-C50C-407E-A947-70E740481C1C}">
                    <a14:useLocalDpi xmlns:a14="http://schemas.microsoft.com/office/drawing/2010/main" val="0"/>
                  </a:ext>
                </a:extLst>
              </a:blip>
              <a:srcRect l="4699" t="6640" r="6084"/>
              <a:stretch/>
            </p:blipFill>
            <p:spPr>
              <a:xfrm>
                <a:off x="23910623" y="21337610"/>
                <a:ext cx="3139434" cy="1971145"/>
              </a:xfrm>
              <a:prstGeom prst="rect">
                <a:avLst/>
              </a:prstGeom>
            </p:spPr>
          </p:pic>
          <p:pic>
            <p:nvPicPr>
              <p:cNvPr id="155" name="Picture 154">
                <a:extLst>
                  <a:ext uri="{FF2B5EF4-FFF2-40B4-BE49-F238E27FC236}">
                    <a16:creationId xmlns:a16="http://schemas.microsoft.com/office/drawing/2014/main" id="{44076513-4790-4BE6-B133-49FAD59B84D3}"/>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3663647" y="23465977"/>
                <a:ext cx="3278360" cy="2067435"/>
              </a:xfrm>
              <a:prstGeom prst="rect">
                <a:avLst/>
              </a:prstGeom>
            </p:spPr>
          </p:pic>
          <p:sp>
            <p:nvSpPr>
              <p:cNvPr id="125" name="TextBox 124">
                <a:extLst>
                  <a:ext uri="{FF2B5EF4-FFF2-40B4-BE49-F238E27FC236}">
                    <a16:creationId xmlns:a16="http://schemas.microsoft.com/office/drawing/2014/main" id="{6CC015AE-600E-411F-A38C-7B12C62D55AA}"/>
                  </a:ext>
                </a:extLst>
              </p:cNvPr>
              <p:cNvSpPr txBox="1"/>
              <p:nvPr/>
            </p:nvSpPr>
            <p:spPr>
              <a:xfrm>
                <a:off x="24897434" y="23325373"/>
                <a:ext cx="773293" cy="266479"/>
              </a:xfrm>
              <a:prstGeom prst="rect">
                <a:avLst/>
              </a:prstGeom>
              <a:noFill/>
            </p:spPr>
            <p:txBody>
              <a:bodyPr wrap="square" rtlCol="0">
                <a:spAutoFit/>
              </a:bodyPr>
              <a:lstStyle/>
              <a:p>
                <a:r>
                  <a:rPr lang="en-US" sz="1400" b="1" dirty="0"/>
                  <a:t>Spectra</a:t>
                </a:r>
              </a:p>
            </p:txBody>
          </p:sp>
        </p:grpSp>
        <p:sp>
          <p:nvSpPr>
            <p:cNvPr id="216" name="Rectangle 215">
              <a:extLst>
                <a:ext uri="{FF2B5EF4-FFF2-40B4-BE49-F238E27FC236}">
                  <a16:creationId xmlns:a16="http://schemas.microsoft.com/office/drawing/2014/main" id="{48B8B1F9-E26C-417B-9263-A88F1EDCE514}"/>
                </a:ext>
              </a:extLst>
            </p:cNvPr>
            <p:cNvSpPr/>
            <p:nvPr/>
          </p:nvSpPr>
          <p:spPr>
            <a:xfrm>
              <a:off x="22566312" y="18474207"/>
              <a:ext cx="7572819" cy="5527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6" name="TextBox 225">
              <a:extLst>
                <a:ext uri="{FF2B5EF4-FFF2-40B4-BE49-F238E27FC236}">
                  <a16:creationId xmlns:a16="http://schemas.microsoft.com/office/drawing/2014/main" id="{643E8E27-34EF-4573-B43F-CF4F43C6CB69}"/>
                </a:ext>
              </a:extLst>
            </p:cNvPr>
            <p:cNvSpPr txBox="1"/>
            <p:nvPr/>
          </p:nvSpPr>
          <p:spPr>
            <a:xfrm>
              <a:off x="28423794" y="21431925"/>
              <a:ext cx="919277" cy="523220"/>
            </a:xfrm>
            <a:prstGeom prst="rect">
              <a:avLst/>
            </a:prstGeom>
            <a:noFill/>
            <a:ln>
              <a:solidFill>
                <a:schemeClr val="tx1"/>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90 GHz</a:t>
              </a:r>
            </a:p>
            <a:p>
              <a:r>
                <a:rPr lang="en-US" sz="1400" dirty="0">
                  <a:solidFill>
                    <a:srgbClr val="0000FF"/>
                  </a:solidFill>
                  <a:latin typeface="Arial" panose="020B0604020202020204" pitchFamily="34" charset="0"/>
                  <a:cs typeface="Arial" panose="020B0604020202020204" pitchFamily="34" charset="0"/>
                </a:rPr>
                <a:t>150 GHz</a:t>
              </a:r>
            </a:p>
          </p:txBody>
        </p:sp>
      </p:grpSp>
      <p:grpSp>
        <p:nvGrpSpPr>
          <p:cNvPr id="239" name="Group 238">
            <a:extLst>
              <a:ext uri="{FF2B5EF4-FFF2-40B4-BE49-F238E27FC236}">
                <a16:creationId xmlns:a16="http://schemas.microsoft.com/office/drawing/2014/main" id="{CEFE5810-94C7-4194-A8D3-559E7B9A9EA0}"/>
              </a:ext>
            </a:extLst>
          </p:cNvPr>
          <p:cNvGrpSpPr/>
          <p:nvPr/>
        </p:nvGrpSpPr>
        <p:grpSpPr>
          <a:xfrm>
            <a:off x="22931938" y="19044786"/>
            <a:ext cx="7206503" cy="5527333"/>
            <a:chOff x="15247318" y="18474207"/>
            <a:chExt cx="7206503" cy="5527333"/>
          </a:xfrm>
        </p:grpSpPr>
        <p:grpSp>
          <p:nvGrpSpPr>
            <p:cNvPr id="202" name="Group 201">
              <a:extLst>
                <a:ext uri="{FF2B5EF4-FFF2-40B4-BE49-F238E27FC236}">
                  <a16:creationId xmlns:a16="http://schemas.microsoft.com/office/drawing/2014/main" id="{2B8A4239-A871-4D49-B3B7-B7999F6F2D27}"/>
                </a:ext>
              </a:extLst>
            </p:cNvPr>
            <p:cNvGrpSpPr/>
            <p:nvPr/>
          </p:nvGrpSpPr>
          <p:grpSpPr>
            <a:xfrm>
              <a:off x="15286319" y="18588442"/>
              <a:ext cx="5674725" cy="4506695"/>
              <a:chOff x="24560276" y="18218769"/>
              <a:chExt cx="3799211" cy="3017218"/>
            </a:xfrm>
          </p:grpSpPr>
          <p:pic>
            <p:nvPicPr>
              <p:cNvPr id="43" name="Picture 42">
                <a:extLst>
                  <a:ext uri="{FF2B5EF4-FFF2-40B4-BE49-F238E27FC236}">
                    <a16:creationId xmlns:a16="http://schemas.microsoft.com/office/drawing/2014/main" id="{CDE38234-5463-4F0A-AC00-C35F7A14ADA7}"/>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5541" r="6353"/>
              <a:stretch/>
            </p:blipFill>
            <p:spPr>
              <a:xfrm>
                <a:off x="24772030" y="18218769"/>
                <a:ext cx="1950894" cy="1660710"/>
              </a:xfrm>
              <a:prstGeom prst="rect">
                <a:avLst/>
              </a:prstGeom>
            </p:spPr>
          </p:pic>
          <p:pic>
            <p:nvPicPr>
              <p:cNvPr id="45" name="Picture 44">
                <a:extLst>
                  <a:ext uri="{FF2B5EF4-FFF2-40B4-BE49-F238E27FC236}">
                    <a16:creationId xmlns:a16="http://schemas.microsoft.com/office/drawing/2014/main" id="{0F959BCE-A896-4546-B884-46BDF39970B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5621710" y="20237034"/>
                <a:ext cx="1325999" cy="994499"/>
              </a:xfrm>
              <a:prstGeom prst="rect">
                <a:avLst/>
              </a:prstGeom>
            </p:spPr>
          </p:pic>
          <p:pic>
            <p:nvPicPr>
              <p:cNvPr id="46" name="Picture 45">
                <a:extLst>
                  <a:ext uri="{FF2B5EF4-FFF2-40B4-BE49-F238E27FC236}">
                    <a16:creationId xmlns:a16="http://schemas.microsoft.com/office/drawing/2014/main" id="{4A428DFA-C6B8-431B-94DA-96FE73765D8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4560276" y="20237218"/>
                <a:ext cx="1331694" cy="998769"/>
              </a:xfrm>
              <a:prstGeom prst="rect">
                <a:avLst/>
              </a:prstGeom>
            </p:spPr>
          </p:pic>
          <p:sp>
            <p:nvSpPr>
              <p:cNvPr id="48" name="TextBox 47">
                <a:extLst>
                  <a:ext uri="{FF2B5EF4-FFF2-40B4-BE49-F238E27FC236}">
                    <a16:creationId xmlns:a16="http://schemas.microsoft.com/office/drawing/2014/main" id="{1A79EA06-821D-4701-810F-2433C3170896}"/>
                  </a:ext>
                </a:extLst>
              </p:cNvPr>
              <p:cNvSpPr txBox="1"/>
              <p:nvPr/>
            </p:nvSpPr>
            <p:spPr>
              <a:xfrm>
                <a:off x="25558377" y="19882169"/>
                <a:ext cx="615691" cy="206056"/>
              </a:xfrm>
              <a:prstGeom prst="rect">
                <a:avLst/>
              </a:prstGeom>
              <a:noFill/>
            </p:spPr>
            <p:txBody>
              <a:bodyPr wrap="square" rtlCol="0">
                <a:spAutoFit/>
              </a:bodyPr>
              <a:lstStyle/>
              <a:p>
                <a:r>
                  <a:rPr lang="en-US" sz="1400" b="1" dirty="0"/>
                  <a:t>IV curve</a:t>
                </a:r>
              </a:p>
            </p:txBody>
          </p:sp>
          <p:sp>
            <p:nvSpPr>
              <p:cNvPr id="49" name="TextBox 48">
                <a:extLst>
                  <a:ext uri="{FF2B5EF4-FFF2-40B4-BE49-F238E27FC236}">
                    <a16:creationId xmlns:a16="http://schemas.microsoft.com/office/drawing/2014/main" id="{413FC468-9BA9-4A81-88C2-05107B61111D}"/>
                  </a:ext>
                </a:extLst>
              </p:cNvPr>
              <p:cNvSpPr txBox="1"/>
              <p:nvPr/>
            </p:nvSpPr>
            <p:spPr>
              <a:xfrm>
                <a:off x="27743796" y="19854456"/>
                <a:ext cx="615691" cy="206056"/>
              </a:xfrm>
              <a:prstGeom prst="rect">
                <a:avLst/>
              </a:prstGeom>
              <a:noFill/>
            </p:spPr>
            <p:txBody>
              <a:bodyPr wrap="square" rtlCol="0">
                <a:spAutoFit/>
              </a:bodyPr>
              <a:lstStyle/>
              <a:p>
                <a:r>
                  <a:rPr lang="en-US" sz="1400" b="1" dirty="0"/>
                  <a:t>Spectra</a:t>
                </a:r>
              </a:p>
            </p:txBody>
          </p:sp>
        </p:grpSp>
        <p:sp>
          <p:nvSpPr>
            <p:cNvPr id="217" name="Rectangle 216">
              <a:extLst>
                <a:ext uri="{FF2B5EF4-FFF2-40B4-BE49-F238E27FC236}">
                  <a16:creationId xmlns:a16="http://schemas.microsoft.com/office/drawing/2014/main" id="{8BE336B0-314E-4FEE-9363-29A834BCA5B4}"/>
                </a:ext>
              </a:extLst>
            </p:cNvPr>
            <p:cNvSpPr/>
            <p:nvPr/>
          </p:nvSpPr>
          <p:spPr>
            <a:xfrm>
              <a:off x="15247318" y="18474207"/>
              <a:ext cx="7206503" cy="5527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22" name="Group 221">
              <a:extLst>
                <a:ext uri="{FF2B5EF4-FFF2-40B4-BE49-F238E27FC236}">
                  <a16:creationId xmlns:a16="http://schemas.microsoft.com/office/drawing/2014/main" id="{5EFBF47D-1AC0-4901-A636-CCD1309044F9}"/>
                </a:ext>
              </a:extLst>
            </p:cNvPr>
            <p:cNvGrpSpPr/>
            <p:nvPr/>
          </p:nvGrpSpPr>
          <p:grpSpPr>
            <a:xfrm>
              <a:off x="18466524" y="21237873"/>
              <a:ext cx="3962414" cy="2596877"/>
              <a:chOff x="-390839" y="488625"/>
              <a:chExt cx="4710070" cy="4041252"/>
            </a:xfrm>
          </p:grpSpPr>
          <p:pic>
            <p:nvPicPr>
              <p:cNvPr id="223" name="Picture 222">
                <a:extLst>
                  <a:ext uri="{FF2B5EF4-FFF2-40B4-BE49-F238E27FC236}">
                    <a16:creationId xmlns:a16="http://schemas.microsoft.com/office/drawing/2014/main" id="{95690AD4-6904-4823-938D-66C64B5B81B0}"/>
                  </a:ext>
                </a:extLst>
              </p:cNvPr>
              <p:cNvPicPr>
                <a:picLocks noChangeAspect="1"/>
              </p:cNvPicPr>
              <p:nvPr/>
            </p:nvPicPr>
            <p:blipFill rotWithShape="1">
              <a:blip r:embed="rId35">
                <a:extLst>
                  <a:ext uri="{28A0092B-C50C-407E-A947-70E740481C1C}">
                    <a14:useLocalDpi xmlns:a14="http://schemas.microsoft.com/office/drawing/2010/main" val="0"/>
                  </a:ext>
                </a:extLst>
              </a:blip>
              <a:srcRect l="2767" r="8299"/>
              <a:stretch/>
            </p:blipFill>
            <p:spPr>
              <a:xfrm>
                <a:off x="-25452" y="488625"/>
                <a:ext cx="3908762" cy="3296335"/>
              </a:xfrm>
              <a:prstGeom prst="rect">
                <a:avLst/>
              </a:prstGeom>
            </p:spPr>
          </p:pic>
          <p:sp>
            <p:nvSpPr>
              <p:cNvPr id="225" name="TextBox 224">
                <a:extLst>
                  <a:ext uri="{FF2B5EF4-FFF2-40B4-BE49-F238E27FC236}">
                    <a16:creationId xmlns:a16="http://schemas.microsoft.com/office/drawing/2014/main" id="{9894E30C-045B-4C06-B9B1-2A61D5F05ADD}"/>
                  </a:ext>
                </a:extLst>
              </p:cNvPr>
              <p:cNvSpPr txBox="1"/>
              <p:nvPr/>
            </p:nvSpPr>
            <p:spPr>
              <a:xfrm>
                <a:off x="-390839" y="4050915"/>
                <a:ext cx="4710070" cy="478962"/>
              </a:xfrm>
              <a:prstGeom prst="rect">
                <a:avLst/>
              </a:prstGeom>
              <a:noFill/>
            </p:spPr>
            <p:txBody>
              <a:bodyPr wrap="square" rtlCol="0">
                <a:spAutoFit/>
              </a:bodyPr>
              <a:lstStyle/>
              <a:p>
                <a:pPr algn="ctr"/>
                <a:r>
                  <a:rPr lang="en-US" sz="1400" b="1" dirty="0"/>
                  <a:t>Polarization measurement with a rotating wire grid</a:t>
                </a:r>
              </a:p>
            </p:txBody>
          </p:sp>
        </p:grpSp>
        <p:pic>
          <p:nvPicPr>
            <p:cNvPr id="228" name="Picture 227">
              <a:extLst>
                <a:ext uri="{FF2B5EF4-FFF2-40B4-BE49-F238E27FC236}">
                  <a16:creationId xmlns:a16="http://schemas.microsoft.com/office/drawing/2014/main" id="{62604332-61B7-42BD-BA56-152AF657A506}"/>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8450884" y="18787911"/>
              <a:ext cx="3600812" cy="2267378"/>
            </a:xfrm>
            <a:prstGeom prst="rect">
              <a:avLst/>
            </a:prstGeom>
          </p:spPr>
        </p:pic>
        <p:sp>
          <p:nvSpPr>
            <p:cNvPr id="229" name="TextBox 228">
              <a:extLst>
                <a:ext uri="{FF2B5EF4-FFF2-40B4-BE49-F238E27FC236}">
                  <a16:creationId xmlns:a16="http://schemas.microsoft.com/office/drawing/2014/main" id="{8C529E06-D60E-4F17-8316-44EFF0DEBA60}"/>
                </a:ext>
              </a:extLst>
            </p:cNvPr>
            <p:cNvSpPr txBox="1"/>
            <p:nvPr/>
          </p:nvSpPr>
          <p:spPr>
            <a:xfrm>
              <a:off x="15602913" y="23119007"/>
              <a:ext cx="1559017" cy="307777"/>
            </a:xfrm>
            <a:prstGeom prst="rect">
              <a:avLst/>
            </a:prstGeom>
            <a:noFill/>
          </p:spPr>
          <p:txBody>
            <a:bodyPr wrap="square" rtlCol="0">
              <a:spAutoFit/>
            </a:bodyPr>
            <a:lstStyle/>
            <a:p>
              <a:r>
                <a:rPr lang="en-US" sz="1400" b="1" dirty="0"/>
                <a:t>90 GHz beam</a:t>
              </a:r>
            </a:p>
          </p:txBody>
        </p:sp>
        <p:sp>
          <p:nvSpPr>
            <p:cNvPr id="230" name="TextBox 229">
              <a:extLst>
                <a:ext uri="{FF2B5EF4-FFF2-40B4-BE49-F238E27FC236}">
                  <a16:creationId xmlns:a16="http://schemas.microsoft.com/office/drawing/2014/main" id="{4AC2E137-0F44-47FD-ACB5-E13B84516E9E}"/>
                </a:ext>
              </a:extLst>
            </p:cNvPr>
            <p:cNvSpPr txBox="1"/>
            <p:nvPr/>
          </p:nvSpPr>
          <p:spPr>
            <a:xfrm>
              <a:off x="17244642" y="23113891"/>
              <a:ext cx="1559017" cy="307777"/>
            </a:xfrm>
            <a:prstGeom prst="rect">
              <a:avLst/>
            </a:prstGeom>
            <a:noFill/>
          </p:spPr>
          <p:txBody>
            <a:bodyPr wrap="square" rtlCol="0">
              <a:spAutoFit/>
            </a:bodyPr>
            <a:lstStyle/>
            <a:p>
              <a:r>
                <a:rPr lang="en-US" sz="1400" b="1" dirty="0"/>
                <a:t>150 GHz beam</a:t>
              </a:r>
            </a:p>
          </p:txBody>
        </p:sp>
      </p:grpSp>
      <p:pic>
        <p:nvPicPr>
          <p:cNvPr id="231" name="Picture 2" descr="https://i.ytimg.com/i/OGbLcBlRv3Ja207UntxK_A/mq1.jpg?v=51d71c3a">
            <a:extLst>
              <a:ext uri="{FF2B5EF4-FFF2-40B4-BE49-F238E27FC236}">
                <a16:creationId xmlns:a16="http://schemas.microsoft.com/office/drawing/2014/main" id="{2024C9DA-3489-4433-98BF-EB0565AE2812}"/>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3463828" y="41264943"/>
            <a:ext cx="930099" cy="930099"/>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232">
            <a:extLst>
              <a:ext uri="{FF2B5EF4-FFF2-40B4-BE49-F238E27FC236}">
                <a16:creationId xmlns:a16="http://schemas.microsoft.com/office/drawing/2014/main" id="{00EA82AC-F772-4531-8D59-4999DE48D282}"/>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068237" y="33967210"/>
            <a:ext cx="2194827" cy="724293"/>
          </a:xfrm>
          <a:prstGeom prst="rect">
            <a:avLst/>
          </a:prstGeom>
        </p:spPr>
      </p:pic>
      <p:pic>
        <p:nvPicPr>
          <p:cNvPr id="236" name="Picture 235">
            <a:extLst>
              <a:ext uri="{FF2B5EF4-FFF2-40B4-BE49-F238E27FC236}">
                <a16:creationId xmlns:a16="http://schemas.microsoft.com/office/drawing/2014/main" id="{E2E9AD30-2AFD-4545-8CFA-32C85917770A}"/>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874518" y="33043221"/>
            <a:ext cx="2367345" cy="938450"/>
          </a:xfrm>
          <a:prstGeom prst="rect">
            <a:avLst/>
          </a:prstGeom>
        </p:spPr>
      </p:pic>
      <p:sp>
        <p:nvSpPr>
          <p:cNvPr id="242" name="Rectangle 241">
            <a:extLst>
              <a:ext uri="{FF2B5EF4-FFF2-40B4-BE49-F238E27FC236}">
                <a16:creationId xmlns:a16="http://schemas.microsoft.com/office/drawing/2014/main" id="{A2874B8D-4D7B-4DB7-9397-035CBA189ED4}"/>
              </a:ext>
            </a:extLst>
          </p:cNvPr>
          <p:cNvSpPr/>
          <p:nvPr/>
        </p:nvSpPr>
        <p:spPr>
          <a:xfrm>
            <a:off x="15097948" y="30686650"/>
            <a:ext cx="15116172" cy="4524315"/>
          </a:xfrm>
          <a:prstGeom prst="rect">
            <a:avLst/>
          </a:prstGeom>
        </p:spPr>
        <p:txBody>
          <a:bodyPr wrap="square">
            <a:spAutoFit/>
          </a:bodyPr>
          <a:lstStyle/>
          <a:p>
            <a:r>
              <a:rPr lang="en-US" sz="3200" dirty="0"/>
              <a:t>We took a staged approach to develop CMB detector fabrication with commercial foundries with the following steps:</a:t>
            </a:r>
          </a:p>
          <a:p>
            <a:pPr marL="800100" lvl="1" indent="-342900">
              <a:buFont typeface="+mj-lt"/>
              <a:buAutoNum type="arabicPeriod"/>
            </a:pPr>
            <a:r>
              <a:rPr lang="en-US" sz="3200" dirty="0"/>
              <a:t>Make a bolometer</a:t>
            </a:r>
          </a:p>
          <a:p>
            <a:pPr marL="800100" lvl="1" indent="-342900">
              <a:buFont typeface="+mj-lt"/>
              <a:buAutoNum type="arabicPeriod"/>
            </a:pPr>
            <a:r>
              <a:rPr lang="en-US" sz="3200" dirty="0"/>
              <a:t>Make an antenna-coupled bolometer</a:t>
            </a:r>
          </a:p>
          <a:p>
            <a:pPr marL="800100" lvl="1" indent="-342900">
              <a:buFont typeface="+mj-lt"/>
              <a:buAutoNum type="arabicPeriod"/>
            </a:pPr>
            <a:r>
              <a:rPr lang="en-US" sz="3200" dirty="0"/>
              <a:t>Make an antenna-coupled bolometer detector array</a:t>
            </a:r>
          </a:p>
          <a:p>
            <a:pPr marL="800100" lvl="1" indent="-342900">
              <a:buFont typeface="+mj-lt"/>
              <a:buAutoNum type="arabicPeriod"/>
            </a:pPr>
            <a:r>
              <a:rPr lang="en-US" sz="3200" dirty="0"/>
              <a:t>Make an antenna-coupled bolometer detector array with optimized characteristics</a:t>
            </a:r>
          </a:p>
          <a:p>
            <a:pPr marL="800100" lvl="1" indent="-342900">
              <a:buFont typeface="+mj-lt"/>
              <a:buAutoNum type="arabicPeriod"/>
            </a:pPr>
            <a:r>
              <a:rPr lang="en-US" sz="3200" dirty="0"/>
              <a:t>Demonstrate mass production of detector arrays with optimized characteristics</a:t>
            </a:r>
          </a:p>
          <a:p>
            <a:r>
              <a:rPr lang="en-US" sz="3200" dirty="0"/>
              <a:t>We have completed stages 1,2, and 3 with promising results; step 4 is in progress</a:t>
            </a:r>
          </a:p>
          <a:p>
            <a:r>
              <a:rPr lang="en-US" sz="3200" b="1" dirty="0"/>
              <a:t>This R&amp;D could open a new approach to fabricate CMB detectors for future experiments</a:t>
            </a:r>
          </a:p>
        </p:txBody>
      </p:sp>
      <p:graphicFrame>
        <p:nvGraphicFramePr>
          <p:cNvPr id="243" name="Table 242">
            <a:extLst>
              <a:ext uri="{FF2B5EF4-FFF2-40B4-BE49-F238E27FC236}">
                <a16:creationId xmlns:a16="http://schemas.microsoft.com/office/drawing/2014/main" id="{273DCEA2-F428-4819-BDDD-C2DE82750FE3}"/>
              </a:ext>
            </a:extLst>
          </p:cNvPr>
          <p:cNvGraphicFramePr>
            <a:graphicFrameLocks noGrp="1"/>
          </p:cNvGraphicFramePr>
          <p:nvPr>
            <p:extLst>
              <p:ext uri="{D42A27DB-BD31-4B8C-83A1-F6EECF244321}">
                <p14:modId xmlns:p14="http://schemas.microsoft.com/office/powerpoint/2010/main" val="1795352702"/>
              </p:ext>
            </p:extLst>
          </p:nvPr>
        </p:nvGraphicFramePr>
        <p:xfrm>
          <a:off x="16249036" y="14166884"/>
          <a:ext cx="5740710" cy="1463040"/>
        </p:xfrm>
        <a:graphic>
          <a:graphicData uri="http://schemas.openxmlformats.org/drawingml/2006/table">
            <a:tbl>
              <a:tblPr firstRow="1" bandRow="1">
                <a:tableStyleId>{073A0DAA-6AF3-43AB-8588-CEC1D06C72B9}</a:tableStyleId>
              </a:tblPr>
              <a:tblGrid>
                <a:gridCol w="2630604">
                  <a:extLst>
                    <a:ext uri="{9D8B030D-6E8A-4147-A177-3AD203B41FA5}">
                      <a16:colId xmlns:a16="http://schemas.microsoft.com/office/drawing/2014/main" val="4225756419"/>
                    </a:ext>
                  </a:extLst>
                </a:gridCol>
                <a:gridCol w="3110106">
                  <a:extLst>
                    <a:ext uri="{9D8B030D-6E8A-4147-A177-3AD203B41FA5}">
                      <a16:colId xmlns:a16="http://schemas.microsoft.com/office/drawing/2014/main" val="635415489"/>
                    </a:ext>
                  </a:extLst>
                </a:gridCol>
              </a:tblGrid>
              <a:tr h="370840">
                <a:tc>
                  <a:txBody>
                    <a:bodyPr/>
                    <a:lstStyle/>
                    <a:p>
                      <a:pPr algn="ctr"/>
                      <a:r>
                        <a:rPr lang="en-US" sz="2600" dirty="0"/>
                        <a:t>Material</a:t>
                      </a:r>
                    </a:p>
                  </a:txBody>
                  <a:tcPr/>
                </a:tc>
                <a:tc>
                  <a:txBody>
                    <a:bodyPr/>
                    <a:lstStyle/>
                    <a:p>
                      <a:pPr algn="ctr"/>
                      <a:r>
                        <a:rPr lang="en-US" sz="2600" dirty="0"/>
                        <a:t>Thickness [Å]</a:t>
                      </a:r>
                    </a:p>
                  </a:txBody>
                  <a:tcPr/>
                </a:tc>
                <a:extLst>
                  <a:ext uri="{0D108BD9-81ED-4DB2-BD59-A6C34878D82A}">
                    <a16:rowId xmlns:a16="http://schemas.microsoft.com/office/drawing/2014/main" val="2340673184"/>
                  </a:ext>
                </a:extLst>
              </a:tr>
              <a:tr h="370840">
                <a:tc>
                  <a:txBody>
                    <a:bodyPr/>
                    <a:lstStyle/>
                    <a:p>
                      <a:pPr algn="ctr"/>
                      <a:r>
                        <a:rPr lang="en-US" sz="2600" b="1" dirty="0"/>
                        <a:t>Niobium</a:t>
                      </a:r>
                    </a:p>
                  </a:txBody>
                  <a:tcPr/>
                </a:tc>
                <a:tc>
                  <a:txBody>
                    <a:bodyPr/>
                    <a:lstStyle/>
                    <a:p>
                      <a:pPr algn="ctr"/>
                      <a:r>
                        <a:rPr lang="en-US" sz="2600" dirty="0"/>
                        <a:t>5300 ± 100</a:t>
                      </a:r>
                    </a:p>
                  </a:txBody>
                  <a:tcPr/>
                </a:tc>
                <a:extLst>
                  <a:ext uri="{0D108BD9-81ED-4DB2-BD59-A6C34878D82A}">
                    <a16:rowId xmlns:a16="http://schemas.microsoft.com/office/drawing/2014/main" val="673023105"/>
                  </a:ext>
                </a:extLst>
              </a:tr>
              <a:tr h="370840">
                <a:tc>
                  <a:txBody>
                    <a:bodyPr/>
                    <a:lstStyle/>
                    <a:p>
                      <a:pPr algn="ctr"/>
                      <a:r>
                        <a:rPr lang="en-US" sz="2600" b="1" dirty="0"/>
                        <a:t>Silicon Oxide</a:t>
                      </a:r>
                    </a:p>
                  </a:txBody>
                  <a:tcPr/>
                </a:tc>
                <a:tc>
                  <a:txBody>
                    <a:bodyPr/>
                    <a:lstStyle/>
                    <a:p>
                      <a:pPr algn="ctr"/>
                      <a:r>
                        <a:rPr lang="en-US" sz="2600" dirty="0"/>
                        <a:t>5100 ± 100</a:t>
                      </a:r>
                    </a:p>
                  </a:txBody>
                  <a:tcPr/>
                </a:tc>
                <a:extLst>
                  <a:ext uri="{0D108BD9-81ED-4DB2-BD59-A6C34878D82A}">
                    <a16:rowId xmlns:a16="http://schemas.microsoft.com/office/drawing/2014/main" val="2525910278"/>
                  </a:ext>
                </a:extLst>
              </a:tr>
            </a:tbl>
          </a:graphicData>
        </a:graphic>
      </p:graphicFrame>
      <p:sp>
        <p:nvSpPr>
          <p:cNvPr id="245" name="TextBox 244">
            <a:extLst>
              <a:ext uri="{FF2B5EF4-FFF2-40B4-BE49-F238E27FC236}">
                <a16:creationId xmlns:a16="http://schemas.microsoft.com/office/drawing/2014/main" id="{E140584F-EC38-4151-B8B5-6DB255C5AD3C}"/>
              </a:ext>
            </a:extLst>
          </p:cNvPr>
          <p:cNvSpPr txBox="1"/>
          <p:nvPr/>
        </p:nvSpPr>
        <p:spPr>
          <a:xfrm>
            <a:off x="23222205" y="24605885"/>
            <a:ext cx="6827948" cy="461665"/>
          </a:xfrm>
          <a:prstGeom prst="rect">
            <a:avLst/>
          </a:prstGeom>
          <a:noFill/>
        </p:spPr>
        <p:txBody>
          <a:bodyPr wrap="square" rtlCol="0">
            <a:spAutoFit/>
          </a:bodyPr>
          <a:lstStyle/>
          <a:p>
            <a:r>
              <a:rPr lang="en-US" sz="2400" b="1" dirty="0"/>
              <a:t>Test results from devices from STAR </a:t>
            </a:r>
            <a:r>
              <a:rPr lang="en-US" sz="2400" b="1" dirty="0" err="1"/>
              <a:t>Cryoelectronics</a:t>
            </a:r>
            <a:endParaRPr lang="en-US" sz="2400" b="1" dirty="0"/>
          </a:p>
        </p:txBody>
      </p:sp>
      <p:sp>
        <p:nvSpPr>
          <p:cNvPr id="246" name="TextBox 245">
            <a:extLst>
              <a:ext uri="{FF2B5EF4-FFF2-40B4-BE49-F238E27FC236}">
                <a16:creationId xmlns:a16="http://schemas.microsoft.com/office/drawing/2014/main" id="{8C7CAAC9-3A9F-47AB-961E-E817BEFF6ABD}"/>
              </a:ext>
            </a:extLst>
          </p:cNvPr>
          <p:cNvSpPr txBox="1"/>
          <p:nvPr/>
        </p:nvSpPr>
        <p:spPr>
          <a:xfrm>
            <a:off x="16162758" y="24605885"/>
            <a:ext cx="6309207" cy="461665"/>
          </a:xfrm>
          <a:prstGeom prst="rect">
            <a:avLst/>
          </a:prstGeom>
          <a:noFill/>
        </p:spPr>
        <p:txBody>
          <a:bodyPr wrap="square" rtlCol="0">
            <a:spAutoFit/>
          </a:bodyPr>
          <a:lstStyle/>
          <a:p>
            <a:r>
              <a:rPr lang="en-US" sz="2400" b="1" dirty="0"/>
              <a:t>Test results from devices from HYPRES</a:t>
            </a:r>
          </a:p>
        </p:txBody>
      </p:sp>
      <p:sp>
        <p:nvSpPr>
          <p:cNvPr id="247" name="Rectangle 246">
            <a:extLst>
              <a:ext uri="{FF2B5EF4-FFF2-40B4-BE49-F238E27FC236}">
                <a16:creationId xmlns:a16="http://schemas.microsoft.com/office/drawing/2014/main" id="{0C2D037D-B120-4E4C-88EC-F42CAA8A6A32}"/>
              </a:ext>
            </a:extLst>
          </p:cNvPr>
          <p:cNvSpPr/>
          <p:nvPr/>
        </p:nvSpPr>
        <p:spPr>
          <a:xfrm>
            <a:off x="15121346" y="36378602"/>
            <a:ext cx="15092773" cy="3539430"/>
          </a:xfrm>
          <a:prstGeom prst="rect">
            <a:avLst/>
          </a:prstGeom>
        </p:spPr>
        <p:txBody>
          <a:bodyPr wrap="square">
            <a:spAutoFit/>
          </a:bodyPr>
          <a:lstStyle/>
          <a:p>
            <a:pPr marL="457200" indent="-457200">
              <a:buFont typeface="Arial" panose="020B0604020202020204" pitchFamily="34" charset="0"/>
              <a:buChar char="•"/>
            </a:pPr>
            <a:r>
              <a:rPr lang="en-US" sz="3200" dirty="0"/>
              <a:t>This work was supported by Laboratory Directed Research and Development (LDRD) funding from Berkeley Lab, provided by the Director, Office of Science, of the U.S. Department of Energy under Contract No. DE-AC02-05CH11231</a:t>
            </a:r>
          </a:p>
          <a:p>
            <a:pPr marL="457200" indent="-457200">
              <a:buFont typeface="Arial" panose="020B0604020202020204" pitchFamily="34" charset="0"/>
              <a:buChar char="•"/>
            </a:pPr>
            <a:r>
              <a:rPr lang="en-US" sz="3200" dirty="0"/>
              <a:t>We thank Dr. Daniel </a:t>
            </a:r>
            <a:r>
              <a:rPr lang="en-US" sz="3200" dirty="0" err="1"/>
              <a:t>Yohannes</a:t>
            </a:r>
            <a:r>
              <a:rPr lang="en-US" sz="3200" dirty="0"/>
              <a:t>, Dr. Oleg </a:t>
            </a:r>
            <a:r>
              <a:rPr lang="en-US" sz="3200" dirty="0" err="1"/>
              <a:t>Mukhanov</a:t>
            </a:r>
            <a:r>
              <a:rPr lang="en-US" sz="3200" dirty="0"/>
              <a:t>, and Dr. Alex </a:t>
            </a:r>
            <a:r>
              <a:rPr lang="en-US" sz="3200" dirty="0" err="1"/>
              <a:t>Kirichenko</a:t>
            </a:r>
            <a:r>
              <a:rPr lang="en-US" sz="3200" dirty="0"/>
              <a:t> from HYPRES Inc. for valuable suggestions and feedback that led to successful fabrication</a:t>
            </a:r>
          </a:p>
          <a:p>
            <a:pPr marL="457200" indent="-457200">
              <a:buFont typeface="Arial" panose="020B0604020202020204" pitchFamily="34" charset="0"/>
              <a:buChar char="•"/>
            </a:pPr>
            <a:r>
              <a:rPr lang="en-US" sz="3200" dirty="0"/>
              <a:t>We thank Dr. Robin Cantor from STAR </a:t>
            </a:r>
            <a:r>
              <a:rPr lang="en-US" sz="3200" dirty="0" err="1"/>
              <a:t>Cryoelectronics</a:t>
            </a:r>
            <a:r>
              <a:rPr lang="en-US" sz="3200" dirty="0"/>
              <a:t> for valuable suggestions and feedback that led to successful fabrication</a:t>
            </a:r>
          </a:p>
        </p:txBody>
      </p:sp>
      <p:sp>
        <p:nvSpPr>
          <p:cNvPr id="248" name="Rectangle 247">
            <a:extLst>
              <a:ext uri="{FF2B5EF4-FFF2-40B4-BE49-F238E27FC236}">
                <a16:creationId xmlns:a16="http://schemas.microsoft.com/office/drawing/2014/main" id="{44AF5CCF-48FC-4C05-907A-597D29682B99}"/>
              </a:ext>
            </a:extLst>
          </p:cNvPr>
          <p:cNvSpPr/>
          <p:nvPr/>
        </p:nvSpPr>
        <p:spPr>
          <a:xfrm>
            <a:off x="15473904" y="41264943"/>
            <a:ext cx="14333943" cy="584775"/>
          </a:xfrm>
          <a:prstGeom prst="rect">
            <a:avLst/>
          </a:prstGeom>
        </p:spPr>
        <p:txBody>
          <a:bodyPr wrap="square">
            <a:spAutoFit/>
          </a:bodyPr>
          <a:lstStyle/>
          <a:p>
            <a:r>
              <a:rPr lang="en-US" sz="3200" dirty="0"/>
              <a:t>[1] CMB-S4, Science Book, First Edition , </a:t>
            </a:r>
            <a:r>
              <a:rPr lang="en-US" sz="3200" dirty="0">
                <a:hlinkClick r:id="rId40"/>
              </a:rPr>
              <a:t>arXiv:1610.02743</a:t>
            </a:r>
            <a:r>
              <a:rPr lang="en-US" sz="3200" dirty="0"/>
              <a:t> [astro-ph.CO] (2016)</a:t>
            </a:r>
          </a:p>
        </p:txBody>
      </p:sp>
      <p:sp>
        <p:nvSpPr>
          <p:cNvPr id="249" name="TextBox 248">
            <a:extLst>
              <a:ext uri="{FF2B5EF4-FFF2-40B4-BE49-F238E27FC236}">
                <a16:creationId xmlns:a16="http://schemas.microsoft.com/office/drawing/2014/main" id="{5DA44999-A605-4276-8520-645A638C75A1}"/>
              </a:ext>
            </a:extLst>
          </p:cNvPr>
          <p:cNvSpPr txBox="1"/>
          <p:nvPr/>
        </p:nvSpPr>
        <p:spPr>
          <a:xfrm>
            <a:off x="17550684" y="15613152"/>
            <a:ext cx="3295712" cy="461664"/>
          </a:xfrm>
          <a:prstGeom prst="rect">
            <a:avLst/>
          </a:prstGeom>
          <a:noFill/>
        </p:spPr>
        <p:txBody>
          <a:bodyPr wrap="square" rtlCol="0">
            <a:spAutoFit/>
          </a:bodyPr>
          <a:lstStyle/>
          <a:p>
            <a:r>
              <a:rPr lang="en-US" sz="2400" b="1" dirty="0"/>
              <a:t>Automatic probe station</a:t>
            </a:r>
          </a:p>
        </p:txBody>
      </p:sp>
      <p:sp>
        <p:nvSpPr>
          <p:cNvPr id="250" name="Rectangle 249">
            <a:extLst>
              <a:ext uri="{FF2B5EF4-FFF2-40B4-BE49-F238E27FC236}">
                <a16:creationId xmlns:a16="http://schemas.microsoft.com/office/drawing/2014/main" id="{D6DEFA66-69F3-431E-A595-6406A9F5CA84}"/>
              </a:ext>
            </a:extLst>
          </p:cNvPr>
          <p:cNvSpPr/>
          <p:nvPr/>
        </p:nvSpPr>
        <p:spPr>
          <a:xfrm>
            <a:off x="15174502" y="25074697"/>
            <a:ext cx="14881653" cy="4524315"/>
          </a:xfrm>
          <a:prstGeom prst="rect">
            <a:avLst/>
          </a:prstGeom>
        </p:spPr>
        <p:txBody>
          <a:bodyPr wrap="square">
            <a:spAutoFit/>
          </a:bodyPr>
          <a:lstStyle/>
          <a:p>
            <a:r>
              <a:rPr lang="en-US" sz="3200" b="1" dirty="0"/>
              <a:t>Cryogenic temperature detector characterization</a:t>
            </a:r>
          </a:p>
          <a:p>
            <a:pPr marL="457200" indent="-457200">
              <a:buFont typeface="Arial" panose="020B0604020202020204" pitchFamily="34" charset="0"/>
              <a:buChar char="•"/>
            </a:pPr>
            <a:r>
              <a:rPr lang="en-US" sz="3200" dirty="0"/>
              <a:t>Characterized in 8-inch IR labs wet </a:t>
            </a:r>
            <a:r>
              <a:rPr lang="en-US" sz="3200" dirty="0" err="1"/>
              <a:t>dewar</a:t>
            </a:r>
            <a:r>
              <a:rPr lang="en-US" sz="3200" dirty="0"/>
              <a:t> with Helium-3 fridge and DC SQUID readout</a:t>
            </a:r>
          </a:p>
          <a:p>
            <a:pPr marL="457200" indent="-457200">
              <a:buFont typeface="Arial" panose="020B0604020202020204" pitchFamily="34" charset="0"/>
              <a:buChar char="•"/>
            </a:pPr>
            <a:r>
              <a:rPr lang="en-US" sz="3200" dirty="0"/>
              <a:t>Devices from both foundries worked well</a:t>
            </a:r>
          </a:p>
          <a:p>
            <a:pPr marL="457200" indent="-457200">
              <a:buFont typeface="Arial" panose="020B0604020202020204" pitchFamily="34" charset="0"/>
              <a:buChar char="•"/>
            </a:pPr>
            <a:r>
              <a:rPr lang="en-US" sz="3200" dirty="0"/>
              <a:t>TES bolometers showed the expected I-V responses</a:t>
            </a:r>
          </a:p>
          <a:p>
            <a:pPr marL="457200" indent="-457200">
              <a:buFont typeface="Arial" panose="020B0604020202020204" pitchFamily="34" charset="0"/>
              <a:buChar char="•"/>
            </a:pPr>
            <a:r>
              <a:rPr lang="en-US" sz="3200" dirty="0"/>
              <a:t>RF performance:</a:t>
            </a:r>
          </a:p>
          <a:p>
            <a:pPr marL="914400" lvl="1" indent="-457200">
              <a:buFont typeface="Arial" panose="020B0604020202020204" pitchFamily="34" charset="0"/>
              <a:buChar char="•"/>
            </a:pPr>
            <a:r>
              <a:rPr lang="en-US" sz="3200" dirty="0"/>
              <a:t>Polarization sensitive detector</a:t>
            </a:r>
          </a:p>
          <a:p>
            <a:pPr marL="914400" lvl="1" indent="-457200">
              <a:buFont typeface="Arial" panose="020B0604020202020204" pitchFamily="34" charset="0"/>
              <a:buChar char="•"/>
            </a:pPr>
            <a:r>
              <a:rPr lang="en-US" sz="3200" dirty="0"/>
              <a:t>Dual color spectra that agrees with simulation</a:t>
            </a:r>
          </a:p>
          <a:p>
            <a:pPr marL="914400" lvl="1" indent="-457200">
              <a:buFont typeface="Arial" panose="020B0604020202020204" pitchFamily="34" charset="0"/>
              <a:buChar char="•"/>
            </a:pPr>
            <a:r>
              <a:rPr lang="en-US" sz="3200" dirty="0"/>
              <a:t>Round beams from two frequency bands</a:t>
            </a:r>
          </a:p>
          <a:p>
            <a:pPr marL="457200" indent="-457200">
              <a:buFont typeface="Arial" panose="020B0604020202020204" pitchFamily="34" charset="0"/>
              <a:buChar char="•"/>
            </a:pPr>
            <a:r>
              <a:rPr lang="en-US" sz="3200" dirty="0"/>
              <a:t>Uniform performance across detector array</a:t>
            </a:r>
          </a:p>
        </p:txBody>
      </p:sp>
      <p:grpSp>
        <p:nvGrpSpPr>
          <p:cNvPr id="258" name="Group 257">
            <a:extLst>
              <a:ext uri="{FF2B5EF4-FFF2-40B4-BE49-F238E27FC236}">
                <a16:creationId xmlns:a16="http://schemas.microsoft.com/office/drawing/2014/main" id="{A621B4DA-4086-4F6D-8390-30FF8EA357D7}"/>
              </a:ext>
            </a:extLst>
          </p:cNvPr>
          <p:cNvGrpSpPr/>
          <p:nvPr/>
        </p:nvGrpSpPr>
        <p:grpSpPr>
          <a:xfrm>
            <a:off x="5593535" y="9572649"/>
            <a:ext cx="9435587" cy="6182885"/>
            <a:chOff x="5593535" y="10325684"/>
            <a:chExt cx="9435587" cy="6182885"/>
          </a:xfrm>
        </p:grpSpPr>
        <p:grpSp>
          <p:nvGrpSpPr>
            <p:cNvPr id="132" name="Group 131">
              <a:extLst>
                <a:ext uri="{FF2B5EF4-FFF2-40B4-BE49-F238E27FC236}">
                  <a16:creationId xmlns:a16="http://schemas.microsoft.com/office/drawing/2014/main" id="{4E0D6463-6CF9-445D-9F4E-58A0D1533E53}"/>
                </a:ext>
              </a:extLst>
            </p:cNvPr>
            <p:cNvGrpSpPr/>
            <p:nvPr/>
          </p:nvGrpSpPr>
          <p:grpSpPr>
            <a:xfrm>
              <a:off x="5593535" y="10325684"/>
              <a:ext cx="9435587" cy="5678954"/>
              <a:chOff x="5600145" y="9979890"/>
              <a:chExt cx="9435587" cy="5678954"/>
            </a:xfrm>
          </p:grpSpPr>
          <p:pic>
            <p:nvPicPr>
              <p:cNvPr id="172" name="Picture 171">
                <a:extLst>
                  <a:ext uri="{FF2B5EF4-FFF2-40B4-BE49-F238E27FC236}">
                    <a16:creationId xmlns:a16="http://schemas.microsoft.com/office/drawing/2014/main" id="{08D40EBF-5F71-400B-898A-F6ABA5D4E0FA}"/>
                  </a:ext>
                </a:extLst>
              </p:cNvPr>
              <p:cNvPicPr>
                <a:picLocks noChangeAspect="1"/>
              </p:cNvPicPr>
              <p:nvPr/>
            </p:nvPicPr>
            <p:blipFill rotWithShape="1">
              <a:blip r:embed="rId41"/>
              <a:srcRect l="10635" t="20844" r="30499" b="15941"/>
              <a:stretch/>
            </p:blipFill>
            <p:spPr>
              <a:xfrm>
                <a:off x="9906698" y="10032358"/>
                <a:ext cx="5129034" cy="3311337"/>
              </a:xfrm>
              <a:prstGeom prst="rect">
                <a:avLst/>
              </a:prstGeom>
            </p:spPr>
          </p:pic>
          <p:pic>
            <p:nvPicPr>
              <p:cNvPr id="4" name="Picture 3">
                <a:extLst>
                  <a:ext uri="{FF2B5EF4-FFF2-40B4-BE49-F238E27FC236}">
                    <a16:creationId xmlns:a16="http://schemas.microsoft.com/office/drawing/2014/main" id="{8FCA765D-16CD-4CE8-A731-8B7FC9D737EB}"/>
                  </a:ext>
                </a:extLst>
              </p:cNvPr>
              <p:cNvPicPr>
                <a:picLocks noChangeAspect="1"/>
              </p:cNvPicPr>
              <p:nvPr/>
            </p:nvPicPr>
            <p:blipFill rotWithShape="1">
              <a:blip r:embed="rId42"/>
              <a:srcRect l="18351" t="15283" r="14822" b="20533"/>
              <a:stretch/>
            </p:blipFill>
            <p:spPr>
              <a:xfrm>
                <a:off x="11251804" y="13212661"/>
                <a:ext cx="3443457" cy="2204845"/>
              </a:xfrm>
              <a:prstGeom prst="rect">
                <a:avLst/>
              </a:prstGeom>
            </p:spPr>
          </p:pic>
          <p:pic>
            <p:nvPicPr>
              <p:cNvPr id="174" name="Picture 3" descr="2007">
                <a:extLst>
                  <a:ext uri="{FF2B5EF4-FFF2-40B4-BE49-F238E27FC236}">
                    <a16:creationId xmlns:a16="http://schemas.microsoft.com/office/drawing/2014/main" id="{E5465171-33B4-4A41-95CB-FF0F561A26EA}"/>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739179" y="10391586"/>
                <a:ext cx="1335532" cy="88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122" descr="G:\for toki\DSC04965-V3.jpg">
                <a:extLst>
                  <a:ext uri="{FF2B5EF4-FFF2-40B4-BE49-F238E27FC236}">
                    <a16:creationId xmlns:a16="http://schemas.microsoft.com/office/drawing/2014/main" id="{8C2DDDA3-EC6C-45FA-ADB9-88302EF1F295}"/>
                  </a:ext>
                </a:extLst>
              </p:cNvPr>
              <p:cNvPicPr>
                <a:picLocks noChangeAspect="1" noChangeArrowheads="1"/>
              </p:cNvPicPr>
              <p:nvPr/>
            </p:nvPicPr>
            <p:blipFill>
              <a:blip r:embed="rId44" cstate="print">
                <a:clrChange>
                  <a:clrFrom>
                    <a:srgbClr val="FFFFF7"/>
                  </a:clrFrom>
                  <a:clrTo>
                    <a:srgbClr val="FFFFF7">
                      <a:alpha val="0"/>
                    </a:srgbClr>
                  </a:clrTo>
                </a:clrChange>
                <a:extLst>
                  <a:ext uri="{28A0092B-C50C-407E-A947-70E740481C1C}">
                    <a14:useLocalDpi xmlns:a14="http://schemas.microsoft.com/office/drawing/2010/main" val="0"/>
                  </a:ext>
                </a:extLst>
              </a:blip>
              <a:srcRect/>
              <a:stretch>
                <a:fillRect/>
              </a:stretch>
            </p:blipFill>
            <p:spPr bwMode="auto">
              <a:xfrm>
                <a:off x="7348570" y="11275509"/>
                <a:ext cx="1900806" cy="143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7" name="Straight Arrow Connector 9">
                <a:extLst>
                  <a:ext uri="{FF2B5EF4-FFF2-40B4-BE49-F238E27FC236}">
                    <a16:creationId xmlns:a16="http://schemas.microsoft.com/office/drawing/2014/main" id="{8EC59C8D-323E-4940-8B3A-95657DC6FB52}"/>
                  </a:ext>
                </a:extLst>
              </p:cNvPr>
              <p:cNvCxnSpPr>
                <a:cxnSpLocks noChangeShapeType="1"/>
              </p:cNvCxnSpPr>
              <p:nvPr/>
            </p:nvCxnSpPr>
            <p:spPr bwMode="auto">
              <a:xfrm flipV="1">
                <a:off x="7230645" y="10814014"/>
                <a:ext cx="4544555" cy="25916"/>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9" name="Straight Arrow Connector 14">
                <a:extLst>
                  <a:ext uri="{FF2B5EF4-FFF2-40B4-BE49-F238E27FC236}">
                    <a16:creationId xmlns:a16="http://schemas.microsoft.com/office/drawing/2014/main" id="{7AE73C8A-D640-429F-B42C-30240CE0293B}"/>
                  </a:ext>
                </a:extLst>
              </p:cNvPr>
              <p:cNvCxnSpPr>
                <a:cxnSpLocks noChangeShapeType="1"/>
              </p:cNvCxnSpPr>
              <p:nvPr/>
            </p:nvCxnSpPr>
            <p:spPr bwMode="auto">
              <a:xfrm flipV="1">
                <a:off x="10541726" y="12071704"/>
                <a:ext cx="3124238" cy="147023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0" name="Straight Arrow Connector 16">
                <a:extLst>
                  <a:ext uri="{FF2B5EF4-FFF2-40B4-BE49-F238E27FC236}">
                    <a16:creationId xmlns:a16="http://schemas.microsoft.com/office/drawing/2014/main" id="{FD4DE6D9-6837-407F-B3B9-4BE2EC85A2A7}"/>
                  </a:ext>
                </a:extLst>
              </p:cNvPr>
              <p:cNvCxnSpPr>
                <a:cxnSpLocks noChangeShapeType="1"/>
              </p:cNvCxnSpPr>
              <p:nvPr/>
            </p:nvCxnSpPr>
            <p:spPr bwMode="auto">
              <a:xfrm flipV="1">
                <a:off x="13980932" y="12358225"/>
                <a:ext cx="5165" cy="127192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2" name="TextBox 21">
                <a:extLst>
                  <a:ext uri="{FF2B5EF4-FFF2-40B4-BE49-F238E27FC236}">
                    <a16:creationId xmlns:a16="http://schemas.microsoft.com/office/drawing/2014/main" id="{258C279D-0C4C-4350-9373-E1D33DCDA49A}"/>
                  </a:ext>
                </a:extLst>
              </p:cNvPr>
              <p:cNvSpPr txBox="1">
                <a:spLocks noChangeArrowheads="1"/>
              </p:cNvSpPr>
              <p:nvPr/>
            </p:nvSpPr>
            <p:spPr bwMode="auto">
              <a:xfrm>
                <a:off x="5600145" y="11307261"/>
                <a:ext cx="1582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APEX-SZ</a:t>
                </a:r>
              </a:p>
              <a:p>
                <a:pPr algn="ctr" eaLnBrk="1" hangingPunct="1"/>
                <a:r>
                  <a:rPr lang="en-US" altLang="en-US" sz="1800" dirty="0"/>
                  <a:t>330 detectors</a:t>
                </a:r>
              </a:p>
            </p:txBody>
          </p:sp>
          <p:sp>
            <p:nvSpPr>
              <p:cNvPr id="184" name="TextBox 23">
                <a:extLst>
                  <a:ext uri="{FF2B5EF4-FFF2-40B4-BE49-F238E27FC236}">
                    <a16:creationId xmlns:a16="http://schemas.microsoft.com/office/drawing/2014/main" id="{E9B73B87-B6DD-4336-931A-6EF8F7AEF2CD}"/>
                  </a:ext>
                </a:extLst>
              </p:cNvPr>
              <p:cNvSpPr txBox="1">
                <a:spLocks noChangeArrowheads="1"/>
              </p:cNvSpPr>
              <p:nvPr/>
            </p:nvSpPr>
            <p:spPr bwMode="auto">
              <a:xfrm>
                <a:off x="5774288" y="12459971"/>
                <a:ext cx="19415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Stage-II</a:t>
                </a:r>
              </a:p>
              <a:p>
                <a:pPr algn="ctr" eaLnBrk="1" hangingPunct="1"/>
                <a:r>
                  <a:rPr lang="en-US" altLang="en-US" sz="1800" dirty="0"/>
                  <a:t>~1,000 detectors</a:t>
                </a:r>
              </a:p>
              <a:p>
                <a:pPr algn="ctr" eaLnBrk="1" hangingPunct="1"/>
                <a:r>
                  <a:rPr lang="en-US" altLang="en-US" sz="1800" dirty="0"/>
                  <a:t>Dual-Polarization</a:t>
                </a:r>
              </a:p>
              <a:p>
                <a:pPr algn="ctr" eaLnBrk="1" hangingPunct="1"/>
                <a:r>
                  <a:rPr lang="en-US" altLang="en-US" sz="1800" dirty="0"/>
                  <a:t>1 Color/pixel</a:t>
                </a:r>
              </a:p>
            </p:txBody>
          </p:sp>
          <p:sp>
            <p:nvSpPr>
              <p:cNvPr id="185" name="TextBox 24">
                <a:extLst>
                  <a:ext uri="{FF2B5EF4-FFF2-40B4-BE49-F238E27FC236}">
                    <a16:creationId xmlns:a16="http://schemas.microsoft.com/office/drawing/2014/main" id="{989B2F7C-0638-47DB-BF61-9F63ACF049E4}"/>
                  </a:ext>
                </a:extLst>
              </p:cNvPr>
              <p:cNvSpPr txBox="1">
                <a:spLocks noChangeArrowheads="1"/>
              </p:cNvSpPr>
              <p:nvPr/>
            </p:nvSpPr>
            <p:spPr bwMode="auto">
              <a:xfrm>
                <a:off x="6028627" y="14157951"/>
                <a:ext cx="20377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Stage-III</a:t>
                </a:r>
              </a:p>
              <a:p>
                <a:pPr algn="ctr" eaLnBrk="1" hangingPunct="1"/>
                <a:r>
                  <a:rPr lang="en-US" altLang="en-US" sz="1800" dirty="0"/>
                  <a:t>~10,000 detectors</a:t>
                </a:r>
              </a:p>
              <a:p>
                <a:pPr algn="ctr" eaLnBrk="1" hangingPunct="1"/>
                <a:r>
                  <a:rPr lang="en-US" altLang="en-US" sz="1800" dirty="0"/>
                  <a:t>Dual-Polarization</a:t>
                </a:r>
              </a:p>
              <a:p>
                <a:pPr algn="ctr" eaLnBrk="1" hangingPunct="1"/>
                <a:r>
                  <a:rPr lang="en-US" altLang="en-US" sz="1800" dirty="0"/>
                  <a:t>2-3 Color/pixel</a:t>
                </a:r>
              </a:p>
            </p:txBody>
          </p:sp>
          <p:cxnSp>
            <p:nvCxnSpPr>
              <p:cNvPr id="187" name="Straight Arrow Connector 26">
                <a:extLst>
                  <a:ext uri="{FF2B5EF4-FFF2-40B4-BE49-F238E27FC236}">
                    <a16:creationId xmlns:a16="http://schemas.microsoft.com/office/drawing/2014/main" id="{19C0A79A-E9B5-4BE3-B700-8FC9ADCCBDF4}"/>
                  </a:ext>
                </a:extLst>
              </p:cNvPr>
              <p:cNvCxnSpPr>
                <a:cxnSpLocks noChangeShapeType="1"/>
              </p:cNvCxnSpPr>
              <p:nvPr/>
            </p:nvCxnSpPr>
            <p:spPr bwMode="auto">
              <a:xfrm>
                <a:off x="8186851" y="13103001"/>
                <a:ext cx="2138495" cy="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8" name="TextBox 27">
                <a:extLst>
                  <a:ext uri="{FF2B5EF4-FFF2-40B4-BE49-F238E27FC236}">
                    <a16:creationId xmlns:a16="http://schemas.microsoft.com/office/drawing/2014/main" id="{3E5B7E6A-707B-4EAE-9FF5-11A7F1F9DA36}"/>
                  </a:ext>
                </a:extLst>
              </p:cNvPr>
              <p:cNvSpPr txBox="1">
                <a:spLocks noChangeArrowheads="1"/>
              </p:cNvSpPr>
              <p:nvPr/>
            </p:nvSpPr>
            <p:spPr bwMode="auto">
              <a:xfrm>
                <a:off x="8848564" y="12718410"/>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t>36 cm</a:t>
                </a:r>
              </a:p>
            </p:txBody>
          </p:sp>
          <p:cxnSp>
            <p:nvCxnSpPr>
              <p:cNvPr id="193" name="Straight Arrow Connector 14">
                <a:extLst>
                  <a:ext uri="{FF2B5EF4-FFF2-40B4-BE49-F238E27FC236}">
                    <a16:creationId xmlns:a16="http://schemas.microsoft.com/office/drawing/2014/main" id="{F47800B9-D73B-44F4-A3D8-45C2804B5A9A}"/>
                  </a:ext>
                </a:extLst>
              </p:cNvPr>
              <p:cNvCxnSpPr>
                <a:cxnSpLocks noChangeShapeType="1"/>
              </p:cNvCxnSpPr>
              <p:nvPr/>
            </p:nvCxnSpPr>
            <p:spPr bwMode="auto">
              <a:xfrm flipV="1">
                <a:off x="9279512" y="11667084"/>
                <a:ext cx="3640659" cy="20942"/>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4" name="Straight Arrow Connector 26">
                <a:extLst>
                  <a:ext uri="{FF2B5EF4-FFF2-40B4-BE49-F238E27FC236}">
                    <a16:creationId xmlns:a16="http://schemas.microsoft.com/office/drawing/2014/main" id="{AE13EA97-D72B-4B62-8CEE-34962FE4EB68}"/>
                  </a:ext>
                </a:extLst>
              </p:cNvPr>
              <p:cNvCxnSpPr>
                <a:cxnSpLocks noChangeShapeType="1"/>
              </p:cNvCxnSpPr>
              <p:nvPr/>
            </p:nvCxnSpPr>
            <p:spPr bwMode="auto">
              <a:xfrm>
                <a:off x="7439651" y="11326874"/>
                <a:ext cx="1746933" cy="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5" name="TextBox 27">
                <a:extLst>
                  <a:ext uri="{FF2B5EF4-FFF2-40B4-BE49-F238E27FC236}">
                    <a16:creationId xmlns:a16="http://schemas.microsoft.com/office/drawing/2014/main" id="{0940E710-201E-43B0-BDBD-5143E2FDED1B}"/>
                  </a:ext>
                </a:extLst>
              </p:cNvPr>
              <p:cNvSpPr txBox="1">
                <a:spLocks noChangeArrowheads="1"/>
              </p:cNvSpPr>
              <p:nvPr/>
            </p:nvSpPr>
            <p:spPr bwMode="auto">
              <a:xfrm>
                <a:off x="6048804" y="9979890"/>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t>16 cm</a:t>
                </a:r>
              </a:p>
            </p:txBody>
          </p:sp>
          <p:cxnSp>
            <p:nvCxnSpPr>
              <p:cNvPr id="196" name="Straight Arrow Connector 26">
                <a:extLst>
                  <a:ext uri="{FF2B5EF4-FFF2-40B4-BE49-F238E27FC236}">
                    <a16:creationId xmlns:a16="http://schemas.microsoft.com/office/drawing/2014/main" id="{A6CBE8A1-25FA-4A32-9CEB-96D22372DA04}"/>
                  </a:ext>
                </a:extLst>
              </p:cNvPr>
              <p:cNvCxnSpPr>
                <a:cxnSpLocks noChangeShapeType="1"/>
              </p:cNvCxnSpPr>
              <p:nvPr/>
            </p:nvCxnSpPr>
            <p:spPr bwMode="auto">
              <a:xfrm>
                <a:off x="5989897" y="10310403"/>
                <a:ext cx="834095" cy="0"/>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7" name="TextBox 27">
                <a:extLst>
                  <a:ext uri="{FF2B5EF4-FFF2-40B4-BE49-F238E27FC236}">
                    <a16:creationId xmlns:a16="http://schemas.microsoft.com/office/drawing/2014/main" id="{AA9D05D6-DE59-4B19-B21F-525D38C284A4}"/>
                  </a:ext>
                </a:extLst>
              </p:cNvPr>
              <p:cNvSpPr txBox="1">
                <a:spLocks noChangeArrowheads="1"/>
              </p:cNvSpPr>
              <p:nvPr/>
            </p:nvSpPr>
            <p:spPr bwMode="auto">
              <a:xfrm>
                <a:off x="7985255" y="10945456"/>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t>20 cm</a:t>
                </a:r>
              </a:p>
            </p:txBody>
          </p:sp>
          <p:sp>
            <p:nvSpPr>
              <p:cNvPr id="198" name="TextBox 24">
                <a:extLst>
                  <a:ext uri="{FF2B5EF4-FFF2-40B4-BE49-F238E27FC236}">
                    <a16:creationId xmlns:a16="http://schemas.microsoft.com/office/drawing/2014/main" id="{15C15059-4AD4-491A-B9F7-5F9EB1392C76}"/>
                  </a:ext>
                </a:extLst>
              </p:cNvPr>
              <p:cNvSpPr txBox="1">
                <a:spLocks noChangeArrowheads="1"/>
              </p:cNvSpPr>
              <p:nvPr/>
            </p:nvSpPr>
            <p:spPr bwMode="auto">
              <a:xfrm>
                <a:off x="10038466" y="14735514"/>
                <a:ext cx="21659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Stage-IV</a:t>
                </a:r>
              </a:p>
              <a:p>
                <a:pPr algn="ctr" eaLnBrk="1" hangingPunct="1"/>
                <a:r>
                  <a:rPr lang="en-US" altLang="en-US" sz="1800" dirty="0"/>
                  <a:t>~500,000 detectors</a:t>
                </a:r>
              </a:p>
              <a:p>
                <a:pPr algn="ctr" eaLnBrk="1" hangingPunct="1"/>
                <a:r>
                  <a:rPr lang="en-US" altLang="en-US" sz="1800" dirty="0"/>
                  <a:t>Dual-Polarization</a:t>
                </a:r>
              </a:p>
            </p:txBody>
          </p:sp>
        </p:grpSp>
        <p:pic>
          <p:nvPicPr>
            <p:cNvPr id="238" name="Picture 237">
              <a:extLst>
                <a:ext uri="{FF2B5EF4-FFF2-40B4-BE49-F238E27FC236}">
                  <a16:creationId xmlns:a16="http://schemas.microsoft.com/office/drawing/2014/main" id="{E0B5A558-4172-462B-AE2D-3FF7AFD0DB81}"/>
                </a:ext>
              </a:extLst>
            </p:cNvPr>
            <p:cNvPicPr>
              <a:picLocks noChangeAspect="1"/>
            </p:cNvPicPr>
            <p:nvPr/>
          </p:nvPicPr>
          <p:blipFill>
            <a:blip r:embed="rId45" cstate="print">
              <a:clrChange>
                <a:clrFrom>
                  <a:srgbClr val="FFFFFF"/>
                </a:clrFrom>
                <a:clrTo>
                  <a:srgbClr val="FFFFFF">
                    <a:alpha val="0"/>
                  </a:srgbClr>
                </a:clrTo>
              </a:clrChange>
              <a:extLst>
                <a:ext uri="{BEBA8EAE-BF5A-486C-A8C5-ECC9F3942E4B}">
                  <a14:imgProps xmlns:a14="http://schemas.microsoft.com/office/drawing/2010/main">
                    <a14:imgLayer r:embed="rId46">
                      <a14:imgEffect>
                        <a14:saturation sat="200000"/>
                      </a14:imgEffect>
                    </a14:imgLayer>
                  </a14:imgProps>
                </a:ext>
                <a:ext uri="{28A0092B-C50C-407E-A947-70E740481C1C}">
                  <a14:useLocalDpi xmlns:a14="http://schemas.microsoft.com/office/drawing/2010/main" val="0"/>
                </a:ext>
              </a:extLst>
            </a:blip>
            <a:stretch>
              <a:fillRect/>
            </a:stretch>
          </p:blipFill>
          <p:spPr>
            <a:xfrm>
              <a:off x="7917158" y="13510625"/>
              <a:ext cx="2715999" cy="2025581"/>
            </a:xfrm>
            <a:prstGeom prst="rect">
              <a:avLst/>
            </a:prstGeom>
          </p:spPr>
        </p:pic>
        <p:sp>
          <p:nvSpPr>
            <p:cNvPr id="252" name="TextBox 24">
              <a:extLst>
                <a:ext uri="{FF2B5EF4-FFF2-40B4-BE49-F238E27FC236}">
                  <a16:creationId xmlns:a16="http://schemas.microsoft.com/office/drawing/2014/main" id="{CDC063C6-FB47-44E3-8630-282FA1E583A0}"/>
                </a:ext>
              </a:extLst>
            </p:cNvPr>
            <p:cNvSpPr txBox="1">
              <a:spLocks noChangeArrowheads="1"/>
            </p:cNvSpPr>
            <p:nvPr/>
          </p:nvSpPr>
          <p:spPr bwMode="auto">
            <a:xfrm>
              <a:off x="7454571" y="16139237"/>
              <a:ext cx="6560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dirty="0"/>
                <a:t>Adrian T. Lee CMB-S4 Workshop at LBNL (March 2016)</a:t>
              </a:r>
              <a:endParaRPr lang="en-US" altLang="en-US" sz="1800" dirty="0"/>
            </a:p>
          </p:txBody>
        </p:sp>
      </p:grpSp>
      <p:sp>
        <p:nvSpPr>
          <p:cNvPr id="259" name="TextBox 258">
            <a:extLst>
              <a:ext uri="{FF2B5EF4-FFF2-40B4-BE49-F238E27FC236}">
                <a16:creationId xmlns:a16="http://schemas.microsoft.com/office/drawing/2014/main" id="{39AF5274-804A-450C-86F3-C24AF3509524}"/>
              </a:ext>
            </a:extLst>
          </p:cNvPr>
          <p:cNvSpPr txBox="1"/>
          <p:nvPr/>
        </p:nvSpPr>
        <p:spPr>
          <a:xfrm>
            <a:off x="18857014" y="24207220"/>
            <a:ext cx="3507347" cy="276999"/>
          </a:xfrm>
          <a:prstGeom prst="rect">
            <a:avLst/>
          </a:prstGeom>
          <a:noFill/>
        </p:spPr>
        <p:txBody>
          <a:bodyPr wrap="square" rtlCol="0">
            <a:spAutoFit/>
          </a:bodyPr>
          <a:lstStyle/>
          <a:p>
            <a:pPr algn="ctr"/>
            <a:r>
              <a:rPr lang="en-US" sz="1200" b="1" dirty="0"/>
              <a:t>Polarization measurement with a rotating wire grid</a:t>
            </a:r>
          </a:p>
        </p:txBody>
      </p:sp>
      <p:sp>
        <p:nvSpPr>
          <p:cNvPr id="260" name="TextBox 259">
            <a:extLst>
              <a:ext uri="{FF2B5EF4-FFF2-40B4-BE49-F238E27FC236}">
                <a16:creationId xmlns:a16="http://schemas.microsoft.com/office/drawing/2014/main" id="{4227F27A-9778-4BAF-B431-26A6AD9046A4}"/>
              </a:ext>
            </a:extLst>
          </p:cNvPr>
          <p:cNvSpPr txBox="1"/>
          <p:nvPr/>
        </p:nvSpPr>
        <p:spPr>
          <a:xfrm>
            <a:off x="16682392" y="21782786"/>
            <a:ext cx="919632" cy="307777"/>
          </a:xfrm>
          <a:prstGeom prst="rect">
            <a:avLst/>
          </a:prstGeom>
          <a:noFill/>
        </p:spPr>
        <p:txBody>
          <a:bodyPr wrap="square" rtlCol="0">
            <a:spAutoFit/>
          </a:bodyPr>
          <a:lstStyle/>
          <a:p>
            <a:r>
              <a:rPr lang="en-US" sz="1400" b="1" dirty="0"/>
              <a:t>PR curve</a:t>
            </a:r>
          </a:p>
        </p:txBody>
      </p:sp>
      <p:sp>
        <p:nvSpPr>
          <p:cNvPr id="261" name="TextBox 260">
            <a:extLst>
              <a:ext uri="{FF2B5EF4-FFF2-40B4-BE49-F238E27FC236}">
                <a16:creationId xmlns:a16="http://schemas.microsoft.com/office/drawing/2014/main" id="{C9AA1280-31CE-4BF4-BF32-5B23E407362D}"/>
              </a:ext>
            </a:extLst>
          </p:cNvPr>
          <p:cNvSpPr txBox="1"/>
          <p:nvPr/>
        </p:nvSpPr>
        <p:spPr>
          <a:xfrm>
            <a:off x="28375716" y="21952420"/>
            <a:ext cx="919277" cy="523220"/>
          </a:xfrm>
          <a:prstGeom prst="rect">
            <a:avLst/>
          </a:prstGeom>
          <a:noFill/>
          <a:ln>
            <a:solidFill>
              <a:schemeClr val="tx1"/>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90 GHz</a:t>
            </a:r>
          </a:p>
          <a:p>
            <a:r>
              <a:rPr lang="en-US" sz="1400" dirty="0">
                <a:solidFill>
                  <a:srgbClr val="0000FF"/>
                </a:solidFill>
                <a:latin typeface="Arial" panose="020B0604020202020204" pitchFamily="34" charset="0"/>
                <a:cs typeface="Arial" panose="020B0604020202020204" pitchFamily="34" charset="0"/>
              </a:rPr>
              <a:t>150 GHz</a:t>
            </a:r>
          </a:p>
        </p:txBody>
      </p:sp>
      <p:pic>
        <p:nvPicPr>
          <p:cNvPr id="264" name="Picture 263">
            <a:extLst>
              <a:ext uri="{FF2B5EF4-FFF2-40B4-BE49-F238E27FC236}">
                <a16:creationId xmlns:a16="http://schemas.microsoft.com/office/drawing/2014/main" id="{199685C7-D09A-4B0E-A6A5-60E149B4D885}"/>
              </a:ext>
            </a:extLst>
          </p:cNvPr>
          <p:cNvPicPr>
            <a:picLocks noChangeAspect="1"/>
          </p:cNvPicPr>
          <p:nvPr/>
        </p:nvPicPr>
        <p:blipFill rotWithShape="1">
          <a:blip r:embed="rId47">
            <a:clrChange>
              <a:clrFrom>
                <a:srgbClr val="FFFFFF"/>
              </a:clrFrom>
              <a:clrTo>
                <a:srgbClr val="FFFFFF">
                  <a:alpha val="0"/>
                </a:srgbClr>
              </a:clrTo>
            </a:clrChange>
          </a:blip>
          <a:srcRect l="10500" t="15108" r="73100" b="52030"/>
          <a:stretch/>
        </p:blipFill>
        <p:spPr>
          <a:xfrm>
            <a:off x="15166398" y="31714088"/>
            <a:ext cx="547613" cy="594360"/>
          </a:xfrm>
          <a:prstGeom prst="rect">
            <a:avLst/>
          </a:prstGeom>
        </p:spPr>
      </p:pic>
      <p:pic>
        <p:nvPicPr>
          <p:cNvPr id="265" name="Picture 264">
            <a:extLst>
              <a:ext uri="{FF2B5EF4-FFF2-40B4-BE49-F238E27FC236}">
                <a16:creationId xmlns:a16="http://schemas.microsoft.com/office/drawing/2014/main" id="{F3B393C6-71EC-4799-88B9-C8BEC07F878C}"/>
              </a:ext>
            </a:extLst>
          </p:cNvPr>
          <p:cNvPicPr>
            <a:picLocks noChangeAspect="1"/>
          </p:cNvPicPr>
          <p:nvPr/>
        </p:nvPicPr>
        <p:blipFill rotWithShape="1">
          <a:blip r:embed="rId47">
            <a:clrChange>
              <a:clrFrom>
                <a:srgbClr val="FFFFFF"/>
              </a:clrFrom>
              <a:clrTo>
                <a:srgbClr val="FFFFFF">
                  <a:alpha val="0"/>
                </a:srgbClr>
              </a:clrTo>
            </a:clrChange>
          </a:blip>
          <a:srcRect l="10500" t="15108" r="73100" b="52030"/>
          <a:stretch/>
        </p:blipFill>
        <p:spPr>
          <a:xfrm>
            <a:off x="15166398" y="32190929"/>
            <a:ext cx="547613" cy="594360"/>
          </a:xfrm>
          <a:prstGeom prst="rect">
            <a:avLst/>
          </a:prstGeom>
        </p:spPr>
      </p:pic>
      <p:pic>
        <p:nvPicPr>
          <p:cNvPr id="266" name="Picture 265">
            <a:extLst>
              <a:ext uri="{FF2B5EF4-FFF2-40B4-BE49-F238E27FC236}">
                <a16:creationId xmlns:a16="http://schemas.microsoft.com/office/drawing/2014/main" id="{9E1C0DA4-AB19-41F9-A5BA-EE683BC06C46}"/>
              </a:ext>
            </a:extLst>
          </p:cNvPr>
          <p:cNvPicPr>
            <a:picLocks noChangeAspect="1"/>
          </p:cNvPicPr>
          <p:nvPr/>
        </p:nvPicPr>
        <p:blipFill rotWithShape="1">
          <a:blip r:embed="rId47">
            <a:clrChange>
              <a:clrFrom>
                <a:srgbClr val="FFFFFF"/>
              </a:clrFrom>
              <a:clrTo>
                <a:srgbClr val="FFFFFF">
                  <a:alpha val="0"/>
                </a:srgbClr>
              </a:clrTo>
            </a:clrChange>
          </a:blip>
          <a:srcRect l="10500" t="15108" r="73100" b="52030"/>
          <a:stretch/>
        </p:blipFill>
        <p:spPr>
          <a:xfrm>
            <a:off x="15166398" y="32705870"/>
            <a:ext cx="547613" cy="594360"/>
          </a:xfrm>
          <a:prstGeom prst="rect">
            <a:avLst/>
          </a:prstGeom>
        </p:spPr>
      </p:pic>
    </p:spTree>
    <p:extLst>
      <p:ext uri="{BB962C8B-B14F-4D97-AF65-F5344CB8AC3E}">
        <p14:creationId xmlns:p14="http://schemas.microsoft.com/office/powerpoint/2010/main" val="4042667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1708</TotalTime>
  <Words>715</Words>
  <Application>Microsoft Office PowerPoint</Application>
  <PresentationFormat>ユーザー設定</PresentationFormat>
  <Paragraphs>148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Arial</vt:lpstr>
      <vt:lpstr>Calibri</vt:lpstr>
      <vt:lpstr>Calibri Light</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Aritoki Suzuki</dc:creator>
  <cp:lastModifiedBy>Mariko Suzuki</cp:lastModifiedBy>
  <cp:revision>235</cp:revision>
  <dcterms:created xsi:type="dcterms:W3CDTF">2017-07-13T00:21:19Z</dcterms:created>
  <dcterms:modified xsi:type="dcterms:W3CDTF">2017-07-15T06:55:44Z</dcterms:modified>
</cp:coreProperties>
</file>